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 ContentType="image/t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84"/>
  </p:notesMasterIdLst>
  <p:handoutMasterIdLst>
    <p:handoutMasterId r:id="rId85"/>
  </p:handoutMasterIdLst>
  <p:sldIdLst>
    <p:sldId id="256" r:id="rId2"/>
    <p:sldId id="283" r:id="rId3"/>
    <p:sldId id="257" r:id="rId4"/>
    <p:sldId id="284" r:id="rId5"/>
    <p:sldId id="285" r:id="rId6"/>
    <p:sldId id="286" r:id="rId7"/>
    <p:sldId id="288" r:id="rId8"/>
    <p:sldId id="289" r:id="rId9"/>
    <p:sldId id="290" r:id="rId10"/>
    <p:sldId id="295" r:id="rId11"/>
    <p:sldId id="291" r:id="rId12"/>
    <p:sldId id="293" r:id="rId13"/>
    <p:sldId id="258" r:id="rId14"/>
    <p:sldId id="259" r:id="rId15"/>
    <p:sldId id="260" r:id="rId16"/>
    <p:sldId id="287" r:id="rId17"/>
    <p:sldId id="296" r:id="rId18"/>
    <p:sldId id="292" r:id="rId19"/>
    <p:sldId id="298" r:id="rId20"/>
    <p:sldId id="294" r:id="rId21"/>
    <p:sldId id="261" r:id="rId22"/>
    <p:sldId id="297" r:id="rId23"/>
    <p:sldId id="262" r:id="rId24"/>
    <p:sldId id="263" r:id="rId25"/>
    <p:sldId id="303" r:id="rId26"/>
    <p:sldId id="299" r:id="rId27"/>
    <p:sldId id="300" r:id="rId28"/>
    <p:sldId id="301" r:id="rId29"/>
    <p:sldId id="302" r:id="rId30"/>
    <p:sldId id="304" r:id="rId31"/>
    <p:sldId id="305" r:id="rId32"/>
    <p:sldId id="306" r:id="rId33"/>
    <p:sldId id="307" r:id="rId34"/>
    <p:sldId id="308" r:id="rId35"/>
    <p:sldId id="309" r:id="rId36"/>
    <p:sldId id="310" r:id="rId37"/>
    <p:sldId id="311" r:id="rId38"/>
    <p:sldId id="312" r:id="rId39"/>
    <p:sldId id="313" r:id="rId40"/>
    <p:sldId id="314" r:id="rId41"/>
    <p:sldId id="315" r:id="rId42"/>
    <p:sldId id="316" r:id="rId43"/>
    <p:sldId id="317" r:id="rId44"/>
    <p:sldId id="318" r:id="rId45"/>
    <p:sldId id="319" r:id="rId46"/>
    <p:sldId id="320" r:id="rId47"/>
    <p:sldId id="321" r:id="rId48"/>
    <p:sldId id="322" r:id="rId49"/>
    <p:sldId id="323" r:id="rId50"/>
    <p:sldId id="324" r:id="rId51"/>
    <p:sldId id="325" r:id="rId52"/>
    <p:sldId id="326" r:id="rId53"/>
    <p:sldId id="327" r:id="rId54"/>
    <p:sldId id="328" r:id="rId55"/>
    <p:sldId id="329" r:id="rId56"/>
    <p:sldId id="331" r:id="rId57"/>
    <p:sldId id="330" r:id="rId58"/>
    <p:sldId id="337" r:id="rId59"/>
    <p:sldId id="332" r:id="rId60"/>
    <p:sldId id="333" r:id="rId61"/>
    <p:sldId id="334" r:id="rId62"/>
    <p:sldId id="335" r:id="rId63"/>
    <p:sldId id="336" r:id="rId64"/>
    <p:sldId id="264" r:id="rId65"/>
    <p:sldId id="265" r:id="rId66"/>
    <p:sldId id="266" r:id="rId67"/>
    <p:sldId id="267" r:id="rId68"/>
    <p:sldId id="268" r:id="rId69"/>
    <p:sldId id="269" r:id="rId70"/>
    <p:sldId id="270" r:id="rId71"/>
    <p:sldId id="271" r:id="rId72"/>
    <p:sldId id="272" r:id="rId73"/>
    <p:sldId id="273" r:id="rId74"/>
    <p:sldId id="274" r:id="rId75"/>
    <p:sldId id="275" r:id="rId76"/>
    <p:sldId id="276" r:id="rId77"/>
    <p:sldId id="277" r:id="rId78"/>
    <p:sldId id="278" r:id="rId79"/>
    <p:sldId id="279" r:id="rId80"/>
    <p:sldId id="280" r:id="rId81"/>
    <p:sldId id="281" r:id="rId82"/>
    <p:sldId id="282" r:id="rId83"/>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1828800" rtl="0" fontAlgn="auto" latinLnBrk="0" hangingPunct="0">
      <a:lnSpc>
        <a:spcPct val="80000"/>
      </a:lnSpc>
      <a:spcBef>
        <a:spcPts val="500"/>
      </a:spcBef>
      <a:spcAft>
        <a:spcPts val="0"/>
      </a:spcAft>
      <a:buClrTx/>
      <a:buSzTx/>
      <a:buFontTx/>
      <a:buNone/>
      <a:tabLst/>
      <a:defRPr kumimoji="0" sz="4800" b="1" i="0" u="none" strike="noStrike" cap="none" spc="0" normalizeH="0" baseline="0">
        <a:ln>
          <a:noFill/>
        </a:ln>
        <a:solidFill>
          <a:srgbClr val="FFFFFF"/>
        </a:solidFill>
        <a:effectLst/>
        <a:uFillTx/>
        <a:latin typeface="Tahoma"/>
        <a:ea typeface="Tahoma"/>
        <a:cs typeface="Tahoma"/>
        <a:sym typeface="Tahoma"/>
      </a:defRPr>
    </a:lvl1pPr>
    <a:lvl2pPr marL="0" marR="0" indent="342900" algn="l" defTabSz="1828800" rtl="0" fontAlgn="auto" latinLnBrk="0" hangingPunct="0">
      <a:lnSpc>
        <a:spcPct val="80000"/>
      </a:lnSpc>
      <a:spcBef>
        <a:spcPts val="500"/>
      </a:spcBef>
      <a:spcAft>
        <a:spcPts val="0"/>
      </a:spcAft>
      <a:buClrTx/>
      <a:buSzTx/>
      <a:buFontTx/>
      <a:buNone/>
      <a:tabLst/>
      <a:defRPr kumimoji="0" sz="4800" b="1" i="0" u="none" strike="noStrike" cap="none" spc="0" normalizeH="0" baseline="0">
        <a:ln>
          <a:noFill/>
        </a:ln>
        <a:solidFill>
          <a:srgbClr val="FFFFFF"/>
        </a:solidFill>
        <a:effectLst/>
        <a:uFillTx/>
        <a:latin typeface="Tahoma"/>
        <a:ea typeface="Tahoma"/>
        <a:cs typeface="Tahoma"/>
        <a:sym typeface="Tahoma"/>
      </a:defRPr>
    </a:lvl2pPr>
    <a:lvl3pPr marL="1234439" marR="0" indent="-548639" algn="l" defTabSz="1828800" rtl="0" fontAlgn="auto" latinLnBrk="0" hangingPunct="0">
      <a:lnSpc>
        <a:spcPct val="80000"/>
      </a:lnSpc>
      <a:spcBef>
        <a:spcPts val="500"/>
      </a:spcBef>
      <a:spcAft>
        <a:spcPts val="0"/>
      </a:spcAft>
      <a:buClrTx/>
      <a:buSzPct val="100000"/>
      <a:buFontTx/>
      <a:buChar char="•"/>
      <a:tabLst/>
      <a:defRPr kumimoji="0" sz="4800" b="1" i="0" u="none" strike="noStrike" cap="none" spc="0" normalizeH="0" baseline="0">
        <a:ln>
          <a:noFill/>
        </a:ln>
        <a:solidFill>
          <a:srgbClr val="FFFFFF"/>
        </a:solidFill>
        <a:effectLst/>
        <a:uFillTx/>
        <a:latin typeface="Tahoma"/>
        <a:ea typeface="Tahoma"/>
        <a:cs typeface="Tahoma"/>
        <a:sym typeface="Tahoma"/>
      </a:defRPr>
    </a:lvl3pPr>
    <a:lvl4pPr marL="1638300" marR="0" indent="-609600" algn="l" defTabSz="1828800" rtl="0" fontAlgn="auto" latinLnBrk="0" hangingPunct="0">
      <a:lnSpc>
        <a:spcPct val="80000"/>
      </a:lnSpc>
      <a:spcBef>
        <a:spcPts val="500"/>
      </a:spcBef>
      <a:spcAft>
        <a:spcPts val="0"/>
      </a:spcAft>
      <a:buClrTx/>
      <a:buSzPct val="100000"/>
      <a:buFontTx/>
      <a:buChar char="•"/>
      <a:tabLst/>
      <a:defRPr kumimoji="0" sz="4800" b="1" i="0" u="none" strike="noStrike" cap="none" spc="0" normalizeH="0" baseline="0">
        <a:ln>
          <a:noFill/>
        </a:ln>
        <a:solidFill>
          <a:srgbClr val="FFFFFF"/>
        </a:solidFill>
        <a:effectLst/>
        <a:uFillTx/>
        <a:latin typeface="Tahoma"/>
        <a:ea typeface="Tahoma"/>
        <a:cs typeface="Tahoma"/>
        <a:sym typeface="Tahoma"/>
      </a:defRPr>
    </a:lvl4pPr>
    <a:lvl5pPr marL="1981200" marR="0" indent="-609600" algn="l" defTabSz="1828800" rtl="0" fontAlgn="auto" latinLnBrk="0" hangingPunct="0">
      <a:lnSpc>
        <a:spcPct val="80000"/>
      </a:lnSpc>
      <a:spcBef>
        <a:spcPts val="500"/>
      </a:spcBef>
      <a:spcAft>
        <a:spcPts val="0"/>
      </a:spcAft>
      <a:buClrTx/>
      <a:buSzPct val="100000"/>
      <a:buFontTx/>
      <a:buChar char="•"/>
      <a:tabLst/>
      <a:defRPr kumimoji="0" sz="4800" b="1" i="0" u="none" strike="noStrike" cap="none" spc="0" normalizeH="0" baseline="0">
        <a:ln>
          <a:noFill/>
        </a:ln>
        <a:solidFill>
          <a:srgbClr val="FFFFFF"/>
        </a:solidFill>
        <a:effectLst/>
        <a:uFillTx/>
        <a:latin typeface="Tahoma"/>
        <a:ea typeface="Tahoma"/>
        <a:cs typeface="Tahoma"/>
        <a:sym typeface="Tahoma"/>
      </a:defRPr>
    </a:lvl5pPr>
    <a:lvl6pPr marL="2324100" marR="0" indent="-609600" algn="l" defTabSz="1828800" rtl="0" fontAlgn="auto" latinLnBrk="0" hangingPunct="0">
      <a:lnSpc>
        <a:spcPct val="80000"/>
      </a:lnSpc>
      <a:spcBef>
        <a:spcPts val="500"/>
      </a:spcBef>
      <a:spcAft>
        <a:spcPts val="0"/>
      </a:spcAft>
      <a:buClrTx/>
      <a:buSzPct val="100000"/>
      <a:buFontTx/>
      <a:buChar char="•"/>
      <a:tabLst/>
      <a:defRPr kumimoji="0" sz="4800" b="1" i="0" u="none" strike="noStrike" cap="none" spc="0" normalizeH="0" baseline="0">
        <a:ln>
          <a:noFill/>
        </a:ln>
        <a:solidFill>
          <a:srgbClr val="FFFFFF"/>
        </a:solidFill>
        <a:effectLst/>
        <a:uFillTx/>
        <a:latin typeface="Tahoma"/>
        <a:ea typeface="Tahoma"/>
        <a:cs typeface="Tahoma"/>
        <a:sym typeface="Tahoma"/>
      </a:defRPr>
    </a:lvl6pPr>
    <a:lvl7pPr marL="2667000" marR="0" indent="-609600" algn="l" defTabSz="1828800" rtl="0" fontAlgn="auto" latinLnBrk="0" hangingPunct="0">
      <a:lnSpc>
        <a:spcPct val="80000"/>
      </a:lnSpc>
      <a:spcBef>
        <a:spcPts val="500"/>
      </a:spcBef>
      <a:spcAft>
        <a:spcPts val="0"/>
      </a:spcAft>
      <a:buClrTx/>
      <a:buSzPct val="100000"/>
      <a:buFontTx/>
      <a:buChar char="•"/>
      <a:tabLst/>
      <a:defRPr kumimoji="0" sz="4800" b="1" i="0" u="none" strike="noStrike" cap="none" spc="0" normalizeH="0" baseline="0">
        <a:ln>
          <a:noFill/>
        </a:ln>
        <a:solidFill>
          <a:srgbClr val="FFFFFF"/>
        </a:solidFill>
        <a:effectLst/>
        <a:uFillTx/>
        <a:latin typeface="Tahoma"/>
        <a:ea typeface="Tahoma"/>
        <a:cs typeface="Tahoma"/>
        <a:sym typeface="Tahoma"/>
      </a:defRPr>
    </a:lvl7pPr>
    <a:lvl8pPr marL="3009900" marR="0" indent="-609600" algn="l" defTabSz="1828800" rtl="0" fontAlgn="auto" latinLnBrk="0" hangingPunct="0">
      <a:lnSpc>
        <a:spcPct val="80000"/>
      </a:lnSpc>
      <a:spcBef>
        <a:spcPts val="500"/>
      </a:spcBef>
      <a:spcAft>
        <a:spcPts val="0"/>
      </a:spcAft>
      <a:buClrTx/>
      <a:buSzPct val="100000"/>
      <a:buFontTx/>
      <a:buChar char="•"/>
      <a:tabLst/>
      <a:defRPr kumimoji="0" sz="4800" b="1" i="0" u="none" strike="noStrike" cap="none" spc="0" normalizeH="0" baseline="0">
        <a:ln>
          <a:noFill/>
        </a:ln>
        <a:solidFill>
          <a:srgbClr val="FFFFFF"/>
        </a:solidFill>
        <a:effectLst/>
        <a:uFillTx/>
        <a:latin typeface="Tahoma"/>
        <a:ea typeface="Tahoma"/>
        <a:cs typeface="Tahoma"/>
        <a:sym typeface="Tahoma"/>
      </a:defRPr>
    </a:lvl8pPr>
    <a:lvl9pPr marL="3352800" marR="0" indent="-609600" algn="l" defTabSz="1828800" rtl="0" fontAlgn="auto" latinLnBrk="0" hangingPunct="0">
      <a:lnSpc>
        <a:spcPct val="80000"/>
      </a:lnSpc>
      <a:spcBef>
        <a:spcPts val="500"/>
      </a:spcBef>
      <a:spcAft>
        <a:spcPts val="0"/>
      </a:spcAft>
      <a:buClrTx/>
      <a:buSzPct val="100000"/>
      <a:buFontTx/>
      <a:buChar char="•"/>
      <a:tabLst/>
      <a:defRPr kumimoji="0" sz="4800" b="1" i="0" u="none" strike="noStrike" cap="none" spc="0" normalizeH="0" baseline="0">
        <a:ln>
          <a:noFill/>
        </a:ln>
        <a:solidFill>
          <a:srgbClr val="FFFFFF"/>
        </a:solidFill>
        <a:effectLst/>
        <a:uFillTx/>
        <a:latin typeface="Tahoma"/>
        <a:ea typeface="Tahoma"/>
        <a:cs typeface="Tahoma"/>
        <a:sym typeface="Tahoma"/>
      </a:defRPr>
    </a:lvl9pPr>
  </p:defaultTextStyle>
  <p:extLst>
    <p:ext uri="{521415D9-36F7-43E2-AB2F-B90AF26B5E84}">
      <p14:sectionLst xmlns:p14="http://schemas.microsoft.com/office/powerpoint/2010/main">
        <p14:section name="Cover" id="{F54EB9B3-485C-BD4F-96DF-85B5B2D35358}">
          <p14:sldIdLst>
            <p14:sldId id="256"/>
          </p14:sldIdLst>
        </p14:section>
        <p14:section name="Agenda &amp; Introductions" id="{CD7B6559-9EE2-7345-A932-981CBBCED5D9}">
          <p14:sldIdLst>
            <p14:sldId id="283"/>
            <p14:sldId id="257"/>
            <p14:sldId id="284"/>
            <p14:sldId id="285"/>
          </p14:sldIdLst>
        </p14:section>
        <p14:section name="Overview" id="{D3F2E7BB-386A-2347-8580-540697EE1E81}">
          <p14:sldIdLst>
            <p14:sldId id="286"/>
            <p14:sldId id="288"/>
            <p14:sldId id="289"/>
            <p14:sldId id="290"/>
            <p14:sldId id="295"/>
            <p14:sldId id="291"/>
            <p14:sldId id="293"/>
            <p14:sldId id="258"/>
            <p14:sldId id="259"/>
            <p14:sldId id="260"/>
          </p14:sldIdLst>
        </p14:section>
        <p14:section name="Terraform OSS" id="{EDB3FAED-3D26-CB45-B35E-C02FAF6D0F00}">
          <p14:sldIdLst>
            <p14:sldId id="287"/>
            <p14:sldId id="296"/>
            <p14:sldId id="292"/>
            <p14:sldId id="298"/>
            <p14:sldId id="294"/>
            <p14:sldId id="261"/>
            <p14:sldId id="297"/>
            <p14:sldId id="262"/>
            <p14:sldId id="263"/>
            <p14:sldId id="303"/>
            <p14:sldId id="299"/>
            <p14:sldId id="300"/>
            <p14:sldId id="301"/>
            <p14:sldId id="302"/>
            <p14:sldId id="304"/>
            <p14:sldId id="305"/>
            <p14:sldId id="306"/>
            <p14:sldId id="307"/>
            <p14:sldId id="308"/>
            <p14:sldId id="309"/>
            <p14:sldId id="310"/>
            <p14:sldId id="311"/>
            <p14:sldId id="312"/>
            <p14:sldId id="313"/>
            <p14:sldId id="314"/>
            <p14:sldId id="315"/>
            <p14:sldId id="316"/>
            <p14:sldId id="317"/>
            <p14:sldId id="318"/>
            <p14:sldId id="319"/>
            <p14:sldId id="320"/>
            <p14:sldId id="321"/>
            <p14:sldId id="322"/>
            <p14:sldId id="323"/>
            <p14:sldId id="324"/>
            <p14:sldId id="325"/>
            <p14:sldId id="326"/>
            <p14:sldId id="327"/>
            <p14:sldId id="328"/>
            <p14:sldId id="329"/>
            <p14:sldId id="331"/>
            <p14:sldId id="330"/>
            <p14:sldId id="337"/>
            <p14:sldId id="332"/>
            <p14:sldId id="333"/>
            <p14:sldId id="334"/>
            <p14:sldId id="335"/>
            <p14:sldId id="336"/>
          </p14:sldIdLst>
        </p14:section>
        <p14:section name="Terraform Enterprise" id="{30108111-7B21-EC47-B768-A46016577189}">
          <p14:sldIdLst/>
        </p14:section>
        <p14:section name="Misc" id="{9E599331-7BB0-FC41-92AD-BDF04BA3CB53}">
          <p14:sldIdLst>
            <p14:sldId id="264"/>
            <p14:sldId id="265"/>
            <p14:sldId id="266"/>
            <p14:sldId id="267"/>
            <p14:sldId id="268"/>
            <p14:sldId id="269"/>
            <p14:sldId id="270"/>
            <p14:sldId id="271"/>
            <p14:sldId id="272"/>
            <p14:sldId id="273"/>
            <p14:sldId id="274"/>
            <p14:sldId id="275"/>
            <p14:sldId id="276"/>
            <p14:sldId id="277"/>
            <p14:sldId id="278"/>
            <p14:sldId id="279"/>
            <p14:sldId id="280"/>
            <p14:sldId id="281"/>
            <p14:sldId id="28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246E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Verdana"/>
          <a:ea typeface="Verdana"/>
          <a:cs typeface="Verdana"/>
        </a:font>
        <a:srgbClr val="000000"/>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D6D9DD"/>
          </a:solidFill>
        </a:fill>
      </a:tcStyle>
    </a:wholeTbl>
    <a:band2H>
      <a:tcTxStyle/>
      <a:tcStyle>
        <a:tcBdr/>
        <a:fill>
          <a:solidFill>
            <a:srgbClr val="ECEDEF"/>
          </a:solidFill>
        </a:fill>
      </a:tcStyle>
    </a:band2H>
    <a:firstCol>
      <a:tcTxStyle b="on" i="off">
        <a:font>
          <a:latin typeface="Verdana"/>
          <a:ea typeface="Verdana"/>
          <a:cs typeface="Verdana"/>
        </a:font>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1"/>
          </a:solidFill>
        </a:fill>
      </a:tcStyle>
    </a:firstCol>
    <a:lastRow>
      <a:tcTxStyle b="on" i="off">
        <a:font>
          <a:latin typeface="Verdana"/>
          <a:ea typeface="Verdana"/>
          <a:cs typeface="Verdana"/>
        </a:font>
        <a:srgbClr val="FFFFFF"/>
      </a:tcTxStyle>
      <a:tcStyle>
        <a:tcBdr>
          <a:left>
            <a:ln w="25400" cap="flat">
              <a:solidFill>
                <a:srgbClr val="FFFFFF"/>
              </a:solidFill>
              <a:prstDash val="solid"/>
              <a:round/>
            </a:ln>
          </a:left>
          <a:right>
            <a:ln w="25400" cap="flat">
              <a:solidFill>
                <a:srgbClr val="FFFFFF"/>
              </a:solidFill>
              <a:prstDash val="solid"/>
              <a:round/>
            </a:ln>
          </a:right>
          <a:top>
            <a:ln w="1016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1"/>
          </a:solidFill>
        </a:fill>
      </a:tcStyle>
    </a:lastRow>
    <a:firstRow>
      <a:tcTxStyle b="on" i="off">
        <a:font>
          <a:latin typeface="Verdana"/>
          <a:ea typeface="Verdana"/>
          <a:cs typeface="Verdana"/>
        </a:font>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1016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
          <a:latin typeface="Verdana"/>
          <a:ea typeface="Verdana"/>
          <a:cs typeface="Verdana"/>
        </a:font>
        <a:srgbClr val="000000"/>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CBE3FF"/>
          </a:solidFill>
        </a:fill>
      </a:tcStyle>
    </a:wholeTbl>
    <a:band2H>
      <a:tcTxStyle/>
      <a:tcStyle>
        <a:tcBdr/>
        <a:fill>
          <a:solidFill>
            <a:srgbClr val="E7F1FF"/>
          </a:solidFill>
        </a:fill>
      </a:tcStyle>
    </a:band2H>
    <a:firstCol>
      <a:tcTxStyle b="on" i="off">
        <a:font>
          <a:latin typeface="Verdana"/>
          <a:ea typeface="Verdana"/>
          <a:cs typeface="Verdana"/>
        </a:font>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3"/>
          </a:solidFill>
        </a:fill>
      </a:tcStyle>
    </a:firstCol>
    <a:lastRow>
      <a:tcTxStyle b="on" i="off">
        <a:font>
          <a:latin typeface="Verdana"/>
          <a:ea typeface="Verdana"/>
          <a:cs typeface="Verdana"/>
        </a:font>
        <a:srgbClr val="FFFFFF"/>
      </a:tcTxStyle>
      <a:tcStyle>
        <a:tcBdr>
          <a:left>
            <a:ln w="25400" cap="flat">
              <a:solidFill>
                <a:srgbClr val="FFFFFF"/>
              </a:solidFill>
              <a:prstDash val="solid"/>
              <a:round/>
            </a:ln>
          </a:left>
          <a:right>
            <a:ln w="25400" cap="flat">
              <a:solidFill>
                <a:srgbClr val="FFFFFF"/>
              </a:solidFill>
              <a:prstDash val="solid"/>
              <a:round/>
            </a:ln>
          </a:right>
          <a:top>
            <a:ln w="1016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3"/>
          </a:solidFill>
        </a:fill>
      </a:tcStyle>
    </a:lastRow>
    <a:firstRow>
      <a:tcTxStyle b="on" i="off">
        <a:font>
          <a:latin typeface="Verdana"/>
          <a:ea typeface="Verdana"/>
          <a:cs typeface="Verdana"/>
        </a:font>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1016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
          <a:latin typeface="Verdana"/>
          <a:ea typeface="Verdana"/>
          <a:cs typeface="Verdana"/>
        </a:font>
        <a:srgbClr val="000000"/>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EACBD4"/>
          </a:solidFill>
        </a:fill>
      </a:tcStyle>
    </a:wholeTbl>
    <a:band2H>
      <a:tcTxStyle/>
      <a:tcStyle>
        <a:tcBdr/>
        <a:fill>
          <a:solidFill>
            <a:srgbClr val="F5E7EB"/>
          </a:solidFill>
        </a:fill>
      </a:tcStyle>
    </a:band2H>
    <a:firstCol>
      <a:tcTxStyle b="on" i="off">
        <a:font>
          <a:latin typeface="Verdana"/>
          <a:ea typeface="Verdana"/>
          <a:cs typeface="Verdana"/>
        </a:font>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6"/>
          </a:solidFill>
        </a:fill>
      </a:tcStyle>
    </a:firstCol>
    <a:lastRow>
      <a:tcTxStyle b="on" i="off">
        <a:font>
          <a:latin typeface="Verdana"/>
          <a:ea typeface="Verdana"/>
          <a:cs typeface="Verdana"/>
        </a:font>
        <a:srgbClr val="FFFFFF"/>
      </a:tcTxStyle>
      <a:tcStyle>
        <a:tcBdr>
          <a:left>
            <a:ln w="25400" cap="flat">
              <a:solidFill>
                <a:srgbClr val="FFFFFF"/>
              </a:solidFill>
              <a:prstDash val="solid"/>
              <a:round/>
            </a:ln>
          </a:left>
          <a:right>
            <a:ln w="25400" cap="flat">
              <a:solidFill>
                <a:srgbClr val="FFFFFF"/>
              </a:solidFill>
              <a:prstDash val="solid"/>
              <a:round/>
            </a:ln>
          </a:right>
          <a:top>
            <a:ln w="1016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6"/>
          </a:solidFill>
        </a:fill>
      </a:tcStyle>
    </a:lastRow>
    <a:firstRow>
      <a:tcTxStyle b="on" i="off">
        <a:font>
          <a:latin typeface="Verdana"/>
          <a:ea typeface="Verdana"/>
          <a:cs typeface="Verdana"/>
        </a:font>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1016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
          <a:latin typeface="Verdana"/>
          <a:ea typeface="Verdana"/>
          <a:cs typeface="Verdana"/>
        </a:font>
        <a:srgbClr val="000000"/>
      </a:tcTxStyle>
      <a:tcStyle>
        <a:tcBdr>
          <a:left>
            <a:ln w="25400" cap="flat">
              <a:noFill/>
              <a:miter lim="400000"/>
            </a:ln>
          </a:left>
          <a:right>
            <a:ln w="25400" cap="flat">
              <a:noFill/>
              <a:miter lim="400000"/>
            </a:ln>
          </a:right>
          <a:top>
            <a:ln w="25400" cap="flat">
              <a:noFill/>
              <a:miter lim="400000"/>
            </a:ln>
          </a:top>
          <a:bottom>
            <a:ln w="25400" cap="flat">
              <a:noFill/>
              <a:miter lim="400000"/>
            </a:ln>
          </a:bottom>
          <a:insideH>
            <a:ln w="25400" cap="flat">
              <a:noFill/>
              <a:miter lim="400000"/>
            </a:ln>
          </a:insideH>
          <a:insideV>
            <a:ln w="25400" cap="flat">
              <a:noFill/>
              <a:miter lim="400000"/>
            </a:ln>
          </a:insideV>
        </a:tcBdr>
        <a:fill>
          <a:solidFill>
            <a:srgbClr val="E6E6E6"/>
          </a:solidFill>
        </a:fill>
      </a:tcStyle>
    </a:wholeTbl>
    <a:band2H>
      <a:tcTxStyle/>
      <a:tcStyle>
        <a:tcBdr/>
        <a:fill>
          <a:solidFill>
            <a:srgbClr val="FFFFFF"/>
          </a:solidFill>
        </a:fill>
      </a:tcStyle>
    </a:band2H>
    <a:firstCol>
      <a:tcTxStyle b="on" i="off">
        <a:font>
          <a:latin typeface="Verdana"/>
          <a:ea typeface="Verdana"/>
          <a:cs typeface="Verdana"/>
        </a:font>
        <a:srgbClr val="FFFFFF"/>
      </a:tcTxStyle>
      <a:tcStyle>
        <a:tcBdr>
          <a:left>
            <a:ln w="25400" cap="flat">
              <a:noFill/>
              <a:miter lim="400000"/>
            </a:ln>
          </a:left>
          <a:right>
            <a:ln w="25400" cap="flat">
              <a:noFill/>
              <a:miter lim="400000"/>
            </a:ln>
          </a:right>
          <a:top>
            <a:ln w="25400" cap="flat">
              <a:noFill/>
              <a:miter lim="400000"/>
            </a:ln>
          </a:top>
          <a:bottom>
            <a:ln w="25400" cap="flat">
              <a:noFill/>
              <a:miter lim="400000"/>
            </a:ln>
          </a:bottom>
          <a:insideH>
            <a:ln w="25400" cap="flat">
              <a:noFill/>
              <a:miter lim="400000"/>
            </a:ln>
          </a:insideH>
          <a:insideV>
            <a:ln w="25400" cap="flat">
              <a:noFill/>
              <a:miter lim="400000"/>
            </a:ln>
          </a:insideV>
        </a:tcBdr>
        <a:fill>
          <a:solidFill>
            <a:schemeClr val="accent1"/>
          </a:solidFill>
        </a:fill>
      </a:tcStyle>
    </a:firstCol>
    <a:lastRow>
      <a:tcTxStyle b="on" i="off">
        <a:font>
          <a:latin typeface="Verdana"/>
          <a:ea typeface="Verdana"/>
          <a:cs typeface="Verdana"/>
        </a:font>
        <a:srgbClr val="000000"/>
      </a:tcTxStyle>
      <a:tcStyle>
        <a:tcBdr>
          <a:left>
            <a:ln w="25400" cap="flat">
              <a:noFill/>
              <a:miter lim="400000"/>
            </a:ln>
          </a:left>
          <a:right>
            <a:ln w="25400" cap="flat">
              <a:noFill/>
              <a:miter lim="400000"/>
            </a:ln>
          </a:right>
          <a:top>
            <a:ln w="127000" cap="flat">
              <a:solidFill>
                <a:srgbClr val="000000"/>
              </a:solidFill>
              <a:prstDash val="solid"/>
              <a:round/>
            </a:ln>
          </a:top>
          <a:bottom>
            <a:ln w="63500" cap="flat">
              <a:solidFill>
                <a:srgbClr val="000000"/>
              </a:solidFill>
              <a:prstDash val="solid"/>
              <a:round/>
            </a:ln>
          </a:bottom>
          <a:insideH>
            <a:ln w="25400" cap="flat">
              <a:noFill/>
              <a:miter lim="400000"/>
            </a:ln>
          </a:insideH>
          <a:insideV>
            <a:ln w="25400" cap="flat">
              <a:noFill/>
              <a:miter lim="400000"/>
            </a:ln>
          </a:insideV>
        </a:tcBdr>
        <a:fill>
          <a:solidFill>
            <a:srgbClr val="FFFFFF"/>
          </a:solidFill>
        </a:fill>
      </a:tcStyle>
    </a:lastRow>
    <a:firstRow>
      <a:tcTxStyle b="on" i="off">
        <a:font>
          <a:latin typeface="Verdana"/>
          <a:ea typeface="Verdana"/>
          <a:cs typeface="Verdana"/>
        </a:font>
        <a:srgbClr val="FFFFFF"/>
      </a:tcTxStyle>
      <a:tcStyle>
        <a:tcBdr>
          <a:left>
            <a:ln w="25400" cap="flat">
              <a:noFill/>
              <a:miter lim="400000"/>
            </a:ln>
          </a:left>
          <a:right>
            <a:ln w="25400" cap="flat">
              <a:noFill/>
              <a:miter lim="400000"/>
            </a:ln>
          </a:right>
          <a:top>
            <a:ln w="63500" cap="flat">
              <a:solidFill>
                <a:srgbClr val="000000"/>
              </a:solidFill>
              <a:prstDash val="solid"/>
              <a:round/>
            </a:ln>
          </a:top>
          <a:bottom>
            <a:ln w="63500" cap="flat">
              <a:solidFill>
                <a:srgbClr val="000000"/>
              </a:solidFill>
              <a:prstDash val="solid"/>
              <a:round/>
            </a:ln>
          </a:bottom>
          <a:insideH>
            <a:ln w="25400" cap="flat">
              <a:noFill/>
              <a:miter lim="400000"/>
            </a:ln>
          </a:insideH>
          <a:insideV>
            <a:ln w="25400" cap="flat">
              <a:noFill/>
              <a:miter lim="400000"/>
            </a:ln>
          </a:insideV>
        </a:tcBdr>
        <a:fill>
          <a:solidFill>
            <a:schemeClr val="accent1"/>
          </a:solidFill>
        </a:fill>
      </a:tcStyle>
    </a:firstRow>
  </a:tblStyle>
  <a:tblStyle styleId="{33BA23B1-9221-436E-865A-0063620EA4FD}" styleName="">
    <a:tblBg/>
    <a:wholeTbl>
      <a:tcTxStyle b="off" i="off">
        <a:font>
          <a:latin typeface="Verdana"/>
          <a:ea typeface="Verdana"/>
          <a:cs typeface="Verdana"/>
        </a:font>
        <a:srgbClr val="000000"/>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
          <a:latin typeface="Verdana"/>
          <a:ea typeface="Verdana"/>
          <a:cs typeface="Verdana"/>
        </a:font>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000000"/>
          </a:solidFill>
        </a:fill>
      </a:tcStyle>
    </a:firstCol>
    <a:lastRow>
      <a:tcTxStyle b="on" i="off">
        <a:font>
          <a:latin typeface="Verdana"/>
          <a:ea typeface="Verdana"/>
          <a:cs typeface="Verdana"/>
        </a:font>
        <a:srgbClr val="FFFFFF"/>
      </a:tcTxStyle>
      <a:tcStyle>
        <a:tcBdr>
          <a:left>
            <a:ln w="25400" cap="flat">
              <a:solidFill>
                <a:srgbClr val="FFFFFF"/>
              </a:solidFill>
              <a:prstDash val="solid"/>
              <a:round/>
            </a:ln>
          </a:left>
          <a:right>
            <a:ln w="25400" cap="flat">
              <a:solidFill>
                <a:srgbClr val="FFFFFF"/>
              </a:solidFill>
              <a:prstDash val="solid"/>
              <a:round/>
            </a:ln>
          </a:right>
          <a:top>
            <a:ln w="1016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000000"/>
          </a:solidFill>
        </a:fill>
      </a:tcStyle>
    </a:lastRow>
    <a:firstRow>
      <a:tcTxStyle b="on" i="off">
        <a:font>
          <a:latin typeface="Verdana"/>
          <a:ea typeface="Verdana"/>
          <a:cs typeface="Verdana"/>
        </a:font>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1016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
          <a:latin typeface="Verdana"/>
          <a:ea typeface="Verdana"/>
          <a:cs typeface="Verdana"/>
        </a:font>
        <a:srgbClr val="000000"/>
      </a:tcTxStyle>
      <a:tcStyle>
        <a:tcBdr>
          <a:left>
            <a:ln w="25400" cap="flat">
              <a:solidFill>
                <a:srgbClr val="000000"/>
              </a:solidFill>
              <a:prstDash val="solid"/>
              <a:round/>
            </a:ln>
          </a:left>
          <a:right>
            <a:ln w="25400" cap="flat">
              <a:solidFill>
                <a:srgbClr val="000000"/>
              </a:solidFill>
              <a:prstDash val="solid"/>
              <a:round/>
            </a:ln>
          </a:right>
          <a:top>
            <a:ln w="25400" cap="flat">
              <a:solidFill>
                <a:srgbClr val="000000"/>
              </a:solidFill>
              <a:prstDash val="solid"/>
              <a:round/>
            </a:ln>
          </a:top>
          <a:bottom>
            <a:ln w="25400" cap="flat">
              <a:solidFill>
                <a:srgbClr val="000000"/>
              </a:solidFill>
              <a:prstDash val="solid"/>
              <a:round/>
            </a:ln>
          </a:bottom>
          <a:insideH>
            <a:ln w="25400" cap="flat">
              <a:solidFill>
                <a:srgbClr val="000000"/>
              </a:solidFill>
              <a:prstDash val="solid"/>
              <a:round/>
            </a:ln>
          </a:insideH>
          <a:insideV>
            <a:ln w="254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
          <a:latin typeface="Verdana"/>
          <a:ea typeface="Verdana"/>
          <a:cs typeface="Verdana"/>
        </a:font>
        <a:srgbClr val="000000"/>
      </a:tcTxStyle>
      <a:tcStyle>
        <a:tcBdr>
          <a:left>
            <a:ln w="25400" cap="flat">
              <a:solidFill>
                <a:srgbClr val="000000"/>
              </a:solidFill>
              <a:prstDash val="solid"/>
              <a:round/>
            </a:ln>
          </a:left>
          <a:right>
            <a:ln w="25400" cap="flat">
              <a:solidFill>
                <a:srgbClr val="000000"/>
              </a:solidFill>
              <a:prstDash val="solid"/>
              <a:round/>
            </a:ln>
          </a:right>
          <a:top>
            <a:ln w="25400" cap="flat">
              <a:solidFill>
                <a:srgbClr val="000000"/>
              </a:solidFill>
              <a:prstDash val="solid"/>
              <a:round/>
            </a:ln>
          </a:top>
          <a:bottom>
            <a:ln w="25400" cap="flat">
              <a:solidFill>
                <a:srgbClr val="000000"/>
              </a:solidFill>
              <a:prstDash val="solid"/>
              <a:round/>
            </a:ln>
          </a:bottom>
          <a:insideH>
            <a:ln w="25400" cap="flat">
              <a:solidFill>
                <a:srgbClr val="000000"/>
              </a:solidFill>
              <a:prstDash val="solid"/>
              <a:round/>
            </a:ln>
          </a:insideH>
          <a:insideV>
            <a:ln w="25400" cap="flat">
              <a:solidFill>
                <a:srgbClr val="000000"/>
              </a:solidFill>
              <a:prstDash val="solid"/>
              <a:round/>
            </a:ln>
          </a:insideV>
        </a:tcBdr>
        <a:fill>
          <a:solidFill>
            <a:srgbClr val="000000">
              <a:alpha val="20000"/>
            </a:srgbClr>
          </a:solidFill>
        </a:fill>
      </a:tcStyle>
    </a:firstCol>
    <a:lastRow>
      <a:tcTxStyle b="on" i="off">
        <a:font>
          <a:latin typeface="Verdana"/>
          <a:ea typeface="Verdana"/>
          <a:cs typeface="Verdana"/>
        </a:font>
        <a:srgbClr val="000000"/>
      </a:tcTxStyle>
      <a:tcStyle>
        <a:tcBdr>
          <a:left>
            <a:ln w="25400" cap="flat">
              <a:solidFill>
                <a:srgbClr val="000000"/>
              </a:solidFill>
              <a:prstDash val="solid"/>
              <a:round/>
            </a:ln>
          </a:left>
          <a:right>
            <a:ln w="25400" cap="flat">
              <a:solidFill>
                <a:srgbClr val="000000"/>
              </a:solidFill>
              <a:prstDash val="solid"/>
              <a:round/>
            </a:ln>
          </a:right>
          <a:top>
            <a:ln w="127000" cap="flat">
              <a:solidFill>
                <a:srgbClr val="000000"/>
              </a:solidFill>
              <a:prstDash val="solid"/>
              <a:round/>
            </a:ln>
          </a:top>
          <a:bottom>
            <a:ln w="25400" cap="flat">
              <a:solidFill>
                <a:srgbClr val="000000"/>
              </a:solidFill>
              <a:prstDash val="solid"/>
              <a:round/>
            </a:ln>
          </a:bottom>
          <a:insideH>
            <a:ln w="25400" cap="flat">
              <a:solidFill>
                <a:srgbClr val="000000"/>
              </a:solidFill>
              <a:prstDash val="solid"/>
              <a:round/>
            </a:ln>
          </a:insideH>
          <a:insideV>
            <a:ln w="25400" cap="flat">
              <a:solidFill>
                <a:srgbClr val="000000"/>
              </a:solidFill>
              <a:prstDash val="solid"/>
              <a:round/>
            </a:ln>
          </a:insideV>
        </a:tcBdr>
        <a:fill>
          <a:noFill/>
        </a:fill>
      </a:tcStyle>
    </a:lastRow>
    <a:firstRow>
      <a:tcTxStyle b="on" i="off">
        <a:font>
          <a:latin typeface="Verdana"/>
          <a:ea typeface="Verdana"/>
          <a:cs typeface="Verdana"/>
        </a:font>
        <a:srgbClr val="000000"/>
      </a:tcTxStyle>
      <a:tcStyle>
        <a:tcBdr>
          <a:left>
            <a:ln w="25400" cap="flat">
              <a:solidFill>
                <a:srgbClr val="000000"/>
              </a:solidFill>
              <a:prstDash val="solid"/>
              <a:round/>
            </a:ln>
          </a:left>
          <a:right>
            <a:ln w="25400" cap="flat">
              <a:solidFill>
                <a:srgbClr val="000000"/>
              </a:solidFill>
              <a:prstDash val="solid"/>
              <a:round/>
            </a:ln>
          </a:right>
          <a:top>
            <a:ln w="25400" cap="flat">
              <a:solidFill>
                <a:srgbClr val="000000"/>
              </a:solidFill>
              <a:prstDash val="solid"/>
              <a:round/>
            </a:ln>
          </a:top>
          <a:bottom>
            <a:ln w="63500" cap="flat">
              <a:solidFill>
                <a:srgbClr val="000000"/>
              </a:solidFill>
              <a:prstDash val="solid"/>
              <a:round/>
            </a:ln>
          </a:bottom>
          <a:insideH>
            <a:ln w="25400" cap="flat">
              <a:solidFill>
                <a:srgbClr val="000000"/>
              </a:solidFill>
              <a:prstDash val="solid"/>
              <a:round/>
            </a:ln>
          </a:insideH>
          <a:insideV>
            <a:ln w="25400" cap="flat">
              <a:solidFill>
                <a:srgbClr val="000000"/>
              </a:solidFill>
              <a:prstDash val="solid"/>
              <a:round/>
            </a:ln>
          </a:insideV>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6286"/>
    <p:restoredTop sz="82238"/>
  </p:normalViewPr>
  <p:slideViewPr>
    <p:cSldViewPr snapToGrid="0" snapToObjects="1">
      <p:cViewPr varScale="1">
        <p:scale>
          <a:sx n="93" d="100"/>
          <a:sy n="93" d="100"/>
        </p:scale>
        <p:origin x="4704" y="240"/>
      </p:cViewPr>
      <p:guideLst/>
    </p:cSldViewPr>
  </p:slideViewPr>
  <p:outlineViewPr>
    <p:cViewPr>
      <p:scale>
        <a:sx n="33" d="100"/>
        <a:sy n="33" d="100"/>
      </p:scale>
      <p:origin x="0" y="-13104"/>
    </p:cViewPr>
  </p:outlineViewPr>
  <p:notesTextViewPr>
    <p:cViewPr>
      <p:scale>
        <a:sx n="1" d="1"/>
        <a:sy n="1" d="1"/>
      </p:scale>
      <p:origin x="0" y="0"/>
    </p:cViewPr>
  </p:notesTextViewPr>
  <p:notesViewPr>
    <p:cSldViewPr snapToGrid="0" snapToObjects="1">
      <p:cViewPr varScale="1">
        <p:scale>
          <a:sx n="172" d="100"/>
          <a:sy n="172" d="100"/>
        </p:scale>
        <p:origin x="8864" y="208"/>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notesMaster" Target="notesMasters/notesMaster1.xml"/><Relationship Id="rId89"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handoutMaster" Target="handoutMasters/handout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2382062-E87B-B549-AC0E-E6ED3EBEDA8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0593F936-B1F1-E44B-BC90-1176A070B61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9839421-5857-0E4E-BDE5-BD51E0F524D0}" type="datetimeFigureOut">
              <a:rPr lang="en-US" smtClean="0"/>
              <a:t>4/24/18</a:t>
            </a:fld>
            <a:endParaRPr lang="en-US"/>
          </a:p>
        </p:txBody>
      </p:sp>
      <p:sp>
        <p:nvSpPr>
          <p:cNvPr id="4" name="Footer Placeholder 3">
            <a:extLst>
              <a:ext uri="{FF2B5EF4-FFF2-40B4-BE49-F238E27FC236}">
                <a16:creationId xmlns:a16="http://schemas.microsoft.com/office/drawing/2014/main" id="{1E2B8CD6-5750-2F40-8A38-84A50E916B4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B5710E68-D63A-0148-92E8-E90BFD31A2B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7724E85-9C24-4542-B549-26AB8D5DEFE2}" type="slidenum">
              <a:rPr lang="en-US" smtClean="0"/>
              <a:t>‹#›</a:t>
            </a:fld>
            <a:endParaRPr lang="en-US"/>
          </a:p>
        </p:txBody>
      </p:sp>
    </p:spTree>
    <p:extLst>
      <p:ext uri="{BB962C8B-B14F-4D97-AF65-F5344CB8AC3E}">
        <p14:creationId xmlns:p14="http://schemas.microsoft.com/office/powerpoint/2010/main" val="92859499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07" name="Shape 707"/>
          <p:cNvSpPr>
            <a:spLocks noGrp="1" noRot="1" noChangeAspect="1"/>
          </p:cNvSpPr>
          <p:nvPr>
            <p:ph type="sldImg"/>
          </p:nvPr>
        </p:nvSpPr>
        <p:spPr>
          <a:xfrm>
            <a:off x="1143000" y="685800"/>
            <a:ext cx="4572000" cy="3429000"/>
          </a:xfrm>
          <a:prstGeom prst="rect">
            <a:avLst/>
          </a:prstGeom>
        </p:spPr>
        <p:txBody>
          <a:bodyPr/>
          <a:lstStyle/>
          <a:p>
            <a:endParaRPr/>
          </a:p>
        </p:txBody>
      </p:sp>
      <p:sp>
        <p:nvSpPr>
          <p:cNvPr id="708" name="Shape 708"/>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1828800" latinLnBrk="0">
      <a:defRPr sz="2400">
        <a:latin typeface="+mn-lt"/>
        <a:ea typeface="+mn-ea"/>
        <a:cs typeface="+mn-cs"/>
        <a:sym typeface="Calibri"/>
      </a:defRPr>
    </a:lvl1pPr>
    <a:lvl2pPr indent="228600" defTabSz="1828800" latinLnBrk="0">
      <a:defRPr sz="2400">
        <a:latin typeface="+mn-lt"/>
        <a:ea typeface="+mn-ea"/>
        <a:cs typeface="+mn-cs"/>
        <a:sym typeface="Calibri"/>
      </a:defRPr>
    </a:lvl2pPr>
    <a:lvl3pPr indent="457200" defTabSz="1828800" latinLnBrk="0">
      <a:defRPr sz="2400">
        <a:latin typeface="+mn-lt"/>
        <a:ea typeface="+mn-ea"/>
        <a:cs typeface="+mn-cs"/>
        <a:sym typeface="Calibri"/>
      </a:defRPr>
    </a:lvl3pPr>
    <a:lvl4pPr indent="685800" defTabSz="1828800" latinLnBrk="0">
      <a:defRPr sz="2400">
        <a:latin typeface="+mn-lt"/>
        <a:ea typeface="+mn-ea"/>
        <a:cs typeface="+mn-cs"/>
        <a:sym typeface="Calibri"/>
      </a:defRPr>
    </a:lvl4pPr>
    <a:lvl5pPr indent="914400" defTabSz="1828800" latinLnBrk="0">
      <a:defRPr sz="2400">
        <a:latin typeface="+mn-lt"/>
        <a:ea typeface="+mn-ea"/>
        <a:cs typeface="+mn-cs"/>
        <a:sym typeface="Calibri"/>
      </a:defRPr>
    </a:lvl5pPr>
    <a:lvl6pPr indent="1143000" defTabSz="1828800" latinLnBrk="0">
      <a:defRPr sz="2400">
        <a:latin typeface="+mn-lt"/>
        <a:ea typeface="+mn-ea"/>
        <a:cs typeface="+mn-cs"/>
        <a:sym typeface="Calibri"/>
      </a:defRPr>
    </a:lvl6pPr>
    <a:lvl7pPr indent="1371600" defTabSz="1828800" latinLnBrk="0">
      <a:defRPr sz="2400">
        <a:latin typeface="+mn-lt"/>
        <a:ea typeface="+mn-ea"/>
        <a:cs typeface="+mn-cs"/>
        <a:sym typeface="Calibri"/>
      </a:defRPr>
    </a:lvl7pPr>
    <a:lvl8pPr indent="1600200" defTabSz="1828800" latinLnBrk="0">
      <a:defRPr sz="2400">
        <a:latin typeface="+mn-lt"/>
        <a:ea typeface="+mn-ea"/>
        <a:cs typeface="+mn-cs"/>
        <a:sym typeface="Calibri"/>
      </a:defRPr>
    </a:lvl8pPr>
    <a:lvl9pPr indent="1828800" defTabSz="1828800" latinLnBrk="0">
      <a:defRPr sz="2400">
        <a:latin typeface="+mn-lt"/>
        <a:ea typeface="+mn-ea"/>
        <a:cs typeface="+mn-cs"/>
        <a:sym typeface="Calibri"/>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registry.terraform.io"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terraform.io" TargetMode="External"/><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docs.microsoft.com/en-us/azure/azure-resource-manager/resource-group-overview#resource-providers"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3" name="Shape 713"/>
          <p:cNvSpPr>
            <a:spLocks noGrp="1" noRot="1" noChangeAspect="1"/>
          </p:cNvSpPr>
          <p:nvPr>
            <p:ph type="sldImg"/>
          </p:nvPr>
        </p:nvSpPr>
        <p:spPr>
          <a:xfrm>
            <a:off x="381000" y="685800"/>
            <a:ext cx="6096000" cy="3429000"/>
          </a:xfrm>
          <a:prstGeom prst="rect">
            <a:avLst/>
          </a:prstGeom>
        </p:spPr>
        <p:txBody>
          <a:bodyPr/>
          <a:lstStyle/>
          <a:p>
            <a:endParaRPr/>
          </a:p>
        </p:txBody>
      </p:sp>
      <p:sp>
        <p:nvSpPr>
          <p:cNvPr id="714" name="Shape 714"/>
          <p:cNvSpPr>
            <a:spLocks noGrp="1"/>
          </p:cNvSpPr>
          <p:nvPr>
            <p:ph type="body" sz="quarter" idx="1"/>
          </p:nvPr>
        </p:nvSpPr>
        <p:spPr>
          <a:prstGeom prst="rect">
            <a:avLst/>
          </a:prstGeom>
        </p:spPr>
        <p:txBody>
          <a:bodyPr/>
          <a:lstStyle/>
          <a:p>
            <a:pPr marL="228600" indent="-228600">
              <a:buSzPct val="100000"/>
              <a:buChar char="•"/>
              <a:defRPr sz="1400"/>
            </a:pPr>
            <a:r>
              <a:t>Hi, my name is ________. I am the __________ for HashiCorp and here to talk about Terraform, one of the product in the HashiCorp Suite. </a:t>
            </a:r>
          </a:p>
          <a:p>
            <a:pPr marL="228600" indent="-228600">
              <a:buSzPct val="100000"/>
              <a:buChar char="•"/>
              <a:defRPr sz="1400"/>
            </a:pPr>
            <a:r>
              <a:t>The mission of the HashiCorp suite is to provide products singularly focused on a goal: a product to provision, one to secure, one to run, and one to connect any infrastructure for any application. </a:t>
            </a:r>
          </a:p>
          <a:p>
            <a:pPr marL="228600" indent="-228600">
              <a:buSzPct val="100000"/>
              <a:buChar char="•"/>
              <a:defRPr sz="1400"/>
            </a:pPr>
            <a:r>
              <a:t>Today we will talk about the provisioning piece with Terraform. </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3" name="Shape 753"/>
          <p:cNvSpPr>
            <a:spLocks noGrp="1" noRot="1" noChangeAspect="1"/>
          </p:cNvSpPr>
          <p:nvPr>
            <p:ph type="sldImg"/>
          </p:nvPr>
        </p:nvSpPr>
        <p:spPr>
          <a:xfrm>
            <a:off x="381000" y="685800"/>
            <a:ext cx="6096000" cy="3429000"/>
          </a:xfrm>
          <a:prstGeom prst="rect">
            <a:avLst/>
          </a:prstGeom>
        </p:spPr>
        <p:txBody>
          <a:bodyPr/>
          <a:lstStyle/>
          <a:p>
            <a:endParaRPr/>
          </a:p>
        </p:txBody>
      </p:sp>
      <p:sp>
        <p:nvSpPr>
          <p:cNvPr id="754" name="Shape 754"/>
          <p:cNvSpPr>
            <a:spLocks noGrp="1"/>
          </p:cNvSpPr>
          <p:nvPr>
            <p:ph type="body" sz="quarter" idx="1"/>
          </p:nvPr>
        </p:nvSpPr>
        <p:spPr>
          <a:prstGeom prst="rect">
            <a:avLst/>
          </a:prstGeom>
        </p:spPr>
        <p:txBody>
          <a:bodyPr/>
          <a:lstStyle/>
          <a:p>
            <a:pPr marL="228600" indent="-228600">
              <a:buSzPct val="100000"/>
              <a:buChar char="•"/>
              <a:defRPr sz="1400"/>
            </a:pPr>
            <a:r>
              <a:t>The transition to cloud means operators are navigating to hybrid, distributed, and dynamic infrastructure. And for all the benefits of cloud, there are some inherent challenges. </a:t>
            </a:r>
          </a:p>
          <a:p>
            <a:pPr marL="228600" indent="-228600">
              <a:buSzPct val="100000"/>
              <a:buChar char="•"/>
              <a:defRPr sz="1400"/>
            </a:pPr>
            <a:r>
              <a:t>First is scale. The on-demand-ness of cloud means users are not constrained to finite amount of resources however this also means operators will need an efficient way to create, update, and manage infrastructure at scale. </a:t>
            </a:r>
          </a:p>
          <a:p>
            <a:pPr marL="228600" indent="-228600">
              <a:buSzPct val="100000"/>
              <a:buChar char="•"/>
              <a:defRPr sz="1400"/>
            </a:pPr>
            <a:r>
              <a:t>Second is to accommodate heterogeneity. Realizing that while different providers often provider very similar resources, there are subtle differences to them and also in the way they are provisioned and managed. Learning the nuances of each provider and resource is not necessarily ideal. </a:t>
            </a:r>
          </a:p>
          <a:p>
            <a:pPr marL="228600" indent="-228600">
              <a:buSzPct val="100000"/>
              <a:buChar char="•"/>
              <a:defRPr sz="1400"/>
            </a:pPr>
            <a:r>
              <a:t>And last the challenge of dependency management which is often a manual task. And that was okay when you had a confined set of resources and provisioned resources with long lifespans but the ephemeral nature of cloud means this must happen as part of the provisioning process. </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7" name="Shape 797"/>
          <p:cNvSpPr>
            <a:spLocks noGrp="1" noRot="1" noChangeAspect="1"/>
          </p:cNvSpPr>
          <p:nvPr>
            <p:ph type="sldImg"/>
          </p:nvPr>
        </p:nvSpPr>
        <p:spPr>
          <a:xfrm>
            <a:off x="381000" y="685800"/>
            <a:ext cx="6096000" cy="3429000"/>
          </a:xfrm>
          <a:prstGeom prst="rect">
            <a:avLst/>
          </a:prstGeom>
        </p:spPr>
        <p:txBody>
          <a:bodyPr/>
          <a:lstStyle/>
          <a:p>
            <a:endParaRPr/>
          </a:p>
        </p:txBody>
      </p:sp>
      <p:sp>
        <p:nvSpPr>
          <p:cNvPr id="798" name="Shape 798"/>
          <p:cNvSpPr>
            <a:spLocks noGrp="1"/>
          </p:cNvSpPr>
          <p:nvPr>
            <p:ph type="body" sz="quarter" idx="1"/>
          </p:nvPr>
        </p:nvSpPr>
        <p:spPr>
          <a:prstGeom prst="rect">
            <a:avLst/>
          </a:prstGeom>
        </p:spPr>
        <p:txBody>
          <a:bodyPr/>
          <a:lstStyle/>
          <a:p>
            <a:pPr>
              <a:defRPr sz="1400"/>
            </a:pPr>
            <a:r>
              <a:rPr dirty="0"/>
              <a:t>Given these challenges, there are three kind of goals for provisioning. These are aligned to how we at </a:t>
            </a:r>
            <a:r>
              <a:rPr dirty="0" err="1"/>
              <a:t>HashiCorp</a:t>
            </a:r>
            <a:r>
              <a:rPr dirty="0"/>
              <a:t> create products and then the ultimate architecture of Terraform: </a:t>
            </a:r>
          </a:p>
          <a:p>
            <a:pPr marL="187157" indent="-187157">
              <a:buSzPct val="100000"/>
              <a:buAutoNum type="arabicPeriod"/>
              <a:defRPr sz="1400"/>
            </a:pPr>
            <a:r>
              <a:rPr dirty="0"/>
              <a:t>Address scale with Infrastructure as code</a:t>
            </a:r>
          </a:p>
          <a:p>
            <a:pPr marL="695157" lvl="1" indent="-187157">
              <a:buSzPct val="100000"/>
              <a:buAutoNum type="arabicPeriod"/>
              <a:defRPr sz="1400"/>
            </a:pPr>
            <a:r>
              <a:rPr dirty="0"/>
              <a:t>This is perfectly aligned to goal of Terraform -in addressing the challenge of provisioning infrastructure at scale. </a:t>
            </a:r>
          </a:p>
          <a:p>
            <a:pPr marL="695157" lvl="1" indent="-187157">
              <a:buSzPct val="100000"/>
              <a:buAutoNum type="arabicPeriod"/>
              <a:defRPr sz="1400"/>
            </a:pPr>
            <a:r>
              <a:rPr dirty="0"/>
              <a:t>It fosters automation, collaboration on large scale infrastructure, and code reuse. </a:t>
            </a:r>
          </a:p>
          <a:p>
            <a:pPr marL="187157" indent="-187157">
              <a:buSzPct val="100000"/>
              <a:buAutoNum type="arabicPeriod"/>
              <a:defRPr sz="1400"/>
            </a:pPr>
            <a:r>
              <a:rPr dirty="0"/>
              <a:t>Addressing heterogeneity with a focus on workflows, not technology </a:t>
            </a:r>
          </a:p>
          <a:p>
            <a:pPr marL="695157" lvl="1" indent="-187157">
              <a:buSzPct val="100000"/>
              <a:buAutoNum type="arabicPeriod"/>
              <a:defRPr sz="1400"/>
            </a:pPr>
            <a:r>
              <a:rPr dirty="0"/>
              <a:t>The idea to focus on a workflow is to address a particular concern or goal rather than solely focus on enabling a technology.</a:t>
            </a:r>
          </a:p>
          <a:p>
            <a:pPr marL="695157" lvl="1" indent="-187157">
              <a:buSzPct val="100000"/>
              <a:buAutoNum type="arabicPeriod"/>
              <a:defRPr sz="1400"/>
            </a:pPr>
            <a:r>
              <a:rPr dirty="0"/>
              <a:t>There are two steps to provision with Terraform. </a:t>
            </a:r>
          </a:p>
          <a:p>
            <a:pPr marL="695157" lvl="1" indent="-187157">
              <a:buSzPct val="100000"/>
              <a:buAutoNum type="arabicPeriod"/>
              <a:defRPr sz="1400"/>
            </a:pPr>
            <a:r>
              <a:rPr dirty="0"/>
              <a:t>The Terraform plan and Terraform apply. </a:t>
            </a:r>
          </a:p>
          <a:p>
            <a:pPr marL="187157" indent="-187157">
              <a:buSzPct val="100000"/>
              <a:buAutoNum type="arabicPeriod"/>
              <a:defRPr sz="1400"/>
            </a:pPr>
            <a:r>
              <a:rPr dirty="0"/>
              <a:t>Addressing the very macro-level challenge of cloud, multi-cloud, and infrastructure choice with Open &amp; Extensibility. </a:t>
            </a:r>
          </a:p>
          <a:p>
            <a:pPr marL="695157" lvl="1" indent="-187157">
              <a:buSzPct val="100000"/>
              <a:buAutoNum type="arabicPeriod"/>
              <a:defRPr sz="1400"/>
            </a:pPr>
            <a:r>
              <a:rPr dirty="0"/>
              <a:t>Cloud adoption, in addition to existing infrastructure means that operators have to provision many types of infrastructure—IaaS, SaaS, PaaS— across private cloud, public cloud, and external services. </a:t>
            </a:r>
          </a:p>
          <a:p>
            <a:pPr marL="695157" lvl="1" indent="-187157">
              <a:buSzPct val="100000"/>
              <a:buAutoNum type="arabicPeriod"/>
              <a:defRPr sz="1400"/>
            </a:pPr>
            <a:r>
              <a:rPr dirty="0" err="1"/>
              <a:t>Terraform’s</a:t>
            </a:r>
            <a:r>
              <a:rPr dirty="0"/>
              <a:t> job is to have an extensible architecture to scale with the number of infrastructure types (providers) and also scale as new technology from a provider becomes available (resources) </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6" name="Shape 836"/>
          <p:cNvSpPr>
            <a:spLocks noGrp="1" noRot="1" noChangeAspect="1"/>
          </p:cNvSpPr>
          <p:nvPr>
            <p:ph type="sldImg"/>
          </p:nvPr>
        </p:nvSpPr>
        <p:spPr>
          <a:xfrm>
            <a:off x="381000" y="685800"/>
            <a:ext cx="6096000" cy="3429000"/>
          </a:xfrm>
          <a:prstGeom prst="rect">
            <a:avLst/>
          </a:prstGeom>
        </p:spPr>
        <p:txBody>
          <a:bodyPr/>
          <a:lstStyle/>
          <a:p>
            <a:endParaRPr/>
          </a:p>
        </p:txBody>
      </p:sp>
      <p:sp>
        <p:nvSpPr>
          <p:cNvPr id="837" name="Shape 837"/>
          <p:cNvSpPr>
            <a:spLocks noGrp="1"/>
          </p:cNvSpPr>
          <p:nvPr>
            <p:ph type="body" sz="quarter" idx="1"/>
          </p:nvPr>
        </p:nvSpPr>
        <p:spPr>
          <a:prstGeom prst="rect">
            <a:avLst/>
          </a:prstGeom>
        </p:spPr>
        <p:txBody>
          <a:bodyPr/>
          <a:lstStyle/>
          <a:p>
            <a:pPr marL="228600" indent="-228600">
              <a:buSzPct val="100000"/>
              <a:buChar char="•"/>
              <a:defRPr sz="1400"/>
            </a:pPr>
            <a:r>
              <a:t>The core mission of HashiCorp Terraform is to enable an operator to provision any infrastructure for developers to run any application. </a:t>
            </a:r>
          </a:p>
          <a:p>
            <a:pPr marL="228600" indent="-228600">
              <a:buSzPct val="100000"/>
              <a:buChar char="•"/>
              <a:defRPr sz="1400"/>
            </a:pPr>
            <a:r>
              <a:t>This includes private cloud, public cloud, and many other external and cloud-based services</a:t>
            </a:r>
          </a:p>
          <a:p>
            <a:pPr marL="228600" indent="-228600">
              <a:buSzPct val="100000"/>
              <a:buChar char="•"/>
              <a:defRPr sz="1400"/>
            </a:pPr>
            <a:r>
              <a:t>It include resources across IaaS, SaaS, and PaaS. </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OSS, hosted on </a:t>
            </a:r>
            <a:r>
              <a:rPr lang="en-US" dirty="0" err="1"/>
              <a:t>Github</a:t>
            </a:r>
            <a:endParaRPr lang="en-US" dirty="0"/>
          </a:p>
          <a:p>
            <a:br>
              <a:rPr lang="en-US" dirty="0"/>
            </a:br>
            <a:r>
              <a:rPr lang="en-US" dirty="0" err="1"/>
              <a:t>GoLang</a:t>
            </a:r>
            <a:r>
              <a:rPr lang="en-US" dirty="0"/>
              <a:t> – single executable, </a:t>
            </a:r>
          </a:p>
        </p:txBody>
      </p:sp>
    </p:spTree>
    <p:extLst>
      <p:ext uri="{BB962C8B-B14F-4D97-AF65-F5344CB8AC3E}">
        <p14:creationId xmlns:p14="http://schemas.microsoft.com/office/powerpoint/2010/main" val="11201290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6387212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‘resource’ is a TF Core type</a:t>
            </a:r>
          </a:p>
          <a:p>
            <a:r>
              <a:rPr lang="en-US" dirty="0"/>
              <a:t>‘</a:t>
            </a:r>
            <a:r>
              <a:rPr lang="en-US" dirty="0" err="1"/>
              <a:t>azurerm_resource_group</a:t>
            </a:r>
            <a:r>
              <a:rPr lang="en-US" dirty="0"/>
              <a:t>’ is an </a:t>
            </a:r>
            <a:r>
              <a:rPr lang="en-US" dirty="0" err="1"/>
              <a:t>AzureRM</a:t>
            </a:r>
            <a:r>
              <a:rPr lang="en-US" dirty="0"/>
              <a:t> provider resource.</a:t>
            </a:r>
          </a:p>
          <a:p>
            <a:r>
              <a:rPr lang="en-US" dirty="0"/>
              <a:t>‘</a:t>
            </a:r>
            <a:r>
              <a:rPr lang="en-US" dirty="0" err="1"/>
              <a:t>myfirstrg</a:t>
            </a:r>
            <a:r>
              <a:rPr lang="en-US" dirty="0"/>
              <a:t>’ is a scoping name to the resource (for planning, </a:t>
            </a:r>
            <a:r>
              <a:rPr lang="en-US" dirty="0" err="1"/>
              <a:t>etc</a:t>
            </a:r>
            <a:r>
              <a:rPr lang="en-US" dirty="0"/>
              <a:t>…)</a:t>
            </a:r>
          </a:p>
          <a:p>
            <a:r>
              <a:rPr lang="en-US" dirty="0"/>
              <a:t>‘name’ and ‘location’ are parameters set for a resource.</a:t>
            </a:r>
          </a:p>
          <a:p>
            <a:endParaRPr lang="en-US" dirty="0"/>
          </a:p>
          <a:p>
            <a:pPr marL="0" marR="0" lvl="0" indent="0" defTabSz="1828800" eaLnBrk="1" fontAlgn="auto" latinLnBrk="0" hangingPunct="1">
              <a:lnSpc>
                <a:spcPct val="100000"/>
              </a:lnSpc>
              <a:spcBef>
                <a:spcPts val="0"/>
              </a:spcBef>
              <a:spcAft>
                <a:spcPts val="0"/>
              </a:spcAft>
              <a:buClrTx/>
              <a:buSzTx/>
              <a:buFontTx/>
              <a:buNone/>
              <a:tabLst/>
              <a:defRPr/>
            </a:pPr>
            <a:r>
              <a:rPr lang="en-US" sz="2400" b="0" dirty="0">
                <a:effectLst/>
                <a:latin typeface="+mn-lt"/>
                <a:ea typeface="+mn-ea"/>
                <a:cs typeface="+mn-cs"/>
                <a:sym typeface="Calibri"/>
              </a:rPr>
              <a:t>https://</a:t>
            </a:r>
            <a:r>
              <a:rPr lang="en-US" sz="2400" b="0" dirty="0" err="1">
                <a:effectLst/>
                <a:latin typeface="+mn-lt"/>
                <a:ea typeface="+mn-ea"/>
                <a:cs typeface="+mn-cs"/>
                <a:sym typeface="Calibri"/>
              </a:rPr>
              <a:t>www.terraform.io</a:t>
            </a:r>
            <a:r>
              <a:rPr lang="en-US" sz="2400" b="0" dirty="0">
                <a:effectLst/>
                <a:latin typeface="+mn-lt"/>
                <a:ea typeface="+mn-ea"/>
                <a:cs typeface="+mn-cs"/>
                <a:sym typeface="Calibri"/>
              </a:rPr>
              <a:t>/docs/configuration/</a:t>
            </a:r>
            <a:r>
              <a:rPr lang="en-US" sz="2400" b="0" dirty="0" err="1">
                <a:effectLst/>
                <a:latin typeface="+mn-lt"/>
                <a:ea typeface="+mn-ea"/>
                <a:cs typeface="+mn-cs"/>
                <a:sym typeface="Calibri"/>
              </a:rPr>
              <a:t>syntax.html</a:t>
            </a:r>
            <a:endParaRPr lang="en-US" sz="2400" b="0" dirty="0">
              <a:effectLst/>
              <a:latin typeface="+mn-lt"/>
              <a:ea typeface="+mn-ea"/>
              <a:cs typeface="+mn-cs"/>
              <a:sym typeface="Calibri"/>
            </a:endParaRPr>
          </a:p>
        </p:txBody>
      </p:sp>
    </p:spTree>
    <p:extLst>
      <p:ext uri="{BB962C8B-B14F-4D97-AF65-F5344CB8AC3E}">
        <p14:creationId xmlns:p14="http://schemas.microsoft.com/office/powerpoint/2010/main" val="18132099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4" name="Shape 854"/>
          <p:cNvSpPr>
            <a:spLocks noGrp="1" noRot="1" noChangeAspect="1"/>
          </p:cNvSpPr>
          <p:nvPr>
            <p:ph type="sldImg"/>
          </p:nvPr>
        </p:nvSpPr>
        <p:spPr>
          <a:xfrm>
            <a:off x="381000" y="685800"/>
            <a:ext cx="6096000" cy="3429000"/>
          </a:xfrm>
          <a:prstGeom prst="rect">
            <a:avLst/>
          </a:prstGeom>
        </p:spPr>
        <p:txBody>
          <a:bodyPr/>
          <a:lstStyle/>
          <a:p>
            <a:endParaRPr/>
          </a:p>
        </p:txBody>
      </p:sp>
      <p:sp>
        <p:nvSpPr>
          <p:cNvPr id="855" name="Shape 855"/>
          <p:cNvSpPr>
            <a:spLocks noGrp="1"/>
          </p:cNvSpPr>
          <p:nvPr>
            <p:ph type="body" sz="quarter" idx="1"/>
          </p:nvPr>
        </p:nvSpPr>
        <p:spPr>
          <a:prstGeom prst="rect">
            <a:avLst/>
          </a:prstGeom>
        </p:spPr>
        <p:txBody>
          <a:bodyPr/>
          <a:lstStyle/>
          <a:p>
            <a:pPr marL="140368" indent="-140368">
              <a:buSzPct val="100000"/>
              <a:buChar char="-"/>
              <a:defRPr sz="1400"/>
            </a:pPr>
            <a:endParaRPr/>
          </a:p>
          <a:p>
            <a:pPr>
              <a:defRPr sz="1400"/>
            </a:pPr>
            <a:r>
              <a:t>The Terraform workflow provides a consistent way to provision and also safely create and manage infrastructure: </a:t>
            </a:r>
          </a:p>
          <a:p>
            <a:pPr>
              <a:defRPr sz="1400"/>
            </a:pPr>
            <a:endParaRPr/>
          </a:p>
          <a:p>
            <a:pPr>
              <a:defRPr sz="1400"/>
            </a:pPr>
            <a:r>
              <a:t>Terraform has two parts: One is Terraform Core, the engine behind the Terraform workflow. The second is the Terraform Providers (which we will discuss in a moment), this is the extensible component responsible for communication with individual infrastructure providers. </a:t>
            </a:r>
          </a:p>
          <a:p>
            <a:pPr>
              <a:defRPr sz="1400"/>
            </a:pPr>
            <a:endParaRPr/>
          </a:p>
          <a:p>
            <a:pPr>
              <a:defRPr sz="1400"/>
            </a:pPr>
            <a:r>
              <a:t>The workflow is repeatable and same every time infrastructure is provisioned. There are two steps </a:t>
            </a:r>
          </a:p>
          <a:p>
            <a:pPr marL="228600" indent="-228600">
              <a:buSzPct val="100000"/>
              <a:buChar char="•"/>
              <a:defRPr sz="1400"/>
            </a:pPr>
            <a:r>
              <a:t>There is a Terraform plan step which creates a plan for which resources will be created, updated, and deleted. This can be used to verify the state of the infrastructure before an actual execution. </a:t>
            </a:r>
          </a:p>
          <a:p>
            <a:pPr marL="457200" lvl="1" indent="-228600">
              <a:buSzPct val="100000"/>
              <a:buChar char="•"/>
              <a:defRPr sz="1400"/>
            </a:pPr>
            <a:r>
              <a:t>During the Terraform plan, a dependency graph is built by Terraform to automatically figure out which resource need to be created in sequence and which ones can be created in parallel to optimize the time to provision. </a:t>
            </a:r>
          </a:p>
          <a:p>
            <a:pPr marL="228600" indent="-228600">
              <a:buSzPct val="100000"/>
              <a:buChar char="•"/>
              <a:defRPr sz="1400"/>
            </a:pPr>
            <a:r>
              <a:t>The second step is the Terraform apply, which is the actual execution phase to provision resources based on the plan that was built and including the order of operations from the dependency graph. </a:t>
            </a:r>
          </a:p>
          <a:p>
            <a:pPr>
              <a:defRPr sz="1400"/>
            </a:pPr>
            <a:endParaRPr/>
          </a:p>
          <a:p>
            <a:pPr>
              <a:defRPr sz="1400"/>
            </a:pPr>
            <a:r>
              <a:t>These same two steps are applied each time a Terraform run happens: one workflow, two steps, any infrastructure. </a:t>
            </a:r>
          </a:p>
          <a:p>
            <a:pPr>
              <a:defRPr sz="1400"/>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Fix slide format</a:t>
            </a:r>
          </a:p>
        </p:txBody>
      </p:sp>
    </p:spTree>
    <p:extLst>
      <p:ext uri="{BB962C8B-B14F-4D97-AF65-F5344CB8AC3E}">
        <p14:creationId xmlns:p14="http://schemas.microsoft.com/office/powerpoint/2010/main" val="9741008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0" name="Shape 910"/>
          <p:cNvSpPr>
            <a:spLocks noGrp="1" noRot="1" noChangeAspect="1"/>
          </p:cNvSpPr>
          <p:nvPr>
            <p:ph type="sldImg"/>
          </p:nvPr>
        </p:nvSpPr>
        <p:spPr>
          <a:xfrm>
            <a:off x="381000" y="685800"/>
            <a:ext cx="6096000" cy="3429000"/>
          </a:xfrm>
          <a:prstGeom prst="rect">
            <a:avLst/>
          </a:prstGeom>
        </p:spPr>
        <p:txBody>
          <a:bodyPr/>
          <a:lstStyle/>
          <a:p>
            <a:endParaRPr/>
          </a:p>
        </p:txBody>
      </p:sp>
      <p:sp>
        <p:nvSpPr>
          <p:cNvPr id="911" name="Shape 911"/>
          <p:cNvSpPr>
            <a:spLocks noGrp="1"/>
          </p:cNvSpPr>
          <p:nvPr>
            <p:ph type="body" sz="quarter" idx="1"/>
          </p:nvPr>
        </p:nvSpPr>
        <p:spPr>
          <a:prstGeom prst="rect">
            <a:avLst/>
          </a:prstGeom>
        </p:spPr>
        <p:txBody>
          <a:bodyPr/>
          <a:lstStyle/>
          <a:p>
            <a:pPr marL="228600" indent="-228600">
              <a:buSzPct val="100000"/>
              <a:buChar char="•"/>
              <a:defRPr sz="1400"/>
            </a:pPr>
            <a:r>
              <a:t>The input into Terraform is a Terraform configuration composed of resources expressed as infrastructure as code. </a:t>
            </a:r>
          </a:p>
          <a:p>
            <a:pPr marL="228600" indent="-228600">
              <a:buSzPct val="100000"/>
              <a:buChar char="•"/>
              <a:defRPr sz="1400"/>
            </a:pPr>
            <a:r>
              <a:t>Operators can codified a holistic configuration or decomposed into modules to make it easier for infrastructure components to be reused (by developers).</a:t>
            </a:r>
          </a:p>
          <a:p>
            <a:pPr marL="228600" indent="-228600">
              <a:buSzPct val="100000"/>
              <a:buChar char="•"/>
              <a:defRPr sz="1400"/>
            </a:pPr>
            <a:r>
              <a:t>Operators can publish modules to a public module registry (freely available at </a:t>
            </a:r>
            <a:r>
              <a:rPr u="sng">
                <a:solidFill>
                  <a:srgbClr val="0563C1"/>
                </a:solidFill>
                <a:uFill>
                  <a:solidFill>
                    <a:srgbClr val="0563C1"/>
                  </a:solidFill>
                </a:uFill>
                <a:hlinkClick r:id="rId3"/>
              </a:rPr>
              <a:t>registry.terraform.io</a:t>
            </a:r>
            <a:r>
              <a:t>). Modules can be versioned and detailed making it easy to use verified modules repeatedly. </a:t>
            </a:r>
          </a:p>
          <a:p>
            <a:pPr marL="228600" indent="-228600">
              <a:buSzPct val="100000"/>
              <a:buChar char="•"/>
              <a:defRPr sz="1400"/>
            </a:pPr>
            <a:r>
              <a:t>From there, a developer or anyone looking to quickly provision infrastructure can reuse configuration modules by copy a few lines of code into their Terraform configuration file. </a:t>
            </a:r>
          </a:p>
          <a:p>
            <a:pPr marL="228600" indent="-228600">
              <a:buSzPct val="100000"/>
              <a:buChar char="•"/>
              <a:defRPr sz="1400"/>
            </a:pPr>
            <a:r>
              <a:t>And then run a Terraform plan and apply (as discussed during the workflow). </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5" name="Shape 995"/>
          <p:cNvSpPr>
            <a:spLocks noGrp="1" noRot="1" noChangeAspect="1"/>
          </p:cNvSpPr>
          <p:nvPr>
            <p:ph type="sldImg"/>
          </p:nvPr>
        </p:nvSpPr>
        <p:spPr>
          <a:xfrm>
            <a:off x="381000" y="685800"/>
            <a:ext cx="6096000" cy="3429000"/>
          </a:xfrm>
          <a:prstGeom prst="rect">
            <a:avLst/>
          </a:prstGeom>
        </p:spPr>
        <p:txBody>
          <a:bodyPr/>
          <a:lstStyle/>
          <a:p>
            <a:endParaRPr/>
          </a:p>
        </p:txBody>
      </p:sp>
      <p:sp>
        <p:nvSpPr>
          <p:cNvPr id="996" name="Shape 996"/>
          <p:cNvSpPr>
            <a:spLocks noGrp="1"/>
          </p:cNvSpPr>
          <p:nvPr>
            <p:ph type="body" sz="quarter" idx="1"/>
          </p:nvPr>
        </p:nvSpPr>
        <p:spPr>
          <a:prstGeom prst="rect">
            <a:avLst/>
          </a:prstGeom>
        </p:spPr>
        <p:txBody>
          <a:bodyPr/>
          <a:lstStyle/>
          <a:p>
            <a:pPr>
              <a:defRPr sz="1400"/>
            </a:pPr>
            <a:r>
              <a:t>The third part to Terraform is the extensible Terraform provider model: </a:t>
            </a:r>
          </a:p>
          <a:p>
            <a:pPr>
              <a:defRPr sz="1400"/>
            </a:pPr>
            <a:endParaRPr/>
          </a:p>
          <a:p>
            <a:pPr>
              <a:defRPr sz="1400"/>
            </a:pPr>
            <a:r>
              <a:t>Terraform providers consists of individual providers corresponding to public cloud (like AWS, Azure, and GCP), private cloud (for OpenStack and VMware), and external services (including Datadog or GitHUb). The providers are separate from the Core engine to accommodate the growth and pace at which providers can be added and additionally, new resources within existing providers can be created. </a:t>
            </a:r>
          </a:p>
          <a:p>
            <a:pPr marL="140368" indent="-140368">
              <a:buSzPct val="100000"/>
              <a:buChar char="•"/>
              <a:defRPr sz="1400"/>
            </a:pPr>
            <a:r>
              <a:t>There are now 70+ providers including IaaS, PaaS, SaaS providers which span both core cloud providers and external service providers.  This has basically doubled in the course of a year with contribution made daily from 1000+ community members. </a:t>
            </a:r>
          </a:p>
          <a:p>
            <a:pPr marL="140368" indent="-140368">
              <a:buSzPct val="100000"/>
              <a:buChar char="•"/>
              <a:defRPr sz="1400"/>
            </a:pPr>
            <a:r>
              <a:t>Within the providers there are over 1000+ resources. Resources span compute, networking, monitoring, etc.  Resources are added all the time with resource support for some AWS services happening with hours but the majority within days or weeks. </a:t>
            </a:r>
          </a:p>
          <a:p>
            <a:pPr marL="140368" indent="-140368">
              <a:buSzPct val="100000"/>
              <a:buChar char="•"/>
              <a:defRPr sz="1400"/>
            </a:pPr>
            <a:r>
              <a:t>For users that have infrastructure in their private data centers that does not have a mainstream provider, there is the ability to write a custom provider to enable Terraform to provision and manage that infrastructure. Terraform providers use a CRUD API to communicate with resources. </a:t>
            </a:r>
          </a:p>
          <a:p>
            <a:pPr>
              <a:defRPr sz="1400"/>
            </a:pPr>
            <a:endParaRPr/>
          </a:p>
          <a:p>
            <a:pPr>
              <a:defRPr sz="1400"/>
            </a:pPr>
            <a:r>
              <a:t>The extensible model means that overtime as new clouds, services, and technology in general comes about a new provider and resource would only need to be written to start provisioning and managing it in your environment. </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9" name="Shape 719"/>
          <p:cNvSpPr>
            <a:spLocks noGrp="1" noRot="1" noChangeAspect="1"/>
          </p:cNvSpPr>
          <p:nvPr>
            <p:ph type="sldImg"/>
          </p:nvPr>
        </p:nvSpPr>
        <p:spPr>
          <a:xfrm>
            <a:off x="381000" y="685800"/>
            <a:ext cx="6096000" cy="3429000"/>
          </a:xfrm>
          <a:prstGeom prst="rect">
            <a:avLst/>
          </a:prstGeom>
        </p:spPr>
        <p:txBody>
          <a:bodyPr/>
          <a:lstStyle/>
          <a:p>
            <a:endParaRPr/>
          </a:p>
        </p:txBody>
      </p:sp>
      <p:sp>
        <p:nvSpPr>
          <p:cNvPr id="720" name="Shape 720"/>
          <p:cNvSpPr>
            <a:spLocks noGrp="1"/>
          </p:cNvSpPr>
          <p:nvPr>
            <p:ph type="body" sz="quarter" idx="1"/>
          </p:nvPr>
        </p:nvSpPr>
        <p:spPr>
          <a:prstGeom prst="rect">
            <a:avLst/>
          </a:prstGeom>
        </p:spPr>
        <p:txBody>
          <a:bodyPr/>
          <a:lstStyle/>
          <a:p>
            <a:pPr marL="228600" indent="-228600">
              <a:buSzPct val="100000"/>
              <a:buChar char="•"/>
              <a:defRPr sz="1400"/>
            </a:pPr>
            <a:r>
              <a:rPr lang="en-US" dirty="0"/>
              <a:t>Intro and Overview of </a:t>
            </a:r>
            <a:r>
              <a:rPr lang="en-US" dirty="0" err="1"/>
              <a:t>IaC</a:t>
            </a:r>
            <a:r>
              <a:rPr lang="en-US" dirty="0"/>
              <a:t>, Terraform, and Azure – give us a solid base to start discussing higher level topics</a:t>
            </a:r>
          </a:p>
          <a:p>
            <a:pPr marL="228600" indent="-228600">
              <a:buSzPct val="100000"/>
              <a:buChar char="•"/>
              <a:defRPr sz="1400"/>
            </a:pPr>
            <a:endParaRPr lang="en-US" dirty="0"/>
          </a:p>
          <a:p>
            <a:pPr marL="228600" indent="-228600">
              <a:buSzPct val="100000"/>
              <a:buChar char="•"/>
              <a:defRPr sz="1400"/>
            </a:pPr>
            <a:endParaRPr lang="en-US" dirty="0"/>
          </a:p>
        </p:txBody>
      </p:sp>
    </p:spTree>
    <p:extLst>
      <p:ext uri="{BB962C8B-B14F-4D97-AF65-F5344CB8AC3E}">
        <p14:creationId xmlns:p14="http://schemas.microsoft.com/office/powerpoint/2010/main" val="91059275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5175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2400" b="0" dirty="0">
                <a:effectLst/>
                <a:latin typeface="+mn-lt"/>
                <a:ea typeface="+mn-ea"/>
                <a:cs typeface="+mn-cs"/>
                <a:sym typeface="Calibri"/>
              </a:rPr>
              <a:t>Setup Environment</a:t>
            </a:r>
          </a:p>
          <a:p>
            <a:endParaRPr lang="en-US" sz="2400" b="0" dirty="0">
              <a:effectLst/>
              <a:latin typeface="+mn-lt"/>
              <a:ea typeface="+mn-ea"/>
              <a:cs typeface="+mn-cs"/>
              <a:sym typeface="Calibri"/>
            </a:endParaRPr>
          </a:p>
          <a:p>
            <a:r>
              <a:rPr lang="en-US" sz="2400" b="0" dirty="0">
                <a:effectLst/>
                <a:latin typeface="+mn-lt"/>
                <a:ea typeface="+mn-ea"/>
                <a:cs typeface="+mn-cs"/>
                <a:sym typeface="Calibri"/>
              </a:rPr>
              <a:t>Connect to the Azure CLI</a:t>
            </a:r>
          </a:p>
          <a:p>
            <a:r>
              <a:rPr lang="en-US" sz="2400" b="0" dirty="0">
                <a:effectLst/>
                <a:latin typeface="+mn-lt"/>
                <a:ea typeface="+mn-ea"/>
                <a:cs typeface="+mn-cs"/>
                <a:sym typeface="Calibri"/>
              </a:rPr>
              <a:t>Create a Resource Group</a:t>
            </a:r>
          </a:p>
          <a:p>
            <a:endParaRPr lang="en-US" sz="2400" b="0" dirty="0">
              <a:effectLst/>
              <a:latin typeface="+mn-lt"/>
              <a:ea typeface="+mn-ea"/>
              <a:cs typeface="+mn-cs"/>
              <a:sym typeface="Calibri"/>
            </a:endParaRPr>
          </a:p>
          <a:p>
            <a:r>
              <a:rPr lang="en-US" sz="2400" b="0" dirty="0">
                <a:effectLst/>
                <a:latin typeface="+mn-lt"/>
                <a:ea typeface="+mn-ea"/>
                <a:cs typeface="+mn-cs"/>
                <a:sym typeface="Calibri"/>
              </a:rPr>
              <a:t>Goal: get up and running</a:t>
            </a:r>
          </a:p>
          <a:p>
            <a:endParaRPr lang="en-US" dirty="0"/>
          </a:p>
        </p:txBody>
      </p:sp>
    </p:spTree>
    <p:extLst>
      <p:ext uri="{BB962C8B-B14F-4D97-AF65-F5344CB8AC3E}">
        <p14:creationId xmlns:p14="http://schemas.microsoft.com/office/powerpoint/2010/main" val="133355790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Describe this better.</a:t>
            </a:r>
          </a:p>
        </p:txBody>
      </p:sp>
    </p:spTree>
    <p:extLst>
      <p:ext uri="{BB962C8B-B14F-4D97-AF65-F5344CB8AC3E}">
        <p14:creationId xmlns:p14="http://schemas.microsoft.com/office/powerpoint/2010/main" val="74162605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2400" b="0" dirty="0">
                <a:effectLst/>
                <a:latin typeface="+mn-lt"/>
                <a:ea typeface="+mn-ea"/>
                <a:cs typeface="+mn-cs"/>
                <a:sym typeface="Calibri"/>
              </a:rPr>
              <a:t>Setup Environment</a:t>
            </a:r>
          </a:p>
          <a:p>
            <a:endParaRPr lang="en-US" sz="2400" b="0" dirty="0">
              <a:effectLst/>
              <a:latin typeface="+mn-lt"/>
              <a:ea typeface="+mn-ea"/>
              <a:cs typeface="+mn-cs"/>
              <a:sym typeface="Calibri"/>
            </a:endParaRPr>
          </a:p>
          <a:p>
            <a:r>
              <a:rPr lang="en-US" sz="2400" b="0" dirty="0">
                <a:effectLst/>
                <a:latin typeface="+mn-lt"/>
                <a:ea typeface="+mn-ea"/>
                <a:cs typeface="+mn-cs"/>
                <a:sym typeface="Calibri"/>
              </a:rPr>
              <a:t>Connect to the Azure CLI</a:t>
            </a:r>
          </a:p>
          <a:p>
            <a:r>
              <a:rPr lang="en-US" sz="2400" b="0" dirty="0">
                <a:effectLst/>
                <a:latin typeface="+mn-lt"/>
                <a:ea typeface="+mn-ea"/>
                <a:cs typeface="+mn-cs"/>
                <a:sym typeface="Calibri"/>
              </a:rPr>
              <a:t>Create a Resource Group</a:t>
            </a:r>
          </a:p>
          <a:p>
            <a:endParaRPr lang="en-US" sz="2400" b="0" dirty="0">
              <a:effectLst/>
              <a:latin typeface="+mn-lt"/>
              <a:ea typeface="+mn-ea"/>
              <a:cs typeface="+mn-cs"/>
              <a:sym typeface="Calibri"/>
            </a:endParaRPr>
          </a:p>
          <a:p>
            <a:r>
              <a:rPr lang="en-US" sz="2400" b="0" dirty="0">
                <a:effectLst/>
                <a:latin typeface="+mn-lt"/>
                <a:ea typeface="+mn-ea"/>
                <a:cs typeface="+mn-cs"/>
                <a:sym typeface="Calibri"/>
              </a:rPr>
              <a:t>Goal: get up and running</a:t>
            </a:r>
          </a:p>
          <a:p>
            <a:endParaRPr lang="en-US" dirty="0"/>
          </a:p>
        </p:txBody>
      </p:sp>
    </p:spTree>
    <p:extLst>
      <p:ext uri="{BB962C8B-B14F-4D97-AF65-F5344CB8AC3E}">
        <p14:creationId xmlns:p14="http://schemas.microsoft.com/office/powerpoint/2010/main" val="249261579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2400" b="0" dirty="0">
                <a:effectLst/>
                <a:latin typeface="+mn-lt"/>
                <a:ea typeface="+mn-ea"/>
                <a:cs typeface="+mn-cs"/>
                <a:sym typeface="Calibri"/>
              </a:rPr>
              <a:t>Setup Environment</a:t>
            </a:r>
          </a:p>
          <a:p>
            <a:endParaRPr lang="en-US" sz="2400" b="0" dirty="0">
              <a:effectLst/>
              <a:latin typeface="+mn-lt"/>
              <a:ea typeface="+mn-ea"/>
              <a:cs typeface="+mn-cs"/>
              <a:sym typeface="Calibri"/>
            </a:endParaRPr>
          </a:p>
          <a:p>
            <a:r>
              <a:rPr lang="en-US" sz="2400" b="0" dirty="0">
                <a:effectLst/>
                <a:latin typeface="+mn-lt"/>
                <a:ea typeface="+mn-ea"/>
                <a:cs typeface="+mn-cs"/>
                <a:sym typeface="Calibri"/>
              </a:rPr>
              <a:t>Connect to the Azure CLI</a:t>
            </a:r>
          </a:p>
          <a:p>
            <a:r>
              <a:rPr lang="en-US" sz="2400" b="0" dirty="0">
                <a:effectLst/>
                <a:latin typeface="+mn-lt"/>
                <a:ea typeface="+mn-ea"/>
                <a:cs typeface="+mn-cs"/>
                <a:sym typeface="Calibri"/>
              </a:rPr>
              <a:t>Create a Resource Group</a:t>
            </a:r>
          </a:p>
          <a:p>
            <a:endParaRPr lang="en-US" sz="2400" b="0" dirty="0">
              <a:effectLst/>
              <a:latin typeface="+mn-lt"/>
              <a:ea typeface="+mn-ea"/>
              <a:cs typeface="+mn-cs"/>
              <a:sym typeface="Calibri"/>
            </a:endParaRPr>
          </a:p>
          <a:p>
            <a:r>
              <a:rPr lang="en-US" sz="2400" b="0" dirty="0">
                <a:effectLst/>
                <a:latin typeface="+mn-lt"/>
                <a:ea typeface="+mn-ea"/>
                <a:cs typeface="+mn-cs"/>
                <a:sym typeface="Calibri"/>
              </a:rPr>
              <a:t>Goal: get up and running</a:t>
            </a:r>
          </a:p>
          <a:p>
            <a:endParaRPr lang="en-US" dirty="0"/>
          </a:p>
        </p:txBody>
      </p:sp>
    </p:spTree>
    <p:extLst>
      <p:ext uri="{BB962C8B-B14F-4D97-AF65-F5344CB8AC3E}">
        <p14:creationId xmlns:p14="http://schemas.microsoft.com/office/powerpoint/2010/main" val="285560221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8" name="Shape 1058"/>
          <p:cNvSpPr>
            <a:spLocks noGrp="1" noRot="1" noChangeAspect="1"/>
          </p:cNvSpPr>
          <p:nvPr>
            <p:ph type="sldImg"/>
          </p:nvPr>
        </p:nvSpPr>
        <p:spPr>
          <a:xfrm>
            <a:off x="381000" y="685800"/>
            <a:ext cx="6096000" cy="3429000"/>
          </a:xfrm>
          <a:prstGeom prst="rect">
            <a:avLst/>
          </a:prstGeom>
        </p:spPr>
        <p:txBody>
          <a:bodyPr/>
          <a:lstStyle/>
          <a:p>
            <a:endParaRPr/>
          </a:p>
        </p:txBody>
      </p:sp>
      <p:sp>
        <p:nvSpPr>
          <p:cNvPr id="1059" name="Shape 1059"/>
          <p:cNvSpPr>
            <a:spLocks noGrp="1"/>
          </p:cNvSpPr>
          <p:nvPr>
            <p:ph type="body" sz="quarter" idx="1"/>
          </p:nvPr>
        </p:nvSpPr>
        <p:spPr>
          <a:prstGeom prst="rect">
            <a:avLst/>
          </a:prstGeom>
        </p:spPr>
        <p:txBody>
          <a:bodyPr/>
          <a:lstStyle/>
          <a:p>
            <a:pPr>
              <a:defRPr sz="1400"/>
            </a:pPr>
            <a:r>
              <a:t>The foundation of Terraform is the open source project and addresses the concern for individuals:</a:t>
            </a:r>
          </a:p>
          <a:p>
            <a:pPr marL="228600" indent="-228600">
              <a:buSzPct val="100000"/>
              <a:buChar char="•"/>
              <a:defRPr sz="1400"/>
            </a:pPr>
            <a:r>
              <a:t>use infrastructure as code to create reusable configuration, enable automation, and manage infrastructure in cloud, at scale</a:t>
            </a:r>
          </a:p>
          <a:p>
            <a:pPr marL="228600" indent="-228600">
              <a:buSzPct val="100000"/>
              <a:buChar char="•"/>
              <a:defRPr sz="1400"/>
            </a:pPr>
            <a:r>
              <a:t>use a consistent workflow for many different infrastructure providers to safely and consistently provision infrastructure and without having to learn other provision and management tools</a:t>
            </a:r>
          </a:p>
          <a:p>
            <a:pPr>
              <a:defRPr sz="1400"/>
            </a:pPr>
            <a:endParaRPr/>
          </a:p>
          <a:p>
            <a:pPr>
              <a:defRPr sz="1400"/>
            </a:pPr>
            <a:r>
              <a:t>As Terraform adoption grows beyond 1 or 2 users (which is how it generally begins) and as the organizational structure of infrastructure management grows there are a set of requirements around collaboration and governance that become helpful to using Terraform at scale for your organization. </a:t>
            </a:r>
          </a:p>
          <a:p>
            <a:pPr>
              <a:defRPr sz="1400"/>
            </a:pPr>
            <a:endParaRPr/>
          </a:p>
          <a:p>
            <a:pPr>
              <a:defRPr sz="1400"/>
            </a:pPr>
            <a:r>
              <a:t>Additionally to this, there is also the element of support for daily and long term success through enterprise levels of support. This includes both on-call support for daily issues but also long-terms architecture guidance and technical account management. This is what is offered as part of Terraform Enterprise. The focus of the Terraform Enterprise Pro is collaboration and the Terraform Enterprise Premium is governance. </a:t>
            </a:r>
          </a:p>
          <a:p>
            <a:pPr>
              <a:defRPr sz="1400"/>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9" name="Shape 1109"/>
          <p:cNvSpPr>
            <a:spLocks noGrp="1" noRot="1" noChangeAspect="1"/>
          </p:cNvSpPr>
          <p:nvPr>
            <p:ph type="sldImg"/>
          </p:nvPr>
        </p:nvSpPr>
        <p:spPr>
          <a:xfrm>
            <a:off x="381000" y="685800"/>
            <a:ext cx="6096000" cy="3429000"/>
          </a:xfrm>
          <a:prstGeom prst="rect">
            <a:avLst/>
          </a:prstGeom>
        </p:spPr>
        <p:txBody>
          <a:bodyPr/>
          <a:lstStyle/>
          <a:p>
            <a:endParaRPr/>
          </a:p>
        </p:txBody>
      </p:sp>
      <p:sp>
        <p:nvSpPr>
          <p:cNvPr id="1110" name="Shape 1110"/>
          <p:cNvSpPr>
            <a:spLocks noGrp="1"/>
          </p:cNvSpPr>
          <p:nvPr>
            <p:ph type="body" sz="quarter" idx="1"/>
          </p:nvPr>
        </p:nvSpPr>
        <p:spPr>
          <a:prstGeom prst="rect">
            <a:avLst/>
          </a:prstGeom>
        </p:spPr>
        <p:txBody>
          <a:bodyPr/>
          <a:lstStyle/>
          <a:p>
            <a:pPr marL="381000" indent="-140368">
              <a:buClr>
                <a:srgbClr val="000000"/>
              </a:buClr>
              <a:buSzPct val="100000"/>
              <a:buChar char="•"/>
              <a:defRPr sz="1400"/>
            </a:pPr>
            <a:r>
              <a:t>For collaboration, lets take a quick look back at the OSS workflow. </a:t>
            </a:r>
          </a:p>
          <a:p>
            <a:pPr marL="381000" indent="-140368">
              <a:buClr>
                <a:srgbClr val="000000"/>
              </a:buClr>
              <a:buSzPct val="100000"/>
              <a:buChar char="•"/>
              <a:defRPr sz="1400"/>
            </a:pPr>
            <a:r>
              <a:t>In this scenario there is 1 or 2 individuals using Terraform configurations to create and update the infrastructure. </a:t>
            </a:r>
          </a:p>
          <a:p>
            <a:pPr marL="381000" indent="-140368">
              <a:buClr>
                <a:srgbClr val="000000"/>
              </a:buClr>
              <a:buSzPct val="100000"/>
              <a:buChar char="•"/>
              <a:defRPr sz="1400"/>
            </a:pPr>
            <a:r>
              <a:t>And this is relatively simple to coordinate these changes. </a:t>
            </a:r>
          </a:p>
          <a:p>
            <a:pPr marL="381000" indent="-140368">
              <a:buClr>
                <a:srgbClr val="000000"/>
              </a:buClr>
              <a:buSzPct val="100000"/>
              <a:buChar char="•"/>
              <a:defRPr sz="1400"/>
            </a:pPr>
            <a:r>
              <a:t>However as more operators become proficient using Terraform and are brought on to help provision large scale infrastructures tis models expands. </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5" name="Shape 1185"/>
          <p:cNvSpPr>
            <a:spLocks noGrp="1" noRot="1" noChangeAspect="1"/>
          </p:cNvSpPr>
          <p:nvPr>
            <p:ph type="sldImg"/>
          </p:nvPr>
        </p:nvSpPr>
        <p:spPr>
          <a:xfrm>
            <a:off x="381000" y="685800"/>
            <a:ext cx="6096000" cy="3429000"/>
          </a:xfrm>
          <a:prstGeom prst="rect">
            <a:avLst/>
          </a:prstGeom>
        </p:spPr>
        <p:txBody>
          <a:bodyPr/>
          <a:lstStyle/>
          <a:p>
            <a:endParaRPr/>
          </a:p>
        </p:txBody>
      </p:sp>
      <p:sp>
        <p:nvSpPr>
          <p:cNvPr id="1186" name="Shape 1186"/>
          <p:cNvSpPr>
            <a:spLocks noGrp="1"/>
          </p:cNvSpPr>
          <p:nvPr>
            <p:ph type="body" sz="quarter" idx="1"/>
          </p:nvPr>
        </p:nvSpPr>
        <p:spPr>
          <a:prstGeom prst="rect">
            <a:avLst/>
          </a:prstGeom>
        </p:spPr>
        <p:txBody>
          <a:bodyPr/>
          <a:lstStyle/>
          <a:p>
            <a:pPr marL="140368" indent="-140368">
              <a:buSzPct val="100000"/>
              <a:buChar char="•"/>
              <a:defRPr sz="1400"/>
            </a:pPr>
            <a:r>
              <a:t>Now there are multiple operators creating Terraform configurations, and in the case of more complex infrastructure one operator might be responsible for the networking infrastructure, and one operator responsible for the core infrastructure, and one operator responsible for web properties, etc. </a:t>
            </a:r>
          </a:p>
          <a:p>
            <a:pPr marL="140368" indent="-140368">
              <a:buSzPct val="100000"/>
              <a:buChar char="•"/>
              <a:defRPr sz="1400"/>
            </a:pPr>
            <a:r>
              <a:t>Additionally, to this more operators are starting to consume the infrastructure provisioned by Terraform for their various different applications.  The coordination of all of these runs is not trivial, each users is running their private installation of Terraform and updating the same infrastructure. </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0" name="Shape 1260"/>
          <p:cNvSpPr>
            <a:spLocks noGrp="1" noRot="1" noChangeAspect="1"/>
          </p:cNvSpPr>
          <p:nvPr>
            <p:ph type="sldImg"/>
          </p:nvPr>
        </p:nvSpPr>
        <p:spPr>
          <a:xfrm>
            <a:off x="381000" y="685800"/>
            <a:ext cx="6096000" cy="3429000"/>
          </a:xfrm>
          <a:prstGeom prst="rect">
            <a:avLst/>
          </a:prstGeom>
        </p:spPr>
        <p:txBody>
          <a:bodyPr/>
          <a:lstStyle/>
          <a:p>
            <a:endParaRPr/>
          </a:p>
        </p:txBody>
      </p:sp>
      <p:sp>
        <p:nvSpPr>
          <p:cNvPr id="1261" name="Shape 1261"/>
          <p:cNvSpPr>
            <a:spLocks noGrp="1"/>
          </p:cNvSpPr>
          <p:nvPr>
            <p:ph type="body" sz="quarter" idx="1"/>
          </p:nvPr>
        </p:nvSpPr>
        <p:spPr>
          <a:prstGeom prst="rect">
            <a:avLst/>
          </a:prstGeom>
        </p:spPr>
        <p:txBody>
          <a:bodyPr/>
          <a:lstStyle/>
          <a:p>
            <a:pPr marL="228600" indent="-228600">
              <a:buSzPct val="100000"/>
              <a:buChar char="•"/>
              <a:defRPr sz="1400"/>
            </a:pPr>
            <a:r>
              <a:t>To address this Terraform Enterprise provides Terraform Workspace management and UI with remote state storage, plans, and applies to remove the challenge of coordination. </a:t>
            </a:r>
          </a:p>
          <a:p>
            <a:pPr marL="228600" indent="-228600">
              <a:buSzPct val="100000"/>
              <a:buChar char="•"/>
              <a:defRPr sz="1400"/>
            </a:pPr>
            <a:r>
              <a:t>Terraform Enterprise Workspaces has an API by design approach making it easy for you to integrate into your environment and existing tooling. </a:t>
            </a:r>
          </a:p>
          <a:p>
            <a:pPr marL="228600" indent="-228600">
              <a:buSzPct val="100000"/>
              <a:buChar char="•"/>
              <a:defRPr sz="1400"/>
            </a:pPr>
            <a:r>
              <a:t>Workspaces are connected to Version control system repositories </a:t>
            </a:r>
          </a:p>
          <a:p>
            <a:pPr marL="228600" indent="-228600">
              <a:buSzPct val="100000"/>
              <a:buChar char="•"/>
              <a:defRPr sz="1400"/>
            </a:pPr>
            <a:r>
              <a:t>Workspaces can be created in a granular way to align with how the infrastructure is organized. For example, workspaces can be organized by the stage of application delivery (development/test/production) and/or the type of infrastructure (networking/compute/monitoring/web).</a:t>
            </a:r>
          </a:p>
          <a:p>
            <a:pPr marL="228600" indent="-228600">
              <a:buSzPct val="100000"/>
              <a:buChar char="•"/>
              <a:defRPr sz="1400"/>
            </a:pPr>
            <a:r>
              <a:t>Developer can use a private version of a module registry in the Terraform Enterprise UI to search for pre-defined modules to spin up infrastructure to run their applications.</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3" name="Shape 1343"/>
          <p:cNvSpPr>
            <a:spLocks noGrp="1" noRot="1" noChangeAspect="1"/>
          </p:cNvSpPr>
          <p:nvPr>
            <p:ph type="sldImg"/>
          </p:nvPr>
        </p:nvSpPr>
        <p:spPr>
          <a:xfrm>
            <a:off x="381000" y="685800"/>
            <a:ext cx="6096000" cy="3429000"/>
          </a:xfrm>
          <a:prstGeom prst="rect">
            <a:avLst/>
          </a:prstGeom>
        </p:spPr>
        <p:txBody>
          <a:bodyPr/>
          <a:lstStyle/>
          <a:p>
            <a:endParaRPr/>
          </a:p>
        </p:txBody>
      </p:sp>
      <p:sp>
        <p:nvSpPr>
          <p:cNvPr id="1344" name="Shape 1344"/>
          <p:cNvSpPr>
            <a:spLocks noGrp="1"/>
          </p:cNvSpPr>
          <p:nvPr>
            <p:ph type="body" sz="quarter" idx="1"/>
          </p:nvPr>
        </p:nvSpPr>
        <p:spPr>
          <a:prstGeom prst="rect">
            <a:avLst/>
          </a:prstGeom>
        </p:spPr>
        <p:txBody>
          <a:bodyPr/>
          <a:lstStyle>
            <a:lvl1pPr>
              <a:defRPr sz="1400"/>
            </a:lvl1pPr>
          </a:lstStyle>
          <a:p>
            <a:r>
              <a:t>Here is a view of Terraform Enterprise Workspace management with Workspace a the standard for how infrastructure is organized. </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9" name="Shape 719"/>
          <p:cNvSpPr>
            <a:spLocks noGrp="1" noRot="1" noChangeAspect="1"/>
          </p:cNvSpPr>
          <p:nvPr>
            <p:ph type="sldImg"/>
          </p:nvPr>
        </p:nvSpPr>
        <p:spPr>
          <a:xfrm>
            <a:off x="381000" y="685800"/>
            <a:ext cx="6096000" cy="3429000"/>
          </a:xfrm>
          <a:prstGeom prst="rect">
            <a:avLst/>
          </a:prstGeom>
        </p:spPr>
        <p:txBody>
          <a:bodyPr/>
          <a:lstStyle/>
          <a:p>
            <a:endParaRPr/>
          </a:p>
        </p:txBody>
      </p:sp>
      <p:sp>
        <p:nvSpPr>
          <p:cNvPr id="720" name="Shape 720"/>
          <p:cNvSpPr>
            <a:spLocks noGrp="1"/>
          </p:cNvSpPr>
          <p:nvPr>
            <p:ph type="body" sz="quarter" idx="1"/>
          </p:nvPr>
        </p:nvSpPr>
        <p:spPr>
          <a:prstGeom prst="rect">
            <a:avLst/>
          </a:prstGeom>
        </p:spPr>
        <p:txBody>
          <a:bodyPr/>
          <a:lstStyle/>
          <a:p>
            <a:pPr marL="228600" indent="-228600">
              <a:buSzPct val="100000"/>
              <a:buChar char="•"/>
              <a:defRPr sz="1400"/>
            </a:pPr>
            <a:r>
              <a:rPr lang="en-US" dirty="0"/>
              <a:t>Intro and Overview of </a:t>
            </a:r>
            <a:r>
              <a:rPr lang="en-US" dirty="0" err="1"/>
              <a:t>IaC</a:t>
            </a:r>
            <a:r>
              <a:rPr lang="en-US" dirty="0"/>
              <a:t>, Terraform, and Azure – give us a solid base to start discussing higher level topics</a:t>
            </a:r>
          </a:p>
          <a:p>
            <a:pPr marL="228600" indent="-228600">
              <a:buSzPct val="100000"/>
              <a:buChar char="•"/>
              <a:defRPr sz="1400"/>
            </a:pPr>
            <a:endParaRPr lang="en-US" dirty="0"/>
          </a:p>
          <a:p>
            <a:pPr marL="228600" indent="-228600">
              <a:buSzPct val="100000"/>
              <a:buChar char="•"/>
              <a:defRPr sz="1400"/>
            </a:pPr>
            <a:endParaRPr lang="en-US"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 name="Shape 1402"/>
          <p:cNvSpPr>
            <a:spLocks noGrp="1" noRot="1" noChangeAspect="1"/>
          </p:cNvSpPr>
          <p:nvPr>
            <p:ph type="sldImg"/>
          </p:nvPr>
        </p:nvSpPr>
        <p:spPr>
          <a:xfrm>
            <a:off x="381000" y="685800"/>
            <a:ext cx="6096000" cy="3429000"/>
          </a:xfrm>
          <a:prstGeom prst="rect">
            <a:avLst/>
          </a:prstGeom>
        </p:spPr>
        <p:txBody>
          <a:bodyPr/>
          <a:lstStyle/>
          <a:p>
            <a:endParaRPr/>
          </a:p>
        </p:txBody>
      </p:sp>
      <p:sp>
        <p:nvSpPr>
          <p:cNvPr id="1403" name="Shape 1403"/>
          <p:cNvSpPr>
            <a:spLocks noGrp="1"/>
          </p:cNvSpPr>
          <p:nvPr>
            <p:ph type="body" sz="quarter" idx="1"/>
          </p:nvPr>
        </p:nvSpPr>
        <p:spPr>
          <a:prstGeom prst="rect">
            <a:avLst/>
          </a:prstGeom>
        </p:spPr>
        <p:txBody>
          <a:bodyPr/>
          <a:lstStyle/>
          <a:p>
            <a:pPr marL="228600" indent="-228600">
              <a:buSzPct val="100000"/>
              <a:buChar char="•"/>
              <a:defRPr sz="1400"/>
            </a:pPr>
            <a:r>
              <a:t>Terraform runs including the plan and apply can be done remotely. </a:t>
            </a:r>
          </a:p>
          <a:p>
            <a:pPr marL="228600" indent="-228600">
              <a:buSzPct val="100000"/>
              <a:buChar char="•"/>
              <a:defRPr sz="1400"/>
            </a:pPr>
            <a:r>
              <a:t>Terraform Enterprise provides enhanced remote state storage</a:t>
            </a:r>
          </a:p>
          <a:p>
            <a:pPr marL="228600" indent="-228600">
              <a:buSzPct val="100000"/>
              <a:buChar char="•"/>
              <a:defRPr sz="1400"/>
            </a:pPr>
            <a:r>
              <a:t>Runs triggered from the CLI also show up in the UI. Users can continue using the same OSS workflow (if that is what they are comfortable with) and it registers with TFE. </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5" name="Shape 1485"/>
          <p:cNvSpPr>
            <a:spLocks noGrp="1" noRot="1" noChangeAspect="1"/>
          </p:cNvSpPr>
          <p:nvPr>
            <p:ph type="sldImg"/>
          </p:nvPr>
        </p:nvSpPr>
        <p:spPr>
          <a:xfrm>
            <a:off x="381000" y="685800"/>
            <a:ext cx="6096000" cy="3429000"/>
          </a:xfrm>
          <a:prstGeom prst="rect">
            <a:avLst/>
          </a:prstGeom>
        </p:spPr>
        <p:txBody>
          <a:bodyPr/>
          <a:lstStyle/>
          <a:p>
            <a:endParaRPr/>
          </a:p>
        </p:txBody>
      </p:sp>
      <p:sp>
        <p:nvSpPr>
          <p:cNvPr id="1486" name="Shape 1486"/>
          <p:cNvSpPr>
            <a:spLocks noGrp="1"/>
          </p:cNvSpPr>
          <p:nvPr>
            <p:ph type="body" sz="quarter" idx="1"/>
          </p:nvPr>
        </p:nvSpPr>
        <p:spPr>
          <a:prstGeom prst="rect">
            <a:avLst/>
          </a:prstGeom>
        </p:spPr>
        <p:txBody>
          <a:bodyPr/>
          <a:lstStyle/>
          <a:p>
            <a:pPr marL="228600" indent="-228600">
              <a:buSzPct val="100000"/>
              <a:buChar char="•"/>
              <a:defRPr sz="1400"/>
            </a:pPr>
            <a:r>
              <a:t>Here is a view of a Terraform run from Terraform Enterprise. </a:t>
            </a:r>
          </a:p>
          <a:p>
            <a:pPr marL="228600" indent="-228600">
              <a:buSzPct val="100000"/>
              <a:buChar char="•"/>
              <a:defRPr sz="1400"/>
            </a:pPr>
            <a:r>
              <a:t>Terraform Infrastructure as code and Terraform Enterprise Workspace management and collaboration enables operators to automate provisioning at scale. However, this comes with risks, as every action can have larger effect. </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 name="Shape 1566"/>
          <p:cNvSpPr>
            <a:spLocks noGrp="1" noRot="1" noChangeAspect="1"/>
          </p:cNvSpPr>
          <p:nvPr>
            <p:ph type="sldImg"/>
          </p:nvPr>
        </p:nvSpPr>
        <p:spPr>
          <a:xfrm>
            <a:off x="381000" y="685800"/>
            <a:ext cx="6096000" cy="3429000"/>
          </a:xfrm>
          <a:prstGeom prst="rect">
            <a:avLst/>
          </a:prstGeom>
        </p:spPr>
        <p:txBody>
          <a:bodyPr/>
          <a:lstStyle/>
          <a:p>
            <a:endParaRPr/>
          </a:p>
        </p:txBody>
      </p:sp>
      <p:sp>
        <p:nvSpPr>
          <p:cNvPr id="1567" name="Shape 1567"/>
          <p:cNvSpPr>
            <a:spLocks noGrp="1"/>
          </p:cNvSpPr>
          <p:nvPr>
            <p:ph type="body" sz="quarter" idx="1"/>
          </p:nvPr>
        </p:nvSpPr>
        <p:spPr>
          <a:prstGeom prst="rect">
            <a:avLst/>
          </a:prstGeom>
        </p:spPr>
        <p:txBody>
          <a:bodyPr/>
          <a:lstStyle/>
          <a:p>
            <a:pPr marL="228600" indent="-228600">
              <a:buSzPct val="100000"/>
              <a:buChar char="•"/>
              <a:defRPr sz="1400"/>
            </a:pPr>
            <a:r>
              <a:t>Then the execution phase happens and the resources are provisioned across the various providers detailed in the configuration file. </a:t>
            </a:r>
          </a:p>
          <a:p>
            <a:pPr marL="228600" indent="-228600">
              <a:buSzPct val="100000"/>
              <a:buChar char="•"/>
              <a:defRPr sz="1400"/>
            </a:pPr>
            <a:r>
              <a:t>However, the as more resource are provisioned by more users the challenges is in making sure infrastructure changes are doing so within business and/or regulatory policy.  Such policies might be: </a:t>
            </a:r>
          </a:p>
          <a:p>
            <a:pPr marL="685800" lvl="2" indent="-228600">
              <a:buSzPct val="100000"/>
              <a:buChar char="•"/>
              <a:defRPr sz="1400"/>
            </a:pPr>
            <a:r>
              <a:t>Not allow resources to be provisioned without tags</a:t>
            </a:r>
          </a:p>
          <a:p>
            <a:pPr marL="685800" lvl="2" indent="-228600">
              <a:buSzPct val="100000"/>
              <a:buChar char="•"/>
              <a:defRPr sz="1400"/>
            </a:pPr>
            <a:r>
              <a:t>Not allow “development” resources to be provisioned in “us-east-1”</a:t>
            </a:r>
          </a:p>
          <a:p>
            <a:pPr marL="685800" lvl="2" indent="-228600">
              <a:buSzPct val="100000"/>
              <a:buChar char="•"/>
              <a:defRPr sz="1400"/>
            </a:pPr>
            <a:r>
              <a:t>Restrict AWS security group ingress and egress settings by CIDR block</a:t>
            </a:r>
          </a:p>
          <a:p>
            <a:pPr marL="685800" lvl="2" indent="-228600">
              <a:buSzPct val="100000"/>
              <a:buChar char="•"/>
              <a:defRPr sz="1400"/>
            </a:pPr>
            <a:r>
              <a:t>Not allow resources to be provisioned outside of business hours</a:t>
            </a:r>
          </a:p>
          <a:p>
            <a:pPr marL="228600" indent="-228600">
              <a:buSzPct val="100000"/>
              <a:buChar char="•"/>
              <a:defRPr sz="1400"/>
            </a:pPr>
            <a:r>
              <a:t>Manually trying to enforce these constraints will be difficult once usage scales beyond a few people provisioning infrastructure. </a:t>
            </a:r>
          </a:p>
          <a:p>
            <a:pPr marL="228600" indent="-228600">
              <a:buSzPct val="100000"/>
              <a:buChar char="•"/>
              <a:defRPr sz="1400"/>
            </a:pPr>
            <a:r>
              <a:t>And to address this is policy as code to automate policy checks.</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5" name="Shape 1645"/>
          <p:cNvSpPr>
            <a:spLocks noGrp="1" noRot="1" noChangeAspect="1"/>
          </p:cNvSpPr>
          <p:nvPr>
            <p:ph type="sldImg"/>
          </p:nvPr>
        </p:nvSpPr>
        <p:spPr>
          <a:xfrm>
            <a:off x="381000" y="685800"/>
            <a:ext cx="6096000" cy="3429000"/>
          </a:xfrm>
          <a:prstGeom prst="rect">
            <a:avLst/>
          </a:prstGeom>
        </p:spPr>
        <p:txBody>
          <a:bodyPr/>
          <a:lstStyle/>
          <a:p>
            <a:endParaRPr/>
          </a:p>
        </p:txBody>
      </p:sp>
      <p:sp>
        <p:nvSpPr>
          <p:cNvPr id="1646" name="Shape 1646"/>
          <p:cNvSpPr>
            <a:spLocks noGrp="1"/>
          </p:cNvSpPr>
          <p:nvPr>
            <p:ph type="body" sz="quarter" idx="1"/>
          </p:nvPr>
        </p:nvSpPr>
        <p:spPr>
          <a:prstGeom prst="rect">
            <a:avLst/>
          </a:prstGeom>
        </p:spPr>
        <p:txBody>
          <a:bodyPr/>
          <a:lstStyle/>
          <a:p>
            <a:pPr marL="228600" indent="-228600">
              <a:buSzPct val="100000"/>
              <a:buChar char="•"/>
              <a:defRPr sz="1400"/>
            </a:pPr>
            <a:r>
              <a:t>HashiCorp Sentinel is a policy as code framework and allows these types of constraints to be codified and automated with in Terraform Enterprise.</a:t>
            </a:r>
          </a:p>
          <a:p>
            <a:pPr marL="457200" lvl="1" indent="-228600">
              <a:buSzPct val="100000"/>
              <a:buChar char="•"/>
              <a:defRPr sz="1400"/>
            </a:pPr>
            <a:r>
              <a:t>Sentinel policies are configured on an organization within Terraform Enterprise and are applied to all runs on all workspaces within that organization.</a:t>
            </a:r>
          </a:p>
          <a:p>
            <a:pPr marL="457200" lvl="1" indent="-228600">
              <a:buSzPct val="100000"/>
              <a:buChar char="•"/>
              <a:defRPr sz="1400"/>
            </a:pPr>
            <a:r>
              <a:t>Policy code is entered into Terraform Enterprise using the API or the web UI, and full VCS integration for policy as code will be coming soon.</a:t>
            </a:r>
          </a:p>
          <a:p>
            <a:pPr marL="457200" lvl="1" indent="-228600">
              <a:buSzPct val="100000"/>
              <a:buChar char="•"/>
              <a:defRPr sz="1400"/>
            </a:pPr>
            <a:endParaRPr/>
          </a:p>
          <a:p>
            <a:pPr>
              <a:defRPr sz="1400"/>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7" name="Shape 1687"/>
          <p:cNvSpPr>
            <a:spLocks noGrp="1" noRot="1" noChangeAspect="1"/>
          </p:cNvSpPr>
          <p:nvPr>
            <p:ph type="sldImg"/>
          </p:nvPr>
        </p:nvSpPr>
        <p:spPr>
          <a:xfrm>
            <a:off x="381000" y="685800"/>
            <a:ext cx="6096000" cy="3429000"/>
          </a:xfrm>
          <a:prstGeom prst="rect">
            <a:avLst/>
          </a:prstGeom>
        </p:spPr>
        <p:txBody>
          <a:bodyPr/>
          <a:lstStyle/>
          <a:p>
            <a:endParaRPr/>
          </a:p>
        </p:txBody>
      </p:sp>
      <p:sp>
        <p:nvSpPr>
          <p:cNvPr id="1688" name="Shape 1688"/>
          <p:cNvSpPr>
            <a:spLocks noGrp="1"/>
          </p:cNvSpPr>
          <p:nvPr>
            <p:ph type="body" sz="quarter" idx="1"/>
          </p:nvPr>
        </p:nvSpPr>
        <p:spPr>
          <a:prstGeom prst="rect">
            <a:avLst/>
          </a:prstGeom>
        </p:spPr>
        <p:txBody>
          <a:bodyPr/>
          <a:lstStyle/>
          <a:p>
            <a:pPr marL="228600" indent="-228600">
              <a:buSzPct val="100000"/>
              <a:buChar char="•"/>
              <a:defRPr sz="1400"/>
            </a:pPr>
            <a:r>
              <a:t>Example policy for infrastructure provisioning: </a:t>
            </a:r>
          </a:p>
          <a:p>
            <a:pPr marL="457200" lvl="1" indent="-228600">
              <a:buSzPct val="100000"/>
              <a:buChar char="•"/>
              <a:defRPr sz="1400"/>
            </a:pPr>
            <a:r>
              <a:t>Do not allow resources to be provisioned without tags</a:t>
            </a:r>
          </a:p>
          <a:p>
            <a:pPr marL="457200" lvl="1" indent="-228600">
              <a:buSzPct val="100000"/>
              <a:buChar char="•"/>
              <a:defRPr sz="1400"/>
            </a:pPr>
            <a:r>
              <a:t>Only allow staging resources in us-west-1 and production resources in us-east-1</a:t>
            </a:r>
          </a:p>
          <a:p>
            <a:pPr marL="457200" lvl="1" indent="-228600">
              <a:buSzPct val="100000"/>
              <a:buChar char="•"/>
              <a:defRPr sz="1400"/>
            </a:pPr>
            <a:r>
              <a:t>Do not allow AWS security groups to have egress set to 0.0.0.0</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0" name="Shape 1750"/>
          <p:cNvSpPr>
            <a:spLocks noGrp="1" noRot="1" noChangeAspect="1"/>
          </p:cNvSpPr>
          <p:nvPr>
            <p:ph type="sldImg"/>
          </p:nvPr>
        </p:nvSpPr>
        <p:spPr>
          <a:xfrm>
            <a:off x="381000" y="685800"/>
            <a:ext cx="6096000" cy="3429000"/>
          </a:xfrm>
          <a:prstGeom prst="rect">
            <a:avLst/>
          </a:prstGeom>
        </p:spPr>
        <p:txBody>
          <a:bodyPr/>
          <a:lstStyle/>
          <a:p>
            <a:endParaRPr/>
          </a:p>
        </p:txBody>
      </p:sp>
      <p:sp>
        <p:nvSpPr>
          <p:cNvPr id="1751" name="Shape 1751"/>
          <p:cNvSpPr>
            <a:spLocks noGrp="1"/>
          </p:cNvSpPr>
          <p:nvPr>
            <p:ph type="body" sz="quarter" idx="1"/>
          </p:nvPr>
        </p:nvSpPr>
        <p:spPr>
          <a:prstGeom prst="rect">
            <a:avLst/>
          </a:prstGeom>
        </p:spPr>
        <p:txBody>
          <a:bodyPr/>
          <a:lstStyle/>
          <a:p>
            <a:pPr marL="228600" indent="-228600">
              <a:buSzPct val="100000"/>
              <a:buChar char="•"/>
              <a:defRPr sz="1400"/>
            </a:pPr>
            <a:r>
              <a:t>The policy check is built into the Terraform workflow after the Terraform plan. </a:t>
            </a:r>
          </a:p>
          <a:p>
            <a:pPr marL="228600" indent="-228600">
              <a:buSzPct val="100000"/>
              <a:buChar char="•"/>
              <a:defRPr sz="1400"/>
            </a:pPr>
            <a:r>
              <a:t>The “tfplan” plugin is imported, and then used to access the set of Terraform resources we are interested in, for the policy to actually be checking. </a:t>
            </a:r>
          </a:p>
          <a:p>
            <a:pPr marL="228600" indent="-228600">
              <a:buSzPct val="100000"/>
              <a:buChar char="•"/>
              <a:defRPr sz="1400"/>
            </a:pPr>
            <a:r>
              <a:t>Sentinel policies in Terraform Enterprise are enforced immediately after a plan completes. This is reflected on the Runs view page. The “Policy Check” section will appear when the plan completes</a:t>
            </a:r>
          </a:p>
          <a:p>
            <a:pPr marL="228600" indent="-228600">
              <a:buSzPct val="100000"/>
              <a:buChar char="•"/>
              <a:defRPr sz="1400"/>
            </a:pPr>
            <a:r>
              <a:t>For policy checks, there are various enforcement levels to provide the appropriate level of constraint while still enabling productivity. There are 3 levels to choose from:</a:t>
            </a:r>
          </a:p>
          <a:p>
            <a:pPr marL="457200" lvl="1" indent="-228600">
              <a:buSzPct val="100000"/>
              <a:buChar char="•"/>
              <a:defRPr sz="1400"/>
            </a:pPr>
            <a:r>
              <a:t>Advisory mode logs warnings, but does not prevent runs from being applied. This is useful for teaching users good habits without preventing actions.</a:t>
            </a:r>
          </a:p>
          <a:p>
            <a:pPr marL="457200" lvl="1" indent="-228600">
              <a:buSzPct val="100000"/>
              <a:buChar char="•"/>
              <a:defRPr sz="1400"/>
            </a:pPr>
            <a:r>
              <a:t>Soft mandatory mode requires an operator with appropriate permissions to override any policy failures prior to an apply. This is useful for policies like "Users cannot provision outside of business hours", which require a failsafe. </a:t>
            </a:r>
          </a:p>
          <a:p>
            <a:pPr marL="457200" lvl="1" indent="-228600">
              <a:buSzPct val="100000"/>
              <a:buChar char="•"/>
              <a:defRPr sz="1400"/>
            </a:pPr>
            <a:r>
              <a:t>Hard mandatory mode does not allow any override, and policies must pass prior to an apply. This is useful for policies that enforce regulatory requirements like "All database volumes must be encrypted." </a:t>
            </a:r>
          </a:p>
          <a:p>
            <a:pPr marL="228600" indent="-228600">
              <a:buSzPct val="100000"/>
              <a:buChar char="•"/>
              <a:defRPr sz="1400"/>
            </a:pPr>
            <a:r>
              <a:t>The workspace owner is able to confirm and apply a run that passes policy checks freely.</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 name="Shape 1792"/>
          <p:cNvSpPr>
            <a:spLocks noGrp="1" noRot="1" noChangeAspect="1"/>
          </p:cNvSpPr>
          <p:nvPr>
            <p:ph type="sldImg"/>
          </p:nvPr>
        </p:nvSpPr>
        <p:spPr>
          <a:xfrm>
            <a:off x="381000" y="685800"/>
            <a:ext cx="6096000" cy="3429000"/>
          </a:xfrm>
          <a:prstGeom prst="rect">
            <a:avLst/>
          </a:prstGeom>
        </p:spPr>
        <p:txBody>
          <a:bodyPr/>
          <a:lstStyle/>
          <a:p>
            <a:endParaRPr/>
          </a:p>
        </p:txBody>
      </p:sp>
      <p:sp>
        <p:nvSpPr>
          <p:cNvPr id="1793" name="Shape 1793"/>
          <p:cNvSpPr>
            <a:spLocks noGrp="1"/>
          </p:cNvSpPr>
          <p:nvPr>
            <p:ph type="body" sz="quarter" idx="1"/>
          </p:nvPr>
        </p:nvSpPr>
        <p:spPr>
          <a:prstGeom prst="rect">
            <a:avLst/>
          </a:prstGeom>
        </p:spPr>
        <p:txBody>
          <a:bodyPr/>
          <a:lstStyle/>
          <a:p>
            <a:pPr marL="228600" indent="-228600">
              <a:buSzPct val="100000"/>
              <a:buChar char="•"/>
              <a:defRPr sz="1400"/>
            </a:pPr>
            <a:r>
              <a:t>Here is a view of a Terraform run from Terraform Enterprise with the policy check applied after the Terraform plan. </a:t>
            </a:r>
          </a:p>
          <a:p>
            <a:pPr marL="228600" indent="-228600">
              <a:buSzPct val="100000"/>
              <a:buChar char="•"/>
              <a:defRPr sz="1400"/>
            </a:pPr>
            <a:r>
              <a:t>This particular run had a soft fail that was able to be overridden by a user with the appropriate permission. </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6" name="Shape 1876"/>
          <p:cNvSpPr>
            <a:spLocks noGrp="1" noRot="1" noChangeAspect="1"/>
          </p:cNvSpPr>
          <p:nvPr>
            <p:ph type="sldImg"/>
          </p:nvPr>
        </p:nvSpPr>
        <p:spPr>
          <a:xfrm>
            <a:off x="381000" y="685800"/>
            <a:ext cx="6096000" cy="3429000"/>
          </a:xfrm>
          <a:prstGeom prst="rect">
            <a:avLst/>
          </a:prstGeom>
        </p:spPr>
        <p:txBody>
          <a:bodyPr/>
          <a:lstStyle/>
          <a:p>
            <a:endParaRPr/>
          </a:p>
        </p:txBody>
      </p:sp>
      <p:sp>
        <p:nvSpPr>
          <p:cNvPr id="1877" name="Shape 1877"/>
          <p:cNvSpPr>
            <a:spLocks noGrp="1"/>
          </p:cNvSpPr>
          <p:nvPr>
            <p:ph type="body" sz="quarter" idx="1"/>
          </p:nvPr>
        </p:nvSpPr>
        <p:spPr>
          <a:prstGeom prst="rect">
            <a:avLst/>
          </a:prstGeom>
        </p:spPr>
        <p:txBody>
          <a:bodyPr/>
          <a:lstStyle>
            <a:lvl1pPr marL="228600" indent="-228600">
              <a:buSzPct val="100000"/>
              <a:buChar char="•"/>
              <a:defRPr sz="1400"/>
            </a:lvl1pPr>
          </a:lstStyle>
          <a:p>
            <a:r>
              <a:t>With Sentinel policy as code the appropriate guardrails are automatically in-place to protect users from creating infrastructure changes that fall outside of business and/or regulatory policies.</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8" name="Shape 1928"/>
          <p:cNvSpPr>
            <a:spLocks noGrp="1" noRot="1" noChangeAspect="1"/>
          </p:cNvSpPr>
          <p:nvPr>
            <p:ph type="sldImg"/>
          </p:nvPr>
        </p:nvSpPr>
        <p:spPr>
          <a:xfrm>
            <a:off x="381000" y="685800"/>
            <a:ext cx="6096000" cy="3429000"/>
          </a:xfrm>
          <a:prstGeom prst="rect">
            <a:avLst/>
          </a:prstGeom>
        </p:spPr>
        <p:txBody>
          <a:bodyPr/>
          <a:lstStyle/>
          <a:p>
            <a:endParaRPr/>
          </a:p>
        </p:txBody>
      </p:sp>
      <p:sp>
        <p:nvSpPr>
          <p:cNvPr id="1929" name="Shape 1929"/>
          <p:cNvSpPr>
            <a:spLocks noGrp="1"/>
          </p:cNvSpPr>
          <p:nvPr>
            <p:ph type="body" sz="quarter" idx="1"/>
          </p:nvPr>
        </p:nvSpPr>
        <p:spPr>
          <a:prstGeom prst="rect">
            <a:avLst/>
          </a:prstGeom>
        </p:spPr>
        <p:txBody>
          <a:bodyPr/>
          <a:lstStyle/>
          <a:p>
            <a:pPr marL="228600" indent="-228600">
              <a:buSzPct val="100000"/>
              <a:buChar char="•"/>
              <a:defRPr sz="1400"/>
            </a:pPr>
            <a:r>
              <a:t>As we have talked though the provisioning workflow with Terraform and then Terraform Enterprise, there are many spots to integrate with tooling and infrastructure of your choice. </a:t>
            </a:r>
          </a:p>
          <a:p>
            <a:pPr marL="228600" indent="-228600">
              <a:buSzPct val="100000"/>
              <a:buChar char="•"/>
              <a:defRPr sz="1400"/>
            </a:pPr>
            <a:r>
              <a:t>One of our philosophies at HashiCorp is to be open and extensible in our products, open integrating and extensible to technology.   Currently, we have over 25+ formal technical partnerships with many of infrastructure providers through community involvement. </a:t>
            </a:r>
          </a:p>
          <a:p>
            <a:pPr marL="228600" indent="-228600">
              <a:buSzPct val="100000"/>
              <a:buChar char="•"/>
              <a:defRPr sz="1400"/>
            </a:pPr>
            <a:r>
              <a:t>Here are some of the more common integrations with VCS, including offerings from GitHub, GitLab, and BitBucket. </a:t>
            </a:r>
          </a:p>
          <a:p>
            <a:pPr marL="228600" indent="-228600">
              <a:buSzPct val="100000"/>
              <a:buChar char="•"/>
              <a:defRPr sz="1400"/>
            </a:pPr>
            <a:r>
              <a:t>On the infrastructure side, the core cloud providers with a full list of 70+ providers available on our docs site at </a:t>
            </a:r>
            <a:r>
              <a:rPr u="sng">
                <a:solidFill>
                  <a:srgbClr val="0563C1"/>
                </a:solidFill>
                <a:uFill>
                  <a:solidFill>
                    <a:srgbClr val="0563C1"/>
                  </a:solidFill>
                </a:uFill>
                <a:hlinkClick r:id="rId3"/>
              </a:rPr>
              <a:t>terraform.io</a:t>
            </a:r>
            <a:r>
              <a:t>. </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4" name="Shape 1934"/>
          <p:cNvSpPr>
            <a:spLocks noGrp="1" noRot="1" noChangeAspect="1"/>
          </p:cNvSpPr>
          <p:nvPr>
            <p:ph type="sldImg"/>
          </p:nvPr>
        </p:nvSpPr>
        <p:spPr>
          <a:xfrm>
            <a:off x="381000" y="685800"/>
            <a:ext cx="6096000" cy="3429000"/>
          </a:xfrm>
          <a:prstGeom prst="rect">
            <a:avLst/>
          </a:prstGeom>
        </p:spPr>
        <p:txBody>
          <a:bodyPr/>
          <a:lstStyle/>
          <a:p>
            <a:endParaRPr/>
          </a:p>
        </p:txBody>
      </p:sp>
      <p:sp>
        <p:nvSpPr>
          <p:cNvPr id="1935" name="Shape 1935"/>
          <p:cNvSpPr>
            <a:spLocks noGrp="1"/>
          </p:cNvSpPr>
          <p:nvPr>
            <p:ph type="body" sz="quarter" idx="1"/>
          </p:nvPr>
        </p:nvSpPr>
        <p:spPr>
          <a:prstGeom prst="rect">
            <a:avLst/>
          </a:prstGeom>
        </p:spPr>
        <p:txBody>
          <a:bodyPr/>
          <a:lstStyle/>
          <a:p>
            <a:pPr marL="187157" indent="-187157">
              <a:buSzPct val="100000"/>
              <a:buAutoNum type="arabicPeriod"/>
              <a:defRPr sz="1400"/>
            </a:pPr>
            <a:r>
              <a:t>Terraform has seen tremendous traction amongst organizations of all sizes including many Fortune 2000. </a:t>
            </a:r>
          </a:p>
          <a:p>
            <a:pPr marL="187157" indent="-187157">
              <a:buSzPct val="100000"/>
              <a:buAutoNum type="arabicPeriod"/>
              <a:defRPr sz="1400"/>
            </a:pPr>
            <a:r>
              <a:t>The use cases that end up attracting organization are: </a:t>
            </a:r>
          </a:p>
          <a:p>
            <a:pPr marL="695157" lvl="1" indent="-187157">
              <a:buSzPct val="100000"/>
              <a:buAutoNum type="arabicPeriod"/>
              <a:defRPr sz="1400"/>
            </a:pPr>
            <a:r>
              <a:t>Infrastructure as code for the  purpose of automation to address managing infrastructure at scale. </a:t>
            </a:r>
          </a:p>
          <a:p>
            <a:pPr marL="695157" lvl="1" indent="-187157">
              <a:buSzPct val="100000"/>
              <a:buAutoNum type="arabicPeriod"/>
              <a:defRPr sz="1400"/>
            </a:pPr>
            <a:r>
              <a:t>Multi-cloud management to address the diversity across infrastructure providers </a:t>
            </a:r>
          </a:p>
          <a:p>
            <a:pPr marL="695157" lvl="1" indent="-187157">
              <a:buSzPct val="100000"/>
              <a:buAutoNum type="arabicPeriod"/>
              <a:defRPr sz="1400"/>
            </a:pPr>
            <a:r>
              <a:t>A platform to provide self-service infrastructure. Some organizations do it through private module registries while other will develop their own UI for self-service infrastructure onto of Terraform.  </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Update based on who is going to be at the event.</a:t>
            </a:r>
          </a:p>
        </p:txBody>
      </p:sp>
    </p:spTree>
    <p:extLst>
      <p:ext uri="{BB962C8B-B14F-4D97-AF65-F5344CB8AC3E}">
        <p14:creationId xmlns:p14="http://schemas.microsoft.com/office/powerpoint/2010/main" val="212766574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3" name="Shape 1953"/>
          <p:cNvSpPr>
            <a:spLocks noGrp="1" noRot="1" noChangeAspect="1"/>
          </p:cNvSpPr>
          <p:nvPr>
            <p:ph type="sldImg"/>
          </p:nvPr>
        </p:nvSpPr>
        <p:spPr>
          <a:xfrm>
            <a:off x="381000" y="685800"/>
            <a:ext cx="6096000" cy="3429000"/>
          </a:xfrm>
          <a:prstGeom prst="rect">
            <a:avLst/>
          </a:prstGeom>
        </p:spPr>
        <p:txBody>
          <a:bodyPr/>
          <a:lstStyle/>
          <a:p>
            <a:endParaRPr/>
          </a:p>
        </p:txBody>
      </p:sp>
      <p:sp>
        <p:nvSpPr>
          <p:cNvPr id="1954" name="Shape 1954"/>
          <p:cNvSpPr>
            <a:spLocks noGrp="1"/>
          </p:cNvSpPr>
          <p:nvPr>
            <p:ph type="body" sz="quarter" idx="1"/>
          </p:nvPr>
        </p:nvSpPr>
        <p:spPr>
          <a:prstGeom prst="rect">
            <a:avLst/>
          </a:prstGeom>
        </p:spPr>
        <p:txBody>
          <a:bodyPr/>
          <a:lstStyle/>
          <a:p>
            <a:pPr marL="187157" indent="-187157">
              <a:buSzPct val="100000"/>
              <a:buAutoNum type="arabicPeriod"/>
              <a:defRPr sz="1400"/>
            </a:pPr>
            <a:r>
              <a:t>While there are many organizations use Terraform here are a few brands that are doing interesting work with Terraform: </a:t>
            </a:r>
          </a:p>
          <a:p>
            <a:pPr marL="695157" lvl="1" indent="-187157">
              <a:buSzPct val="100000"/>
              <a:buAutoNum type="arabicPeriod"/>
              <a:defRPr sz="1400"/>
            </a:pPr>
            <a:r>
              <a:t>Segment - infrastructure as code, modules created with cost and usage built-in, provision and manage infrastructure as scale. Best practices built into Terraform configurations has helped them save over $1 million per year in cloud infrastructure costs. </a:t>
            </a:r>
          </a:p>
          <a:p>
            <a:pPr marL="695157" lvl="1" indent="-187157">
              <a:buSzPct val="100000"/>
              <a:buAutoNum type="arabicPeriod"/>
              <a:defRPr sz="1400"/>
            </a:pPr>
            <a:r>
              <a:t>SAP Ariba has both a hybrid cloud and multi-cloud model. They use two public clouds and also operate many private data centers. Terraform helps them with a consistent way to provision infrastructure the same way regardless of the environments, while removing provisioning bottlenecks in the application delivery pipeline. </a:t>
            </a:r>
          </a:p>
          <a:p>
            <a:pPr marL="695157" lvl="1" indent="-187157">
              <a:buSzPct val="100000"/>
              <a:buAutoNum type="arabicPeriod"/>
              <a:defRPr sz="1400"/>
            </a:pPr>
            <a:r>
              <a:t>Barclays is building a private registry of infrastructure modules that will be the foundation of the self-service model for other parts of the organization to provision infrastructure. </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Talk through goals of the workshop</a:t>
            </a:r>
          </a:p>
          <a:p>
            <a:endParaRPr lang="en-US" dirty="0"/>
          </a:p>
          <a:p>
            <a:r>
              <a:rPr lang="en-US" dirty="0"/>
              <a:t>We need participation in the challenges, ask questions, </a:t>
            </a:r>
            <a:r>
              <a:rPr lang="en-US" dirty="0" err="1"/>
              <a:t>etc</a:t>
            </a:r>
            <a:r>
              <a:rPr lang="en-US" dirty="0"/>
              <a:t>…</a:t>
            </a:r>
          </a:p>
          <a:p>
            <a:endParaRPr lang="en-US" dirty="0"/>
          </a:p>
          <a:p>
            <a:r>
              <a:rPr lang="en-US" dirty="0"/>
              <a:t>They will get first hand experience with technical experts and a firm understanding of how to get started</a:t>
            </a:r>
          </a:p>
        </p:txBody>
      </p:sp>
    </p:spTree>
    <p:extLst>
      <p:ext uri="{BB962C8B-B14F-4D97-AF65-F5344CB8AC3E}">
        <p14:creationId xmlns:p14="http://schemas.microsoft.com/office/powerpoint/2010/main" val="4802642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Needs help</a:t>
            </a:r>
          </a:p>
          <a:p>
            <a:endParaRPr lang="en-US" dirty="0"/>
          </a:p>
        </p:txBody>
      </p:sp>
    </p:spTree>
    <p:extLst>
      <p:ext uri="{BB962C8B-B14F-4D97-AF65-F5344CB8AC3E}">
        <p14:creationId xmlns:p14="http://schemas.microsoft.com/office/powerpoint/2010/main" val="4325156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Move to TF?</a:t>
            </a:r>
          </a:p>
        </p:txBody>
      </p:sp>
    </p:spTree>
    <p:extLst>
      <p:ext uri="{BB962C8B-B14F-4D97-AF65-F5344CB8AC3E}">
        <p14:creationId xmlns:p14="http://schemas.microsoft.com/office/powerpoint/2010/main" val="526688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1" dirty="0"/>
          </a:p>
          <a:p>
            <a:r>
              <a:rPr lang="en-US" b="1" dirty="0"/>
              <a:t>resource group</a:t>
            </a:r>
            <a:r>
              <a:rPr lang="en-US" dirty="0"/>
              <a:t> </a:t>
            </a:r>
          </a:p>
          <a:p>
            <a:r>
              <a:rPr lang="en-US" dirty="0"/>
              <a:t>   A container that holds related resources for an Azure solution. The resource group can include all the resources for the solution, or only those resources that you want to manage as a group. </a:t>
            </a:r>
          </a:p>
          <a:p>
            <a:pPr marL="0" marR="0" lvl="0" indent="0" defTabSz="1828800" eaLnBrk="1" fontAlgn="auto" latinLnBrk="0" hangingPunct="1">
              <a:lnSpc>
                <a:spcPct val="100000"/>
              </a:lnSpc>
              <a:spcBef>
                <a:spcPts val="0"/>
              </a:spcBef>
              <a:spcAft>
                <a:spcPts val="0"/>
              </a:spcAft>
              <a:buClrTx/>
              <a:buSzTx/>
              <a:buFontTx/>
              <a:buNone/>
              <a:tabLst/>
              <a:defRPr/>
            </a:pPr>
            <a:r>
              <a:rPr lang="en-US" b="1" dirty="0"/>
              <a:t>  </a:t>
            </a:r>
            <a:r>
              <a:rPr lang="en-US" dirty="0"/>
              <a:t>You can deploy, update, or delete all the resources for your solution in a single, coordinated operation.</a:t>
            </a:r>
          </a:p>
          <a:p>
            <a:endParaRPr lang="en-US" b="1" dirty="0"/>
          </a:p>
          <a:p>
            <a:r>
              <a:rPr lang="en-US" b="1" dirty="0"/>
              <a:t>resource provider</a:t>
            </a:r>
            <a:r>
              <a:rPr lang="en-US" dirty="0"/>
              <a:t> </a:t>
            </a:r>
          </a:p>
          <a:p>
            <a:r>
              <a:rPr lang="en-US" dirty="0"/>
              <a:t>  A service that supplies the resources you can deploy and manage through Resource Manager. </a:t>
            </a:r>
          </a:p>
          <a:p>
            <a:r>
              <a:rPr lang="en-US" dirty="0"/>
              <a:t>  Each resource provider offers operations for working with the resources that are deployed. </a:t>
            </a:r>
          </a:p>
          <a:p>
            <a:r>
              <a:rPr lang="en-US" dirty="0"/>
              <a:t>  Some common resource providers are </a:t>
            </a:r>
            <a:r>
              <a:rPr lang="en-US" dirty="0" err="1"/>
              <a:t>Microsoft.Compute</a:t>
            </a:r>
            <a:r>
              <a:rPr lang="en-US" dirty="0"/>
              <a:t>, which supplies the virtual machine resource, </a:t>
            </a:r>
            <a:r>
              <a:rPr lang="en-US" dirty="0" err="1"/>
              <a:t>Microsoft.Storage</a:t>
            </a:r>
            <a:r>
              <a:rPr lang="en-US" dirty="0"/>
              <a:t>, which supplies the storage account resource, and </a:t>
            </a:r>
            <a:r>
              <a:rPr lang="en-US" dirty="0" err="1"/>
              <a:t>Microsoft.Web</a:t>
            </a:r>
            <a:r>
              <a:rPr lang="en-US" dirty="0"/>
              <a:t>, which supplies resources related to web apps. See </a:t>
            </a:r>
            <a:r>
              <a:rPr lang="en-US" dirty="0">
                <a:hlinkClick r:id="rId3"/>
              </a:rPr>
              <a:t>Resource providers</a:t>
            </a:r>
            <a:r>
              <a:rPr lang="en-US" dirty="0"/>
              <a:t>.</a:t>
            </a:r>
          </a:p>
          <a:p>
            <a:endParaRPr lang="en-US" dirty="0"/>
          </a:p>
        </p:txBody>
      </p:sp>
    </p:spTree>
    <p:extLst>
      <p:ext uri="{BB962C8B-B14F-4D97-AF65-F5344CB8AC3E}">
        <p14:creationId xmlns:p14="http://schemas.microsoft.com/office/powerpoint/2010/main" val="12187041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Needs help.</a:t>
            </a:r>
          </a:p>
        </p:txBody>
      </p:sp>
    </p:spTree>
    <p:extLst>
      <p:ext uri="{BB962C8B-B14F-4D97-AF65-F5344CB8AC3E}">
        <p14:creationId xmlns:p14="http://schemas.microsoft.com/office/powerpoint/2010/main" val="28319655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Title Slide - Rise">
    <p:bg>
      <p:bgPr>
        <a:solidFill>
          <a:srgbClr val="000000"/>
        </a:solidFill>
        <a:effectLst/>
      </p:bgPr>
    </p:bg>
    <p:spTree>
      <p:nvGrpSpPr>
        <p:cNvPr id="1" name=""/>
        <p:cNvGrpSpPr/>
        <p:nvPr/>
      </p:nvGrpSpPr>
      <p:grpSpPr>
        <a:xfrm>
          <a:off x="0" y="0"/>
          <a:ext cx="0" cy="0"/>
          <a:chOff x="0" y="0"/>
          <a:chExt cx="0" cy="0"/>
        </a:xfrm>
      </p:grpSpPr>
      <p:pic>
        <p:nvPicPr>
          <p:cNvPr id="25" name="image3.jpg"/>
          <p:cNvPicPr>
            <a:picLocks noChangeAspect="1"/>
          </p:cNvPicPr>
          <p:nvPr/>
        </p:nvPicPr>
        <p:blipFill>
          <a:blip r:embed="rId2">
            <a:extLst/>
          </a:blip>
          <a:stretch>
            <a:fillRect/>
          </a:stretch>
        </p:blipFill>
        <p:spPr>
          <a:xfrm>
            <a:off x="-1" y="-1"/>
            <a:ext cx="24384001" cy="13716001"/>
          </a:xfrm>
          <a:prstGeom prst="rect">
            <a:avLst/>
          </a:prstGeom>
          <a:ln w="12700">
            <a:miter lim="400000"/>
          </a:ln>
        </p:spPr>
      </p:pic>
      <p:sp>
        <p:nvSpPr>
          <p:cNvPr id="26" name="Shape 26"/>
          <p:cNvSpPr/>
          <p:nvPr/>
        </p:nvSpPr>
        <p:spPr>
          <a:xfrm>
            <a:off x="1701674" y="3082173"/>
            <a:ext cx="12838854" cy="10633828"/>
          </a:xfrm>
          <a:prstGeom prst="rect">
            <a:avLst/>
          </a:prstGeom>
          <a:solidFill>
            <a:srgbClr val="000000"/>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a:p>
        </p:txBody>
      </p:sp>
      <p:sp>
        <p:nvSpPr>
          <p:cNvPr id="27" name="Shape 27"/>
          <p:cNvSpPr/>
          <p:nvPr/>
        </p:nvSpPr>
        <p:spPr>
          <a:xfrm>
            <a:off x="2856461" y="1387717"/>
            <a:ext cx="2938849" cy="3081870"/>
          </a:xfrm>
          <a:prstGeom prst="rect">
            <a:avLst/>
          </a:prstGeom>
          <a:solidFill>
            <a:schemeClr val="accent2"/>
          </a:solidFill>
          <a:ln w="12700">
            <a:miter lim="400000"/>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28" name="Shape 28"/>
          <p:cNvSpPr/>
          <p:nvPr/>
        </p:nvSpPr>
        <p:spPr>
          <a:xfrm>
            <a:off x="2336799" y="12859187"/>
            <a:ext cx="4290647" cy="279401"/>
          </a:xfrm>
          <a:prstGeom prst="rect">
            <a:avLst/>
          </a:prstGeom>
          <a:ln w="25400">
            <a:miter lim="400000"/>
          </a:ln>
          <a:extLst>
            <a:ext uri="{C572A759-6A51-4108-AA02-DFA0A04FC94B}">
              <ma14:wrappingTextBoxFlag xmlns="" xmlns:ma14="http://schemas.microsoft.com/office/mac/drawingml/2011/main" val="1"/>
            </a:ext>
          </a:extLst>
        </p:spPr>
        <p:txBody>
          <a:bodyPr lIns="0" tIns="0" rIns="0" bIns="0">
            <a:spAutoFit/>
          </a:bodyPr>
          <a:lstStyle>
            <a:lvl1pPr>
              <a:lnSpc>
                <a:spcPct val="100000"/>
              </a:lnSpc>
              <a:spcBef>
                <a:spcPts val="0"/>
              </a:spcBef>
              <a:defRPr sz="1800" b="0">
                <a:solidFill>
                  <a:srgbClr val="44546A"/>
                </a:solidFill>
                <a:latin typeface="Verdana"/>
                <a:ea typeface="Verdana"/>
                <a:cs typeface="Verdana"/>
                <a:sym typeface="Verdana"/>
              </a:defRPr>
            </a:lvl1pPr>
          </a:lstStyle>
          <a:p>
            <a:r>
              <a:t>Copyright © 2017 HashiCorp</a:t>
            </a:r>
          </a:p>
        </p:txBody>
      </p:sp>
      <p:pic>
        <p:nvPicPr>
          <p:cNvPr id="29" name="image2.png"/>
          <p:cNvPicPr>
            <a:picLocks noChangeAspect="1"/>
          </p:cNvPicPr>
          <p:nvPr/>
        </p:nvPicPr>
        <p:blipFill>
          <a:blip r:embed="rId3">
            <a:extLst/>
          </a:blip>
          <a:stretch>
            <a:fillRect/>
          </a:stretch>
        </p:blipFill>
        <p:spPr>
          <a:xfrm>
            <a:off x="3116234" y="1817714"/>
            <a:ext cx="2374966" cy="2374961"/>
          </a:xfrm>
          <a:prstGeom prst="rect">
            <a:avLst/>
          </a:prstGeom>
          <a:ln w="12700">
            <a:miter lim="400000"/>
          </a:ln>
        </p:spPr>
      </p:pic>
      <p:sp>
        <p:nvSpPr>
          <p:cNvPr id="30" name="Shape 30"/>
          <p:cNvSpPr>
            <a:spLocks noGrp="1"/>
          </p:cNvSpPr>
          <p:nvPr>
            <p:ph type="title"/>
          </p:nvPr>
        </p:nvSpPr>
        <p:spPr>
          <a:xfrm>
            <a:off x="2336799" y="5257800"/>
            <a:ext cx="11531601" cy="4927600"/>
          </a:xfrm>
          <a:prstGeom prst="rect">
            <a:avLst/>
          </a:prstGeom>
        </p:spPr>
        <p:txBody>
          <a:bodyPr anchor="b"/>
          <a:lstStyle>
            <a:lvl1pPr>
              <a:spcBef>
                <a:spcPts val="2500"/>
              </a:spcBef>
              <a:defRPr sz="8400">
                <a:solidFill>
                  <a:srgbClr val="FFFFFF"/>
                </a:solidFill>
              </a:defRPr>
            </a:lvl1pPr>
          </a:lstStyle>
          <a:p>
            <a:r>
              <a:t>Title Text</a:t>
            </a:r>
          </a:p>
        </p:txBody>
      </p:sp>
      <p:sp>
        <p:nvSpPr>
          <p:cNvPr id="31" name="Shape 31"/>
          <p:cNvSpPr>
            <a:spLocks noGrp="1"/>
          </p:cNvSpPr>
          <p:nvPr>
            <p:ph type="body" sz="quarter" idx="1"/>
          </p:nvPr>
        </p:nvSpPr>
        <p:spPr>
          <a:xfrm>
            <a:off x="2336799" y="10414000"/>
            <a:ext cx="11531601" cy="2374961"/>
          </a:xfrm>
          <a:prstGeom prst="rect">
            <a:avLst/>
          </a:prstGeom>
          <a:ln w="12700"/>
        </p:spPr>
        <p:txBody>
          <a:bodyPr lIns="0" tIns="0" rIns="0" bIns="0">
            <a:normAutofit/>
          </a:bodyPr>
          <a:lstStyle>
            <a:lvl1pPr marL="0" indent="0">
              <a:buSzTx/>
              <a:buFontTx/>
              <a:buNone/>
              <a:defRPr sz="4200">
                <a:solidFill>
                  <a:srgbClr val="8497B0"/>
                </a:solidFill>
              </a:defRPr>
            </a:lvl1pPr>
            <a:lvl2pPr marL="0" indent="342900">
              <a:buSzTx/>
              <a:buFontTx/>
              <a:buNone/>
              <a:defRPr sz="4200">
                <a:solidFill>
                  <a:srgbClr val="8497B0"/>
                </a:solidFill>
              </a:defRPr>
            </a:lvl2pPr>
            <a:lvl3pPr marL="1165860" indent="-480060">
              <a:buFontTx/>
              <a:defRPr sz="4200">
                <a:solidFill>
                  <a:srgbClr val="8497B0"/>
                </a:solidFill>
              </a:defRPr>
            </a:lvl3pPr>
            <a:lvl4pPr marL="1562100" indent="-533400">
              <a:buFontTx/>
              <a:defRPr sz="4200">
                <a:solidFill>
                  <a:srgbClr val="8497B0"/>
                </a:solidFill>
              </a:defRPr>
            </a:lvl4pPr>
            <a:lvl5pPr marL="1905000" indent="-533400">
              <a:buFontTx/>
              <a:defRPr sz="4200">
                <a:solidFill>
                  <a:srgbClr val="8497B0"/>
                </a:solidFill>
              </a:defRPr>
            </a:lvl5pPr>
          </a:lstStyle>
          <a:p>
            <a:r>
              <a:t>Body Level One</a:t>
            </a:r>
          </a:p>
          <a:p>
            <a:pPr lvl="1"/>
            <a:r>
              <a:t>Body Level Two</a:t>
            </a:r>
          </a:p>
          <a:p>
            <a:pPr lvl="2"/>
            <a:r>
              <a:t>Body Level Three</a:t>
            </a:r>
          </a:p>
          <a:p>
            <a:pPr lvl="3"/>
            <a:r>
              <a:t>Body Level Four</a:t>
            </a:r>
          </a:p>
          <a:p>
            <a:pPr lvl="4"/>
            <a:r>
              <a:t>Body Level Five</a:t>
            </a:r>
          </a:p>
        </p:txBody>
      </p:sp>
      <p:sp>
        <p:nvSpPr>
          <p:cNvPr id="32" name="Shape 32"/>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Black Black">
    <p:bg>
      <p:bgPr>
        <a:solidFill>
          <a:srgbClr val="000000"/>
        </a:solidFill>
        <a:effectLst/>
      </p:bgPr>
    </p:bg>
    <p:spTree>
      <p:nvGrpSpPr>
        <p:cNvPr id="1" name=""/>
        <p:cNvGrpSpPr/>
        <p:nvPr/>
      </p:nvGrpSpPr>
      <p:grpSpPr>
        <a:xfrm>
          <a:off x="0" y="0"/>
          <a:ext cx="0" cy="0"/>
          <a:chOff x="0" y="0"/>
          <a:chExt cx="0" cy="0"/>
        </a:xfrm>
      </p:grpSpPr>
      <p:sp>
        <p:nvSpPr>
          <p:cNvPr id="144" name="Shape 144"/>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Section White">
    <p:spTree>
      <p:nvGrpSpPr>
        <p:cNvPr id="1" name=""/>
        <p:cNvGrpSpPr/>
        <p:nvPr/>
      </p:nvGrpSpPr>
      <p:grpSpPr>
        <a:xfrm>
          <a:off x="0" y="0"/>
          <a:ext cx="0" cy="0"/>
          <a:chOff x="0" y="0"/>
          <a:chExt cx="0" cy="0"/>
        </a:xfrm>
      </p:grpSpPr>
      <p:pic>
        <p:nvPicPr>
          <p:cNvPr id="151" name="image12.jpg"/>
          <p:cNvPicPr>
            <a:picLocks noChangeAspect="1"/>
          </p:cNvPicPr>
          <p:nvPr/>
        </p:nvPicPr>
        <p:blipFill>
          <a:blip r:embed="rId2">
            <a:extLst/>
          </a:blip>
          <a:stretch>
            <a:fillRect/>
          </a:stretch>
        </p:blipFill>
        <p:spPr>
          <a:xfrm>
            <a:off x="-1" y="-1"/>
            <a:ext cx="24384001" cy="13716001"/>
          </a:xfrm>
          <a:prstGeom prst="rect">
            <a:avLst/>
          </a:prstGeom>
          <a:ln w="12700">
            <a:miter lim="400000"/>
          </a:ln>
        </p:spPr>
      </p:pic>
      <p:sp>
        <p:nvSpPr>
          <p:cNvPr id="152" name="Shape 152"/>
          <p:cNvSpPr/>
          <p:nvPr/>
        </p:nvSpPr>
        <p:spPr>
          <a:xfrm>
            <a:off x="5745269" y="3640895"/>
            <a:ext cx="18638730" cy="7164893"/>
          </a:xfrm>
          <a:prstGeom prst="rect">
            <a:avLst/>
          </a:prstGeom>
          <a:solidFill>
            <a:srgbClr val="FFFFFF"/>
          </a:solidFill>
          <a:ln w="12700">
            <a:miter lim="400000"/>
          </a:ln>
          <a:extLst>
            <a:ext uri="{C572A759-6A51-4108-AA02-DFA0A04FC94B}">
              <ma14:wrappingTextBoxFlag xmlns="" xmlns:ma14="http://schemas.microsoft.com/office/mac/drawingml/2011/main" val="1"/>
            </a:ext>
          </a:extLst>
        </p:spPr>
        <p:txBody>
          <a:bodyPr lIns="121919" tIns="121919" rIns="121919" bIns="121919" anchor="ctr"/>
          <a:lstStyle>
            <a:lvl1pPr algn="ctr">
              <a:lnSpc>
                <a:spcPct val="100000"/>
              </a:lnSpc>
              <a:spcBef>
                <a:spcPts val="0"/>
              </a:spcBef>
              <a:defRPr sz="3400" b="0">
                <a:latin typeface="Verdana"/>
                <a:ea typeface="Verdana"/>
                <a:cs typeface="Verdana"/>
                <a:sym typeface="Verdana"/>
              </a:defRPr>
            </a:lvl1pPr>
          </a:lstStyle>
          <a:p>
            <a:r>
              <a:t>s</a:t>
            </a:r>
          </a:p>
        </p:txBody>
      </p:sp>
      <p:sp>
        <p:nvSpPr>
          <p:cNvPr id="153" name="Shape 153"/>
          <p:cNvSpPr>
            <a:spLocks noGrp="1"/>
          </p:cNvSpPr>
          <p:nvPr>
            <p:ph type="body" sz="quarter" idx="13"/>
          </p:nvPr>
        </p:nvSpPr>
        <p:spPr>
          <a:xfrm>
            <a:off x="7996235" y="7540258"/>
            <a:ext cx="12890738" cy="2184401"/>
          </a:xfrm>
          <a:prstGeom prst="rect">
            <a:avLst/>
          </a:prstGeom>
          <a:ln w="12700"/>
        </p:spPr>
        <p:txBody>
          <a:bodyPr lIns="0" tIns="0" rIns="0" bIns="0">
            <a:normAutofit/>
          </a:bodyPr>
          <a:lstStyle/>
          <a:p>
            <a:pPr marL="88900" indent="-88900" defTabSz="1828800">
              <a:spcBef>
                <a:spcPts val="0"/>
              </a:spcBef>
              <a:buSzTx/>
              <a:buFontTx/>
              <a:buNone/>
              <a:defRPr sz="4200">
                <a:solidFill>
                  <a:srgbClr val="44546A"/>
                </a:solidFill>
              </a:defRPr>
            </a:pPr>
            <a:endParaRPr/>
          </a:p>
        </p:txBody>
      </p:sp>
      <p:sp>
        <p:nvSpPr>
          <p:cNvPr id="154" name="Shape 154"/>
          <p:cNvSpPr>
            <a:spLocks noGrp="1"/>
          </p:cNvSpPr>
          <p:nvPr>
            <p:ph type="sldNum" sz="quarter" idx="2"/>
          </p:nvPr>
        </p:nvSpPr>
        <p:spPr>
          <a:xfrm>
            <a:off x="23460168" y="12939814"/>
            <a:ext cx="514907" cy="485141"/>
          </a:xfrm>
          <a:prstGeom prst="rect">
            <a:avLst/>
          </a:prstGeom>
        </p:spPr>
        <p:txBody>
          <a:bodyPr anchor="b"/>
          <a:lstStyle>
            <a:lvl1pPr>
              <a:defRPr sz="1600">
                <a:solidFill>
                  <a:srgbClr val="AFABAB"/>
                </a:solidFill>
              </a:defRPr>
            </a:lvl1pPr>
          </a:lstStyle>
          <a:p>
            <a:fld id="{86CB4B4D-7CA3-9044-876B-883B54F8677D}" type="slidenum">
              <a:t>‹#›</a:t>
            </a:fld>
            <a:endParaRPr/>
          </a:p>
        </p:txBody>
      </p:sp>
      <p:sp>
        <p:nvSpPr>
          <p:cNvPr id="155" name="Shape 155"/>
          <p:cNvSpPr/>
          <p:nvPr/>
        </p:nvSpPr>
        <p:spPr>
          <a:xfrm>
            <a:off x="7996235" y="13015168"/>
            <a:ext cx="2979738" cy="241301"/>
          </a:xfrm>
          <a:prstGeom prst="rect">
            <a:avLst/>
          </a:prstGeom>
          <a:ln w="25400">
            <a:miter lim="400000"/>
          </a:ln>
          <a:extLst>
            <a:ext uri="{C572A759-6A51-4108-AA02-DFA0A04FC94B}">
              <ma14:wrappingTextBoxFlag xmlns="" xmlns:ma14="http://schemas.microsoft.com/office/mac/drawingml/2011/main" val="1"/>
            </a:ext>
          </a:extLst>
        </p:spPr>
        <p:txBody>
          <a:bodyPr wrap="none" lIns="0" tIns="0" rIns="0" bIns="0">
            <a:spAutoFit/>
          </a:bodyPr>
          <a:lstStyle>
            <a:lvl1pPr>
              <a:lnSpc>
                <a:spcPct val="100000"/>
              </a:lnSpc>
              <a:spcBef>
                <a:spcPts val="0"/>
              </a:spcBef>
              <a:defRPr sz="1600" b="0">
                <a:solidFill>
                  <a:srgbClr val="AFABAB"/>
                </a:solidFill>
                <a:latin typeface="Verdana"/>
                <a:ea typeface="Verdana"/>
                <a:cs typeface="Verdana"/>
                <a:sym typeface="Verdana"/>
              </a:defRPr>
            </a:lvl1pPr>
          </a:lstStyle>
          <a:p>
            <a:r>
              <a:t>Copyright © 2017 HashiCorp</a:t>
            </a:r>
          </a:p>
        </p:txBody>
      </p:sp>
      <p:grpSp>
        <p:nvGrpSpPr>
          <p:cNvPr id="159" name="Group 159"/>
          <p:cNvGrpSpPr/>
          <p:nvPr/>
        </p:nvGrpSpPr>
        <p:grpSpPr>
          <a:xfrm>
            <a:off x="22603860" y="12793059"/>
            <a:ext cx="594806" cy="629478"/>
            <a:chOff x="0" y="0"/>
            <a:chExt cx="594805" cy="629477"/>
          </a:xfrm>
        </p:grpSpPr>
        <p:sp>
          <p:nvSpPr>
            <p:cNvPr id="156" name="Shape 156"/>
            <p:cNvSpPr/>
            <p:nvPr/>
          </p:nvSpPr>
          <p:spPr>
            <a:xfrm>
              <a:off x="0" y="0"/>
              <a:ext cx="247689" cy="53995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5718"/>
                  </a:lnTo>
                  <a:lnTo>
                    <a:pt x="0" y="19448"/>
                  </a:lnTo>
                  <a:lnTo>
                    <a:pt x="8115" y="21600"/>
                  </a:lnTo>
                  <a:lnTo>
                    <a:pt x="8115" y="7870"/>
                  </a:lnTo>
                  <a:lnTo>
                    <a:pt x="21600" y="4303"/>
                  </a:lnTo>
                  <a:lnTo>
                    <a:pt x="21600"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57" name="Shape 157"/>
            <p:cNvSpPr/>
            <p:nvPr/>
          </p:nvSpPr>
          <p:spPr>
            <a:xfrm>
              <a:off x="154628" y="0"/>
              <a:ext cx="285550" cy="629124"/>
            </a:xfrm>
            <a:custGeom>
              <a:avLst/>
              <a:gdLst/>
              <a:ahLst/>
              <a:cxnLst>
                <a:cxn ang="0">
                  <a:pos x="wd2" y="hd2"/>
                </a:cxn>
                <a:cxn ang="5400000">
                  <a:pos x="wd2" y="hd2"/>
                </a:cxn>
                <a:cxn ang="10800000">
                  <a:pos x="wd2" y="hd2"/>
                </a:cxn>
                <a:cxn ang="16200000">
                  <a:pos x="wd2" y="hd2"/>
                </a:cxn>
              </a:cxnLst>
              <a:rect l="0" t="0" r="r" b="b"/>
              <a:pathLst>
                <a:path w="21600" h="21600" extrusionOk="0">
                  <a:moveTo>
                    <a:pt x="14534" y="0"/>
                  </a:moveTo>
                  <a:lnTo>
                    <a:pt x="14534" y="9379"/>
                  </a:lnTo>
                  <a:lnTo>
                    <a:pt x="7039" y="9379"/>
                  </a:lnTo>
                  <a:lnTo>
                    <a:pt x="7039" y="5892"/>
                  </a:lnTo>
                  <a:lnTo>
                    <a:pt x="0" y="7739"/>
                  </a:lnTo>
                  <a:lnTo>
                    <a:pt x="0" y="19753"/>
                  </a:lnTo>
                  <a:lnTo>
                    <a:pt x="7039" y="21600"/>
                  </a:lnTo>
                  <a:lnTo>
                    <a:pt x="7039" y="12246"/>
                  </a:lnTo>
                  <a:lnTo>
                    <a:pt x="14534" y="12246"/>
                  </a:lnTo>
                  <a:lnTo>
                    <a:pt x="14534" y="15720"/>
                  </a:lnTo>
                  <a:lnTo>
                    <a:pt x="21600" y="13874"/>
                  </a:lnTo>
                  <a:lnTo>
                    <a:pt x="21600" y="1847"/>
                  </a:lnTo>
                  <a:lnTo>
                    <a:pt x="14534"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58" name="Shape 158"/>
            <p:cNvSpPr/>
            <p:nvPr/>
          </p:nvSpPr>
          <p:spPr>
            <a:xfrm>
              <a:off x="346763" y="89167"/>
              <a:ext cx="248043" cy="54031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5885"/>
                  </a:lnTo>
                  <a:lnTo>
                    <a:pt x="21600" y="2150"/>
                  </a:lnTo>
                  <a:lnTo>
                    <a:pt x="13496" y="0"/>
                  </a:lnTo>
                  <a:lnTo>
                    <a:pt x="13496" y="13735"/>
                  </a:lnTo>
                  <a:lnTo>
                    <a:pt x="0" y="17300"/>
                  </a:lnTo>
                  <a:lnTo>
                    <a:pt x="0" y="2160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sp>
        <p:nvSpPr>
          <p:cNvPr id="160" name="Shape 160"/>
          <p:cNvSpPr>
            <a:spLocks noGrp="1"/>
          </p:cNvSpPr>
          <p:nvPr>
            <p:ph type="title"/>
          </p:nvPr>
        </p:nvSpPr>
        <p:spPr>
          <a:xfrm>
            <a:off x="7996235" y="4148300"/>
            <a:ext cx="13030201" cy="3315759"/>
          </a:xfrm>
          <a:prstGeom prst="rect">
            <a:avLst/>
          </a:prstGeom>
        </p:spPr>
        <p:txBody>
          <a:bodyPr lIns="0" tIns="0" rIns="0" bIns="0" anchor="b">
            <a:normAutofit/>
          </a:bodyPr>
          <a:lstStyle>
            <a:lvl1pPr>
              <a:defRPr sz="8400"/>
            </a:lvl1pPr>
          </a:lstStyle>
          <a:p>
            <a:r>
              <a:t>Title Text</a:t>
            </a: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Section Black">
    <p:spTree>
      <p:nvGrpSpPr>
        <p:cNvPr id="1" name=""/>
        <p:cNvGrpSpPr/>
        <p:nvPr/>
      </p:nvGrpSpPr>
      <p:grpSpPr>
        <a:xfrm>
          <a:off x="0" y="0"/>
          <a:ext cx="0" cy="0"/>
          <a:chOff x="0" y="0"/>
          <a:chExt cx="0" cy="0"/>
        </a:xfrm>
      </p:grpSpPr>
      <p:pic>
        <p:nvPicPr>
          <p:cNvPr id="167" name="image13.jpg"/>
          <p:cNvPicPr>
            <a:picLocks noChangeAspect="1"/>
          </p:cNvPicPr>
          <p:nvPr/>
        </p:nvPicPr>
        <p:blipFill>
          <a:blip r:embed="rId2">
            <a:extLst/>
          </a:blip>
          <a:stretch>
            <a:fillRect/>
          </a:stretch>
        </p:blipFill>
        <p:spPr>
          <a:xfrm>
            <a:off x="-1" y="-1"/>
            <a:ext cx="24384001" cy="13716001"/>
          </a:xfrm>
          <a:prstGeom prst="rect">
            <a:avLst/>
          </a:prstGeom>
          <a:ln w="12700">
            <a:miter lim="400000"/>
          </a:ln>
        </p:spPr>
      </p:pic>
      <p:sp>
        <p:nvSpPr>
          <p:cNvPr id="168" name="Shape 168"/>
          <p:cNvSpPr/>
          <p:nvPr/>
        </p:nvSpPr>
        <p:spPr>
          <a:xfrm>
            <a:off x="5705246" y="3628195"/>
            <a:ext cx="18638730" cy="7164893"/>
          </a:xfrm>
          <a:prstGeom prst="rect">
            <a:avLst/>
          </a:prstGeom>
          <a:solidFill>
            <a:srgbClr val="000000"/>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a:p>
        </p:txBody>
      </p:sp>
      <p:sp>
        <p:nvSpPr>
          <p:cNvPr id="169" name="Shape 169"/>
          <p:cNvSpPr>
            <a:spLocks noGrp="1"/>
          </p:cNvSpPr>
          <p:nvPr>
            <p:ph type="body" sz="quarter" idx="13"/>
          </p:nvPr>
        </p:nvSpPr>
        <p:spPr>
          <a:xfrm>
            <a:off x="7997753" y="7527558"/>
            <a:ext cx="13027164" cy="2184401"/>
          </a:xfrm>
          <a:prstGeom prst="rect">
            <a:avLst/>
          </a:prstGeom>
          <a:ln w="12700"/>
        </p:spPr>
        <p:txBody>
          <a:bodyPr lIns="0" tIns="0" rIns="0" bIns="0" anchor="b" anchorCtr="0">
            <a:normAutofit/>
          </a:bodyPr>
          <a:lstStyle>
            <a:lvl1pPr marL="604157" indent="-604157">
              <a:buSzTx/>
              <a:defRPr sz="4200">
                <a:solidFill>
                  <a:schemeClr val="tx1"/>
                </a:solidFill>
              </a:defRPr>
            </a:lvl1pPr>
          </a:lstStyle>
          <a:p>
            <a:pPr marL="0" indent="0">
              <a:buSzTx/>
              <a:buFontTx/>
              <a:buNone/>
              <a:defRPr sz="4200">
                <a:solidFill>
                  <a:srgbClr val="D0CECE"/>
                </a:solidFill>
              </a:defRPr>
            </a:pPr>
            <a:endParaRPr dirty="0"/>
          </a:p>
        </p:txBody>
      </p:sp>
      <p:sp>
        <p:nvSpPr>
          <p:cNvPr id="170" name="Shape 170"/>
          <p:cNvSpPr/>
          <p:nvPr/>
        </p:nvSpPr>
        <p:spPr>
          <a:xfrm>
            <a:off x="7996235" y="13015168"/>
            <a:ext cx="2979738" cy="241301"/>
          </a:xfrm>
          <a:prstGeom prst="rect">
            <a:avLst/>
          </a:prstGeom>
          <a:ln w="25400">
            <a:miter lim="400000"/>
          </a:ln>
          <a:extLst>
            <a:ext uri="{C572A759-6A51-4108-AA02-DFA0A04FC94B}">
              <ma14:wrappingTextBoxFlag xmlns="" xmlns:ma14="http://schemas.microsoft.com/office/mac/drawingml/2011/main" val="1"/>
            </a:ext>
          </a:extLst>
        </p:spPr>
        <p:txBody>
          <a:bodyPr wrap="none" lIns="0" tIns="0" rIns="0" bIns="0">
            <a:spAutoFit/>
          </a:bodyPr>
          <a:lstStyle>
            <a:lvl1pPr>
              <a:lnSpc>
                <a:spcPct val="100000"/>
              </a:lnSpc>
              <a:spcBef>
                <a:spcPts val="0"/>
              </a:spcBef>
              <a:defRPr sz="1600" b="0">
                <a:solidFill>
                  <a:srgbClr val="AFABAB"/>
                </a:solidFill>
                <a:latin typeface="Verdana"/>
                <a:ea typeface="Verdana"/>
                <a:cs typeface="Verdana"/>
                <a:sym typeface="Verdana"/>
              </a:defRPr>
            </a:lvl1pPr>
          </a:lstStyle>
          <a:p>
            <a:r>
              <a:t>Copyright © 2017 HashiCorp</a:t>
            </a:r>
          </a:p>
        </p:txBody>
      </p:sp>
      <p:grpSp>
        <p:nvGrpSpPr>
          <p:cNvPr id="174" name="Group 174"/>
          <p:cNvGrpSpPr/>
          <p:nvPr/>
        </p:nvGrpSpPr>
        <p:grpSpPr>
          <a:xfrm>
            <a:off x="22603860" y="12793059"/>
            <a:ext cx="594806" cy="629478"/>
            <a:chOff x="0" y="0"/>
            <a:chExt cx="594805" cy="629477"/>
          </a:xfrm>
        </p:grpSpPr>
        <p:sp>
          <p:nvSpPr>
            <p:cNvPr id="171" name="Shape 171"/>
            <p:cNvSpPr/>
            <p:nvPr/>
          </p:nvSpPr>
          <p:spPr>
            <a:xfrm>
              <a:off x="0" y="0"/>
              <a:ext cx="247689" cy="53995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5718"/>
                  </a:lnTo>
                  <a:lnTo>
                    <a:pt x="0" y="19448"/>
                  </a:lnTo>
                  <a:lnTo>
                    <a:pt x="8115" y="21600"/>
                  </a:lnTo>
                  <a:lnTo>
                    <a:pt x="8115" y="7870"/>
                  </a:lnTo>
                  <a:lnTo>
                    <a:pt x="21600" y="4303"/>
                  </a:lnTo>
                  <a:lnTo>
                    <a:pt x="21600" y="0"/>
                  </a:lnTo>
                  <a:close/>
                </a:path>
              </a:pathLst>
            </a:custGeom>
            <a:solidFill>
              <a:srgbClr val="A6A6A6"/>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72" name="Shape 172"/>
            <p:cNvSpPr/>
            <p:nvPr/>
          </p:nvSpPr>
          <p:spPr>
            <a:xfrm>
              <a:off x="154628" y="0"/>
              <a:ext cx="285550" cy="629124"/>
            </a:xfrm>
            <a:custGeom>
              <a:avLst/>
              <a:gdLst/>
              <a:ahLst/>
              <a:cxnLst>
                <a:cxn ang="0">
                  <a:pos x="wd2" y="hd2"/>
                </a:cxn>
                <a:cxn ang="5400000">
                  <a:pos x="wd2" y="hd2"/>
                </a:cxn>
                <a:cxn ang="10800000">
                  <a:pos x="wd2" y="hd2"/>
                </a:cxn>
                <a:cxn ang="16200000">
                  <a:pos x="wd2" y="hd2"/>
                </a:cxn>
              </a:cxnLst>
              <a:rect l="0" t="0" r="r" b="b"/>
              <a:pathLst>
                <a:path w="21600" h="21600" extrusionOk="0">
                  <a:moveTo>
                    <a:pt x="14534" y="0"/>
                  </a:moveTo>
                  <a:lnTo>
                    <a:pt x="14534" y="9379"/>
                  </a:lnTo>
                  <a:lnTo>
                    <a:pt x="7039" y="9379"/>
                  </a:lnTo>
                  <a:lnTo>
                    <a:pt x="7039" y="5892"/>
                  </a:lnTo>
                  <a:lnTo>
                    <a:pt x="0" y="7739"/>
                  </a:lnTo>
                  <a:lnTo>
                    <a:pt x="0" y="19753"/>
                  </a:lnTo>
                  <a:lnTo>
                    <a:pt x="7039" y="21600"/>
                  </a:lnTo>
                  <a:lnTo>
                    <a:pt x="7039" y="12246"/>
                  </a:lnTo>
                  <a:lnTo>
                    <a:pt x="14534" y="12246"/>
                  </a:lnTo>
                  <a:lnTo>
                    <a:pt x="14534" y="15720"/>
                  </a:lnTo>
                  <a:lnTo>
                    <a:pt x="21600" y="13874"/>
                  </a:lnTo>
                  <a:lnTo>
                    <a:pt x="21600" y="1847"/>
                  </a:lnTo>
                  <a:lnTo>
                    <a:pt x="14534" y="0"/>
                  </a:lnTo>
                  <a:close/>
                </a:path>
              </a:pathLst>
            </a:custGeom>
            <a:solidFill>
              <a:srgbClr val="A6A6A6"/>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73" name="Shape 173"/>
            <p:cNvSpPr/>
            <p:nvPr/>
          </p:nvSpPr>
          <p:spPr>
            <a:xfrm>
              <a:off x="346763" y="89167"/>
              <a:ext cx="248043" cy="54031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5885"/>
                  </a:lnTo>
                  <a:lnTo>
                    <a:pt x="21600" y="2150"/>
                  </a:lnTo>
                  <a:lnTo>
                    <a:pt x="13496" y="0"/>
                  </a:lnTo>
                  <a:lnTo>
                    <a:pt x="13496" y="13735"/>
                  </a:lnTo>
                  <a:lnTo>
                    <a:pt x="0" y="17300"/>
                  </a:lnTo>
                  <a:lnTo>
                    <a:pt x="0" y="21600"/>
                  </a:lnTo>
                  <a:close/>
                </a:path>
              </a:pathLst>
            </a:custGeom>
            <a:solidFill>
              <a:srgbClr val="A6A6A6"/>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sp>
        <p:nvSpPr>
          <p:cNvPr id="175" name="Shape 175"/>
          <p:cNvSpPr>
            <a:spLocks noGrp="1"/>
          </p:cNvSpPr>
          <p:nvPr>
            <p:ph type="sldNum" sz="quarter" idx="2"/>
          </p:nvPr>
        </p:nvSpPr>
        <p:spPr>
          <a:xfrm>
            <a:off x="23460168" y="12939814"/>
            <a:ext cx="514907" cy="485141"/>
          </a:xfrm>
          <a:prstGeom prst="rect">
            <a:avLst/>
          </a:prstGeom>
        </p:spPr>
        <p:txBody>
          <a:bodyPr anchor="b"/>
          <a:lstStyle>
            <a:lvl1pPr>
              <a:defRPr sz="1600">
                <a:solidFill>
                  <a:srgbClr val="AFABAB"/>
                </a:solidFill>
              </a:defRPr>
            </a:lvl1pPr>
          </a:lstStyle>
          <a:p>
            <a:fld id="{86CB4B4D-7CA3-9044-876B-883B54F8677D}" type="slidenum">
              <a:t>‹#›</a:t>
            </a:fld>
            <a:endParaRPr/>
          </a:p>
        </p:txBody>
      </p:sp>
      <p:sp>
        <p:nvSpPr>
          <p:cNvPr id="176" name="Shape 176"/>
          <p:cNvSpPr>
            <a:spLocks noGrp="1"/>
          </p:cNvSpPr>
          <p:nvPr>
            <p:ph type="title"/>
          </p:nvPr>
        </p:nvSpPr>
        <p:spPr>
          <a:xfrm>
            <a:off x="7996235" y="4148300"/>
            <a:ext cx="13030201" cy="3315759"/>
          </a:xfrm>
          <a:prstGeom prst="rect">
            <a:avLst/>
          </a:prstGeom>
        </p:spPr>
        <p:txBody>
          <a:bodyPr lIns="0" tIns="0" rIns="0" bIns="0" anchor="b">
            <a:normAutofit/>
          </a:bodyPr>
          <a:lstStyle>
            <a:lvl1pPr>
              <a:defRPr sz="8400">
                <a:solidFill>
                  <a:srgbClr val="FFFFFF"/>
                </a:solidFill>
              </a:defRPr>
            </a:lvl1pPr>
          </a:lstStyle>
          <a:p>
            <a:r>
              <a:t>Title Text</a:t>
            </a: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hank You">
    <p:bg>
      <p:bgPr>
        <a:solidFill>
          <a:srgbClr val="000000"/>
        </a:solidFill>
        <a:effectLst/>
      </p:bgPr>
    </p:bg>
    <p:spTree>
      <p:nvGrpSpPr>
        <p:cNvPr id="1" name=""/>
        <p:cNvGrpSpPr/>
        <p:nvPr/>
      </p:nvGrpSpPr>
      <p:grpSpPr>
        <a:xfrm>
          <a:off x="0" y="0"/>
          <a:ext cx="0" cy="0"/>
          <a:chOff x="0" y="0"/>
          <a:chExt cx="0" cy="0"/>
        </a:xfrm>
      </p:grpSpPr>
      <p:pic>
        <p:nvPicPr>
          <p:cNvPr id="183" name="image13.jpg"/>
          <p:cNvPicPr>
            <a:picLocks noChangeAspect="1"/>
          </p:cNvPicPr>
          <p:nvPr/>
        </p:nvPicPr>
        <p:blipFill>
          <a:blip r:embed="rId2">
            <a:extLst/>
          </a:blip>
          <a:stretch>
            <a:fillRect/>
          </a:stretch>
        </p:blipFill>
        <p:spPr>
          <a:xfrm>
            <a:off x="-1" y="-1"/>
            <a:ext cx="24384001" cy="13716001"/>
          </a:xfrm>
          <a:prstGeom prst="rect">
            <a:avLst/>
          </a:prstGeom>
          <a:ln w="12700">
            <a:miter lim="400000"/>
          </a:ln>
        </p:spPr>
      </p:pic>
      <p:sp>
        <p:nvSpPr>
          <p:cNvPr id="184" name="Shape 184"/>
          <p:cNvSpPr/>
          <p:nvPr/>
        </p:nvSpPr>
        <p:spPr>
          <a:xfrm>
            <a:off x="27324" y="-1"/>
            <a:ext cx="24356677" cy="13716001"/>
          </a:xfrm>
          <a:prstGeom prst="rect">
            <a:avLst/>
          </a:prstGeom>
          <a:solidFill>
            <a:srgbClr val="000000">
              <a:alpha val="54000"/>
            </a:srgbClr>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a:p>
        </p:txBody>
      </p:sp>
      <p:pic>
        <p:nvPicPr>
          <p:cNvPr id="185" name="image2.png"/>
          <p:cNvPicPr>
            <a:picLocks noChangeAspect="1"/>
          </p:cNvPicPr>
          <p:nvPr/>
        </p:nvPicPr>
        <p:blipFill>
          <a:blip r:embed="rId3">
            <a:extLst/>
          </a:blip>
          <a:stretch>
            <a:fillRect/>
          </a:stretch>
        </p:blipFill>
        <p:spPr>
          <a:xfrm>
            <a:off x="10350551" y="8866999"/>
            <a:ext cx="3544124" cy="3544114"/>
          </a:xfrm>
          <a:prstGeom prst="rect">
            <a:avLst/>
          </a:prstGeom>
          <a:ln w="12700">
            <a:miter lim="400000"/>
          </a:ln>
        </p:spPr>
      </p:pic>
      <p:sp>
        <p:nvSpPr>
          <p:cNvPr id="186" name="Shape 186"/>
          <p:cNvSpPr/>
          <p:nvPr/>
        </p:nvSpPr>
        <p:spPr>
          <a:xfrm>
            <a:off x="7473632" y="5151116"/>
            <a:ext cx="9249728" cy="2199641"/>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defTabSz="2438400">
              <a:lnSpc>
                <a:spcPct val="90000"/>
              </a:lnSpc>
              <a:spcBef>
                <a:spcPts val="2600"/>
              </a:spcBef>
              <a:defRPr sz="12800"/>
            </a:lvl1pPr>
          </a:lstStyle>
          <a:p>
            <a:r>
              <a:t>Thank you.</a:t>
            </a:r>
          </a:p>
        </p:txBody>
      </p:sp>
      <p:sp>
        <p:nvSpPr>
          <p:cNvPr id="187" name="Shape 187"/>
          <p:cNvSpPr/>
          <p:nvPr/>
        </p:nvSpPr>
        <p:spPr>
          <a:xfrm>
            <a:off x="12442618" y="12317610"/>
            <a:ext cx="3782490" cy="637541"/>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defTabSz="2438400">
              <a:lnSpc>
                <a:spcPct val="90000"/>
              </a:lnSpc>
              <a:spcBef>
                <a:spcPts val="2600"/>
              </a:spcBef>
              <a:defRPr sz="2600" b="0">
                <a:latin typeface="Verdana"/>
                <a:ea typeface="Verdana"/>
                <a:cs typeface="Verdana"/>
                <a:sym typeface="Verdana"/>
              </a:defRPr>
            </a:lvl1pPr>
          </a:lstStyle>
          <a:p>
            <a:r>
              <a:t>hello@hashicorp.com</a:t>
            </a:r>
          </a:p>
        </p:txBody>
      </p:sp>
      <p:sp>
        <p:nvSpPr>
          <p:cNvPr id="188" name="Shape 188"/>
          <p:cNvSpPr/>
          <p:nvPr/>
        </p:nvSpPr>
        <p:spPr>
          <a:xfrm>
            <a:off x="8506413" y="12317610"/>
            <a:ext cx="3584499" cy="637541"/>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algn="r" defTabSz="2438400">
              <a:lnSpc>
                <a:spcPct val="90000"/>
              </a:lnSpc>
              <a:spcBef>
                <a:spcPts val="2600"/>
              </a:spcBef>
              <a:defRPr sz="2600" b="0">
                <a:latin typeface="Verdana"/>
                <a:ea typeface="Verdana"/>
                <a:cs typeface="Verdana"/>
                <a:sym typeface="Verdana"/>
              </a:defRPr>
            </a:lvl1pPr>
          </a:lstStyle>
          <a:p>
            <a:r>
              <a:t>www.hashicorp.com</a:t>
            </a:r>
          </a:p>
        </p:txBody>
      </p:sp>
      <p:sp>
        <p:nvSpPr>
          <p:cNvPr id="189" name="Shape 189"/>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Thank You copy">
    <p:spTree>
      <p:nvGrpSpPr>
        <p:cNvPr id="1" name=""/>
        <p:cNvGrpSpPr/>
        <p:nvPr/>
      </p:nvGrpSpPr>
      <p:grpSpPr>
        <a:xfrm>
          <a:off x="0" y="0"/>
          <a:ext cx="0" cy="0"/>
          <a:chOff x="0" y="0"/>
          <a:chExt cx="0" cy="0"/>
        </a:xfrm>
      </p:grpSpPr>
      <p:pic>
        <p:nvPicPr>
          <p:cNvPr id="196" name="image12.jpg"/>
          <p:cNvPicPr>
            <a:picLocks noChangeAspect="1"/>
          </p:cNvPicPr>
          <p:nvPr/>
        </p:nvPicPr>
        <p:blipFill>
          <a:blip r:embed="rId2">
            <a:extLst/>
          </a:blip>
          <a:stretch>
            <a:fillRect/>
          </a:stretch>
        </p:blipFill>
        <p:spPr>
          <a:xfrm>
            <a:off x="-1" y="0"/>
            <a:ext cx="24384001" cy="13716001"/>
          </a:xfrm>
          <a:prstGeom prst="rect">
            <a:avLst/>
          </a:prstGeom>
          <a:ln w="12700">
            <a:miter lim="400000"/>
          </a:ln>
        </p:spPr>
      </p:pic>
      <p:sp>
        <p:nvSpPr>
          <p:cNvPr id="197" name="Shape 197"/>
          <p:cNvSpPr/>
          <p:nvPr/>
        </p:nvSpPr>
        <p:spPr>
          <a:xfrm>
            <a:off x="7473632" y="5151116"/>
            <a:ext cx="9249728" cy="2199641"/>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defTabSz="2438400">
              <a:lnSpc>
                <a:spcPct val="90000"/>
              </a:lnSpc>
              <a:spcBef>
                <a:spcPts val="2600"/>
              </a:spcBef>
              <a:defRPr sz="12800">
                <a:solidFill>
                  <a:srgbClr val="000000"/>
                </a:solidFill>
              </a:defRPr>
            </a:lvl1pPr>
          </a:lstStyle>
          <a:p>
            <a:r>
              <a:t>Thank you.</a:t>
            </a:r>
          </a:p>
        </p:txBody>
      </p:sp>
      <p:sp>
        <p:nvSpPr>
          <p:cNvPr id="198" name="Shape 198"/>
          <p:cNvSpPr/>
          <p:nvPr/>
        </p:nvSpPr>
        <p:spPr>
          <a:xfrm>
            <a:off x="12442618" y="12317610"/>
            <a:ext cx="3782490" cy="637541"/>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defTabSz="2438400">
              <a:lnSpc>
                <a:spcPct val="90000"/>
              </a:lnSpc>
              <a:spcBef>
                <a:spcPts val="2600"/>
              </a:spcBef>
              <a:defRPr sz="2600" b="0">
                <a:solidFill>
                  <a:srgbClr val="000000"/>
                </a:solidFill>
                <a:latin typeface="Verdana"/>
                <a:ea typeface="Verdana"/>
                <a:cs typeface="Verdana"/>
                <a:sym typeface="Verdana"/>
              </a:defRPr>
            </a:lvl1pPr>
          </a:lstStyle>
          <a:p>
            <a:r>
              <a:t>hello@hashicorp.com</a:t>
            </a:r>
          </a:p>
        </p:txBody>
      </p:sp>
      <p:sp>
        <p:nvSpPr>
          <p:cNvPr id="199" name="Shape 199"/>
          <p:cNvSpPr/>
          <p:nvPr/>
        </p:nvSpPr>
        <p:spPr>
          <a:xfrm>
            <a:off x="8506413" y="12317610"/>
            <a:ext cx="3584499" cy="637541"/>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algn="r" defTabSz="2438400">
              <a:lnSpc>
                <a:spcPct val="90000"/>
              </a:lnSpc>
              <a:spcBef>
                <a:spcPts val="2600"/>
              </a:spcBef>
              <a:defRPr sz="2600" b="0">
                <a:solidFill>
                  <a:srgbClr val="000000"/>
                </a:solidFill>
                <a:latin typeface="Verdana"/>
                <a:ea typeface="Verdana"/>
                <a:cs typeface="Verdana"/>
                <a:sym typeface="Verdana"/>
              </a:defRPr>
            </a:lvl1pPr>
          </a:lstStyle>
          <a:p>
            <a:r>
              <a:t>www.hashicorp.com</a:t>
            </a:r>
          </a:p>
        </p:txBody>
      </p:sp>
      <p:pic>
        <p:nvPicPr>
          <p:cNvPr id="200" name="image29.png"/>
          <p:cNvPicPr>
            <a:picLocks noChangeAspect="1"/>
          </p:cNvPicPr>
          <p:nvPr/>
        </p:nvPicPr>
        <p:blipFill>
          <a:blip r:embed="rId3">
            <a:extLst/>
          </a:blip>
          <a:stretch>
            <a:fillRect/>
          </a:stretch>
        </p:blipFill>
        <p:spPr>
          <a:xfrm>
            <a:off x="10532616" y="9003494"/>
            <a:ext cx="3318768" cy="3318769"/>
          </a:xfrm>
          <a:prstGeom prst="rect">
            <a:avLst/>
          </a:prstGeom>
          <a:ln w="12700">
            <a:miter lim="400000"/>
          </a:ln>
        </p:spPr>
      </p:pic>
      <p:sp>
        <p:nvSpPr>
          <p:cNvPr id="201" name="Shape 201"/>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Info-Image-Terraform">
    <p:spTree>
      <p:nvGrpSpPr>
        <p:cNvPr id="1" name=""/>
        <p:cNvGrpSpPr/>
        <p:nvPr/>
      </p:nvGrpSpPr>
      <p:grpSpPr>
        <a:xfrm>
          <a:off x="0" y="0"/>
          <a:ext cx="0" cy="0"/>
          <a:chOff x="0" y="0"/>
          <a:chExt cx="0" cy="0"/>
        </a:xfrm>
      </p:grpSpPr>
      <p:pic>
        <p:nvPicPr>
          <p:cNvPr id="208" name="image14.png"/>
          <p:cNvPicPr>
            <a:picLocks noChangeAspect="1"/>
          </p:cNvPicPr>
          <p:nvPr/>
        </p:nvPicPr>
        <p:blipFill>
          <a:blip r:embed="rId2">
            <a:extLst/>
          </a:blip>
          <a:srcRect r="75511" b="24026"/>
          <a:stretch>
            <a:fillRect/>
          </a:stretch>
        </p:blipFill>
        <p:spPr>
          <a:xfrm>
            <a:off x="-119" y="0"/>
            <a:ext cx="7358162" cy="13716435"/>
          </a:xfrm>
          <a:prstGeom prst="rect">
            <a:avLst/>
          </a:prstGeom>
          <a:ln w="12700">
            <a:miter lim="400000"/>
          </a:ln>
        </p:spPr>
      </p:pic>
      <p:grpSp>
        <p:nvGrpSpPr>
          <p:cNvPr id="213" name="Group 213"/>
          <p:cNvGrpSpPr/>
          <p:nvPr/>
        </p:nvGrpSpPr>
        <p:grpSpPr>
          <a:xfrm>
            <a:off x="659357" y="776666"/>
            <a:ext cx="1813537" cy="2060689"/>
            <a:chOff x="0" y="0"/>
            <a:chExt cx="1813536" cy="2060688"/>
          </a:xfrm>
        </p:grpSpPr>
        <p:sp>
          <p:nvSpPr>
            <p:cNvPr id="209" name="Shape 209"/>
            <p:cNvSpPr/>
            <p:nvPr/>
          </p:nvSpPr>
          <p:spPr>
            <a:xfrm>
              <a:off x="627168" y="358380"/>
              <a:ext cx="553023" cy="97318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7200"/>
                  </a:lnTo>
                  <a:lnTo>
                    <a:pt x="21600" y="21600"/>
                  </a:lnTo>
                  <a:lnTo>
                    <a:pt x="0" y="14400"/>
                  </a:lnTo>
                  <a:lnTo>
                    <a:pt x="0" y="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210" name="Shape 210"/>
            <p:cNvSpPr/>
            <p:nvPr/>
          </p:nvSpPr>
          <p:spPr>
            <a:xfrm>
              <a:off x="1257426" y="358380"/>
              <a:ext cx="556111" cy="97318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7200"/>
                  </a:lnTo>
                  <a:lnTo>
                    <a:pt x="0" y="21600"/>
                  </a:lnTo>
                  <a:lnTo>
                    <a:pt x="21600" y="14400"/>
                  </a:lnTo>
                  <a:lnTo>
                    <a:pt x="21600" y="0"/>
                  </a:lnTo>
                  <a:close/>
                </a:path>
              </a:pathLst>
            </a:custGeom>
            <a:solidFill>
              <a:srgbClr val="FFFFFF">
                <a:alpha val="80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211" name="Shape 211"/>
            <p:cNvSpPr/>
            <p:nvPr/>
          </p:nvSpPr>
          <p:spPr>
            <a:xfrm>
              <a:off x="-1" y="-1"/>
              <a:ext cx="556111" cy="96701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4354"/>
                  </a:lnTo>
                  <a:lnTo>
                    <a:pt x="21600" y="21600"/>
                  </a:lnTo>
                  <a:lnTo>
                    <a:pt x="21600" y="7246"/>
                  </a:lnTo>
                  <a:lnTo>
                    <a:pt x="0" y="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212" name="Shape 212"/>
            <p:cNvSpPr/>
            <p:nvPr/>
          </p:nvSpPr>
          <p:spPr>
            <a:xfrm>
              <a:off x="627168" y="1093678"/>
              <a:ext cx="553023" cy="967010"/>
            </a:xfrm>
            <a:custGeom>
              <a:avLst/>
              <a:gdLst/>
              <a:ahLst/>
              <a:cxnLst>
                <a:cxn ang="0">
                  <a:pos x="wd2" y="hd2"/>
                </a:cxn>
                <a:cxn ang="5400000">
                  <a:pos x="wd2" y="hd2"/>
                </a:cxn>
                <a:cxn ang="10800000">
                  <a:pos x="wd2" y="hd2"/>
                </a:cxn>
                <a:cxn ang="16200000">
                  <a:pos x="wd2" y="hd2"/>
                </a:cxn>
              </a:cxnLst>
              <a:rect l="0" t="0" r="r" b="b"/>
              <a:pathLst>
                <a:path w="21600" h="21600" extrusionOk="0">
                  <a:moveTo>
                    <a:pt x="0" y="14354"/>
                  </a:moveTo>
                  <a:lnTo>
                    <a:pt x="21600" y="21600"/>
                  </a:lnTo>
                  <a:lnTo>
                    <a:pt x="21600" y="7108"/>
                  </a:lnTo>
                  <a:lnTo>
                    <a:pt x="0" y="0"/>
                  </a:lnTo>
                  <a:lnTo>
                    <a:pt x="0" y="14354"/>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sp>
        <p:nvSpPr>
          <p:cNvPr id="214" name="Shape 214"/>
          <p:cNvSpPr>
            <a:spLocks noGrp="1"/>
          </p:cNvSpPr>
          <p:nvPr>
            <p:ph type="pic" idx="13"/>
          </p:nvPr>
        </p:nvSpPr>
        <p:spPr>
          <a:xfrm>
            <a:off x="8030797" y="747437"/>
            <a:ext cx="15696127" cy="12195643"/>
          </a:xfrm>
          <a:prstGeom prst="rect">
            <a:avLst/>
          </a:prstGeom>
          <a:ln w="12700">
            <a:solidFill>
              <a:srgbClr val="CBCFD5"/>
            </a:solidFill>
            <a:round/>
          </a:ln>
        </p:spPr>
        <p:txBody>
          <a:bodyPr lIns="91439" tIns="45719" rIns="91439" bIns="45719"/>
          <a:lstStyle/>
          <a:p>
            <a:endParaRPr/>
          </a:p>
        </p:txBody>
      </p:sp>
      <p:sp>
        <p:nvSpPr>
          <p:cNvPr id="215" name="Shape 215"/>
          <p:cNvSpPr>
            <a:spLocks noGrp="1"/>
          </p:cNvSpPr>
          <p:nvPr>
            <p:ph type="sldNum" sz="quarter" idx="2"/>
          </p:nvPr>
        </p:nvSpPr>
        <p:spPr>
          <a:xfrm>
            <a:off x="23603591" y="13156774"/>
            <a:ext cx="514906" cy="485141"/>
          </a:xfrm>
          <a:prstGeom prst="rect">
            <a:avLst/>
          </a:prstGeom>
        </p:spPr>
        <p:txBody>
          <a:bodyPr anchor="b"/>
          <a:lstStyle>
            <a:lvl1pPr>
              <a:defRPr sz="1600">
                <a:solidFill>
                  <a:srgbClr val="AFABAB"/>
                </a:solidFill>
              </a:defRPr>
            </a:lvl1pPr>
          </a:lstStyle>
          <a:p>
            <a:fld id="{86CB4B4D-7CA3-9044-876B-883B54F8677D}" type="slidenum">
              <a:t>‹#›</a:t>
            </a:fld>
            <a:endParaRPr/>
          </a:p>
        </p:txBody>
      </p:sp>
      <p:sp>
        <p:nvSpPr>
          <p:cNvPr id="216" name="Shape 216"/>
          <p:cNvSpPr/>
          <p:nvPr/>
        </p:nvSpPr>
        <p:spPr>
          <a:xfrm>
            <a:off x="19445329" y="13141286"/>
            <a:ext cx="3223578" cy="485141"/>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t>Copyright © 2017 HashiCorp</a:t>
            </a:r>
          </a:p>
        </p:txBody>
      </p:sp>
      <p:sp>
        <p:nvSpPr>
          <p:cNvPr id="217" name="Shape 217"/>
          <p:cNvSpPr/>
          <p:nvPr/>
        </p:nvSpPr>
        <p:spPr>
          <a:xfrm>
            <a:off x="6030" y="4094997"/>
            <a:ext cx="6773335" cy="7315201"/>
          </a:xfrm>
          <a:prstGeom prst="rect">
            <a:avLst/>
          </a:prstGeom>
          <a:solidFill>
            <a:srgbClr val="5933C3"/>
          </a:solidFill>
          <a:ln w="12700">
            <a:miter lim="400000"/>
          </a:ln>
        </p:spPr>
        <p:txBody>
          <a:bodyPr lIns="121919" tIns="121919" rIns="121919" bIns="121919">
            <a:normAutofit/>
          </a:bodyPr>
          <a:lstStyle/>
          <a:p>
            <a:pPr defTabSz="2438400">
              <a:lnSpc>
                <a:spcPts val="4000"/>
              </a:lnSpc>
              <a:spcBef>
                <a:spcPts val="0"/>
              </a:spcBef>
              <a:defRPr sz="3600" b="0">
                <a:latin typeface="Verdana"/>
                <a:ea typeface="Verdana"/>
                <a:cs typeface="Verdana"/>
                <a:sym typeface="Verdana"/>
              </a:defRPr>
            </a:pPr>
            <a:endParaRPr/>
          </a:p>
        </p:txBody>
      </p:sp>
      <p:sp>
        <p:nvSpPr>
          <p:cNvPr id="218" name="Shape 218"/>
          <p:cNvSpPr>
            <a:spLocks noGrp="1"/>
          </p:cNvSpPr>
          <p:nvPr>
            <p:ph type="body" sz="quarter" idx="14"/>
          </p:nvPr>
        </p:nvSpPr>
        <p:spPr>
          <a:xfrm>
            <a:off x="-1" y="7657141"/>
            <a:ext cx="6585388" cy="3365501"/>
          </a:xfrm>
          <a:prstGeom prst="rect">
            <a:avLst/>
          </a:prstGeom>
          <a:ln w="12700"/>
        </p:spPr>
        <p:txBody>
          <a:bodyPr>
            <a:normAutofit/>
          </a:bodyPr>
          <a:lstStyle/>
          <a:p>
            <a:pPr marL="0" indent="0">
              <a:lnSpc>
                <a:spcPts val="4000"/>
              </a:lnSpc>
              <a:spcBef>
                <a:spcPts val="0"/>
              </a:spcBef>
              <a:buSzTx/>
              <a:buFontTx/>
              <a:buNone/>
              <a:defRPr sz="3600">
                <a:solidFill>
                  <a:srgbClr val="FFFFFF"/>
                </a:solidFill>
              </a:defRPr>
            </a:pPr>
            <a:endParaRPr/>
          </a:p>
        </p:txBody>
      </p:sp>
      <p:sp>
        <p:nvSpPr>
          <p:cNvPr id="219" name="Shape 219"/>
          <p:cNvSpPr>
            <a:spLocks noGrp="1"/>
          </p:cNvSpPr>
          <p:nvPr>
            <p:ph type="title"/>
          </p:nvPr>
        </p:nvSpPr>
        <p:spPr>
          <a:xfrm>
            <a:off x="-1" y="4552125"/>
            <a:ext cx="6616701" cy="2971801"/>
          </a:xfrm>
          <a:prstGeom prst="rect">
            <a:avLst/>
          </a:prstGeom>
        </p:spPr>
        <p:txBody>
          <a:bodyPr anchor="b"/>
          <a:lstStyle>
            <a:lvl1pPr>
              <a:lnSpc>
                <a:spcPts val="5000"/>
              </a:lnSpc>
              <a:defRPr sz="4800">
                <a:solidFill>
                  <a:srgbClr val="FFFFFF"/>
                </a:solidFill>
              </a:defRPr>
            </a:lvl1pPr>
          </a:lstStyle>
          <a:p>
            <a:r>
              <a:t>Title Text</a:t>
            </a: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Info-Text-Terraform">
    <p:spTree>
      <p:nvGrpSpPr>
        <p:cNvPr id="1" name=""/>
        <p:cNvGrpSpPr/>
        <p:nvPr/>
      </p:nvGrpSpPr>
      <p:grpSpPr>
        <a:xfrm>
          <a:off x="0" y="0"/>
          <a:ext cx="0" cy="0"/>
          <a:chOff x="0" y="0"/>
          <a:chExt cx="0" cy="0"/>
        </a:xfrm>
      </p:grpSpPr>
      <p:pic>
        <p:nvPicPr>
          <p:cNvPr id="226" name="image14.png"/>
          <p:cNvPicPr>
            <a:picLocks noChangeAspect="1"/>
          </p:cNvPicPr>
          <p:nvPr/>
        </p:nvPicPr>
        <p:blipFill>
          <a:blip r:embed="rId2">
            <a:extLst/>
          </a:blip>
          <a:srcRect r="75511" b="24026"/>
          <a:stretch>
            <a:fillRect/>
          </a:stretch>
        </p:blipFill>
        <p:spPr>
          <a:xfrm>
            <a:off x="-119" y="0"/>
            <a:ext cx="7358162" cy="13716435"/>
          </a:xfrm>
          <a:prstGeom prst="rect">
            <a:avLst/>
          </a:prstGeom>
          <a:ln w="12700">
            <a:miter lim="400000"/>
          </a:ln>
        </p:spPr>
      </p:pic>
      <p:sp>
        <p:nvSpPr>
          <p:cNvPr id="227" name="Shape 227"/>
          <p:cNvSpPr>
            <a:spLocks noGrp="1"/>
          </p:cNvSpPr>
          <p:nvPr>
            <p:ph type="body" idx="1"/>
          </p:nvPr>
        </p:nvSpPr>
        <p:spPr>
          <a:xfrm>
            <a:off x="8014999" y="4094997"/>
            <a:ext cx="15711928" cy="8807871"/>
          </a:xfrm>
          <a:prstGeom prst="rect">
            <a:avLst/>
          </a:prstGeom>
        </p:spPr>
        <p:txBody>
          <a:bodyPr>
            <a:normAutofit/>
          </a:bodyPr>
          <a:lstStyle>
            <a:lvl1pPr marL="457200" indent="-457200" defTabSz="1828800">
              <a:spcBef>
                <a:spcPts val="1600"/>
              </a:spcBef>
              <a:buClr>
                <a:schemeClr val="accent4"/>
              </a:buClr>
              <a:buFont typeface="Wingdings-Regular"/>
              <a:buChar char="▪"/>
              <a:defRPr sz="4800">
                <a:solidFill>
                  <a:srgbClr val="44546A"/>
                </a:solidFill>
              </a:defRPr>
            </a:lvl1pPr>
            <a:lvl2pPr marL="800100" indent="-514350" defTabSz="1828800">
              <a:spcBef>
                <a:spcPts val="1600"/>
              </a:spcBef>
              <a:buClr>
                <a:schemeClr val="accent4"/>
              </a:buClr>
              <a:buFont typeface="Wingdings-Regular"/>
              <a:buChar char="–"/>
              <a:defRPr sz="4800">
                <a:solidFill>
                  <a:srgbClr val="44546A"/>
                </a:solidFill>
              </a:defRPr>
            </a:lvl2pPr>
            <a:lvl3pPr marL="1103766" indent="-587828" defTabSz="1828800">
              <a:spcBef>
                <a:spcPts val="1600"/>
              </a:spcBef>
              <a:buClr>
                <a:schemeClr val="accent4"/>
              </a:buClr>
              <a:buFont typeface="Wingdings-Regular"/>
              <a:buChar char="▪"/>
              <a:defRPr sz="4800">
                <a:solidFill>
                  <a:srgbClr val="44546A"/>
                </a:solidFill>
              </a:defRPr>
            </a:lvl3pPr>
            <a:lvl4pPr marL="1330778" indent="-587828" defTabSz="1828800">
              <a:spcBef>
                <a:spcPts val="1600"/>
              </a:spcBef>
              <a:buClr>
                <a:schemeClr val="accent4"/>
              </a:buClr>
              <a:buFont typeface="Wingdings-Regular"/>
              <a:buChar char="–"/>
              <a:defRPr sz="4800">
                <a:solidFill>
                  <a:srgbClr val="44546A"/>
                </a:solidFill>
              </a:defRPr>
            </a:lvl4pPr>
            <a:lvl5pPr marL="1557112" indent="-582387" defTabSz="1828800">
              <a:spcBef>
                <a:spcPts val="1600"/>
              </a:spcBef>
              <a:buClr>
                <a:schemeClr val="accent4"/>
              </a:buClr>
              <a:buFont typeface="Wingdings-Regular"/>
              <a:buChar char="▪"/>
              <a:defRPr sz="4800">
                <a:solidFill>
                  <a:srgbClr val="44546A"/>
                </a:solidFill>
              </a:defRPr>
            </a:lvl5pPr>
          </a:lstStyle>
          <a:p>
            <a:r>
              <a:t>Body Level One</a:t>
            </a:r>
          </a:p>
          <a:p>
            <a:pPr lvl="1"/>
            <a:r>
              <a:t>Body Level Two</a:t>
            </a:r>
          </a:p>
          <a:p>
            <a:pPr lvl="2"/>
            <a:r>
              <a:t>Body Level Three</a:t>
            </a:r>
          </a:p>
          <a:p>
            <a:pPr lvl="3"/>
            <a:r>
              <a:t>Body Level Four</a:t>
            </a:r>
          </a:p>
          <a:p>
            <a:pPr lvl="4"/>
            <a:r>
              <a:t>Body Level Five</a:t>
            </a:r>
          </a:p>
        </p:txBody>
      </p:sp>
      <p:grpSp>
        <p:nvGrpSpPr>
          <p:cNvPr id="232" name="Group 232"/>
          <p:cNvGrpSpPr/>
          <p:nvPr/>
        </p:nvGrpSpPr>
        <p:grpSpPr>
          <a:xfrm>
            <a:off x="659357" y="776666"/>
            <a:ext cx="1813537" cy="2060689"/>
            <a:chOff x="0" y="0"/>
            <a:chExt cx="1813536" cy="2060688"/>
          </a:xfrm>
        </p:grpSpPr>
        <p:sp>
          <p:nvSpPr>
            <p:cNvPr id="228" name="Shape 228"/>
            <p:cNvSpPr/>
            <p:nvPr/>
          </p:nvSpPr>
          <p:spPr>
            <a:xfrm>
              <a:off x="627168" y="358380"/>
              <a:ext cx="553023" cy="97318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7200"/>
                  </a:lnTo>
                  <a:lnTo>
                    <a:pt x="21600" y="21600"/>
                  </a:lnTo>
                  <a:lnTo>
                    <a:pt x="0" y="14400"/>
                  </a:lnTo>
                  <a:lnTo>
                    <a:pt x="0" y="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229" name="Shape 229"/>
            <p:cNvSpPr/>
            <p:nvPr/>
          </p:nvSpPr>
          <p:spPr>
            <a:xfrm>
              <a:off x="1257426" y="358380"/>
              <a:ext cx="556111" cy="97318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7200"/>
                  </a:lnTo>
                  <a:lnTo>
                    <a:pt x="0" y="21600"/>
                  </a:lnTo>
                  <a:lnTo>
                    <a:pt x="21600" y="14400"/>
                  </a:lnTo>
                  <a:lnTo>
                    <a:pt x="21600" y="0"/>
                  </a:lnTo>
                  <a:close/>
                </a:path>
              </a:pathLst>
            </a:custGeom>
            <a:solidFill>
              <a:srgbClr val="FFFFFF">
                <a:alpha val="80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230" name="Shape 230"/>
            <p:cNvSpPr/>
            <p:nvPr/>
          </p:nvSpPr>
          <p:spPr>
            <a:xfrm>
              <a:off x="-1" y="-1"/>
              <a:ext cx="556111" cy="96701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4354"/>
                  </a:lnTo>
                  <a:lnTo>
                    <a:pt x="21600" y="21600"/>
                  </a:lnTo>
                  <a:lnTo>
                    <a:pt x="21600" y="7246"/>
                  </a:lnTo>
                  <a:lnTo>
                    <a:pt x="0" y="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231" name="Shape 231"/>
            <p:cNvSpPr/>
            <p:nvPr/>
          </p:nvSpPr>
          <p:spPr>
            <a:xfrm>
              <a:off x="627168" y="1093678"/>
              <a:ext cx="553023" cy="967010"/>
            </a:xfrm>
            <a:custGeom>
              <a:avLst/>
              <a:gdLst/>
              <a:ahLst/>
              <a:cxnLst>
                <a:cxn ang="0">
                  <a:pos x="wd2" y="hd2"/>
                </a:cxn>
                <a:cxn ang="5400000">
                  <a:pos x="wd2" y="hd2"/>
                </a:cxn>
                <a:cxn ang="10800000">
                  <a:pos x="wd2" y="hd2"/>
                </a:cxn>
                <a:cxn ang="16200000">
                  <a:pos x="wd2" y="hd2"/>
                </a:cxn>
              </a:cxnLst>
              <a:rect l="0" t="0" r="r" b="b"/>
              <a:pathLst>
                <a:path w="21600" h="21600" extrusionOk="0">
                  <a:moveTo>
                    <a:pt x="0" y="14354"/>
                  </a:moveTo>
                  <a:lnTo>
                    <a:pt x="21600" y="21600"/>
                  </a:lnTo>
                  <a:lnTo>
                    <a:pt x="21600" y="7108"/>
                  </a:lnTo>
                  <a:lnTo>
                    <a:pt x="0" y="0"/>
                  </a:lnTo>
                  <a:lnTo>
                    <a:pt x="0" y="14354"/>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sp>
        <p:nvSpPr>
          <p:cNvPr id="233" name="Shape 233"/>
          <p:cNvSpPr>
            <a:spLocks noGrp="1"/>
          </p:cNvSpPr>
          <p:nvPr>
            <p:ph type="sldNum" sz="quarter" idx="2"/>
          </p:nvPr>
        </p:nvSpPr>
        <p:spPr>
          <a:xfrm>
            <a:off x="23603591" y="13156774"/>
            <a:ext cx="514906" cy="485141"/>
          </a:xfrm>
          <a:prstGeom prst="rect">
            <a:avLst/>
          </a:prstGeom>
        </p:spPr>
        <p:txBody>
          <a:bodyPr anchor="b"/>
          <a:lstStyle>
            <a:lvl1pPr>
              <a:defRPr sz="1600">
                <a:solidFill>
                  <a:srgbClr val="AFABAB"/>
                </a:solidFill>
              </a:defRPr>
            </a:lvl1pPr>
          </a:lstStyle>
          <a:p>
            <a:fld id="{86CB4B4D-7CA3-9044-876B-883B54F8677D}" type="slidenum">
              <a:t>‹#›</a:t>
            </a:fld>
            <a:endParaRPr/>
          </a:p>
        </p:txBody>
      </p:sp>
      <p:sp>
        <p:nvSpPr>
          <p:cNvPr id="234" name="Shape 234"/>
          <p:cNvSpPr/>
          <p:nvPr/>
        </p:nvSpPr>
        <p:spPr>
          <a:xfrm>
            <a:off x="19445329" y="13141286"/>
            <a:ext cx="3223578" cy="485141"/>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t>Copyright © 2017 HashiCorp</a:t>
            </a:r>
          </a:p>
        </p:txBody>
      </p:sp>
      <p:sp>
        <p:nvSpPr>
          <p:cNvPr id="235" name="Shape 235"/>
          <p:cNvSpPr/>
          <p:nvPr/>
        </p:nvSpPr>
        <p:spPr>
          <a:xfrm>
            <a:off x="6030" y="4094997"/>
            <a:ext cx="6773335" cy="7315201"/>
          </a:xfrm>
          <a:prstGeom prst="rect">
            <a:avLst/>
          </a:prstGeom>
          <a:solidFill>
            <a:srgbClr val="5933C3"/>
          </a:solidFill>
          <a:ln w="12700">
            <a:miter lim="400000"/>
          </a:ln>
        </p:spPr>
        <p:txBody>
          <a:bodyPr lIns="121919" tIns="121919" rIns="121919" bIns="121919">
            <a:normAutofit/>
          </a:bodyPr>
          <a:lstStyle/>
          <a:p>
            <a:pPr defTabSz="2438400">
              <a:lnSpc>
                <a:spcPts val="4000"/>
              </a:lnSpc>
              <a:spcBef>
                <a:spcPts val="0"/>
              </a:spcBef>
              <a:defRPr sz="3600" b="0">
                <a:latin typeface="Verdana"/>
                <a:ea typeface="Verdana"/>
                <a:cs typeface="Verdana"/>
                <a:sym typeface="Verdana"/>
              </a:defRPr>
            </a:pPr>
            <a:endParaRPr/>
          </a:p>
        </p:txBody>
      </p:sp>
      <p:sp>
        <p:nvSpPr>
          <p:cNvPr id="236" name="Shape 236"/>
          <p:cNvSpPr>
            <a:spLocks noGrp="1"/>
          </p:cNvSpPr>
          <p:nvPr>
            <p:ph type="body" sz="quarter" idx="13"/>
          </p:nvPr>
        </p:nvSpPr>
        <p:spPr>
          <a:xfrm>
            <a:off x="-1" y="7657141"/>
            <a:ext cx="6585388" cy="3365501"/>
          </a:xfrm>
          <a:prstGeom prst="rect">
            <a:avLst/>
          </a:prstGeom>
          <a:ln w="12700"/>
        </p:spPr>
        <p:txBody>
          <a:bodyPr>
            <a:normAutofit/>
          </a:bodyPr>
          <a:lstStyle/>
          <a:p>
            <a:pPr marL="0" indent="0">
              <a:lnSpc>
                <a:spcPts val="4000"/>
              </a:lnSpc>
              <a:spcBef>
                <a:spcPts val="0"/>
              </a:spcBef>
              <a:buSzTx/>
              <a:buFontTx/>
              <a:buNone/>
              <a:defRPr sz="3600">
                <a:solidFill>
                  <a:srgbClr val="FFFFFF"/>
                </a:solidFill>
              </a:defRPr>
            </a:pPr>
            <a:endParaRPr/>
          </a:p>
        </p:txBody>
      </p:sp>
      <p:sp>
        <p:nvSpPr>
          <p:cNvPr id="237" name="Shape 237"/>
          <p:cNvSpPr>
            <a:spLocks noGrp="1"/>
          </p:cNvSpPr>
          <p:nvPr>
            <p:ph type="title"/>
          </p:nvPr>
        </p:nvSpPr>
        <p:spPr>
          <a:xfrm>
            <a:off x="-15657" y="4552125"/>
            <a:ext cx="6616701" cy="2971801"/>
          </a:xfrm>
          <a:prstGeom prst="rect">
            <a:avLst/>
          </a:prstGeom>
        </p:spPr>
        <p:txBody>
          <a:bodyPr anchor="b"/>
          <a:lstStyle>
            <a:lvl1pPr>
              <a:lnSpc>
                <a:spcPts val="5000"/>
              </a:lnSpc>
              <a:defRPr sz="4800">
                <a:solidFill>
                  <a:srgbClr val="FFFFFF"/>
                </a:solidFill>
              </a:defRPr>
            </a:lvl1pPr>
          </a:lstStyle>
          <a:p>
            <a:r>
              <a:t>Title Text</a:t>
            </a:r>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Info-CodeBox-Terraform">
    <p:spTree>
      <p:nvGrpSpPr>
        <p:cNvPr id="1" name=""/>
        <p:cNvGrpSpPr/>
        <p:nvPr/>
      </p:nvGrpSpPr>
      <p:grpSpPr>
        <a:xfrm>
          <a:off x="0" y="0"/>
          <a:ext cx="0" cy="0"/>
          <a:chOff x="0" y="0"/>
          <a:chExt cx="0" cy="0"/>
        </a:xfrm>
      </p:grpSpPr>
      <p:pic>
        <p:nvPicPr>
          <p:cNvPr id="244" name="image14.png"/>
          <p:cNvPicPr>
            <a:picLocks noChangeAspect="1"/>
          </p:cNvPicPr>
          <p:nvPr/>
        </p:nvPicPr>
        <p:blipFill>
          <a:blip r:embed="rId2">
            <a:extLst/>
          </a:blip>
          <a:srcRect r="75511" b="24026"/>
          <a:stretch>
            <a:fillRect/>
          </a:stretch>
        </p:blipFill>
        <p:spPr>
          <a:xfrm>
            <a:off x="-119" y="0"/>
            <a:ext cx="7358162" cy="13716435"/>
          </a:xfrm>
          <a:prstGeom prst="rect">
            <a:avLst/>
          </a:prstGeom>
          <a:ln w="12700">
            <a:miter lim="400000"/>
          </a:ln>
        </p:spPr>
      </p:pic>
      <p:grpSp>
        <p:nvGrpSpPr>
          <p:cNvPr id="249" name="Group 249"/>
          <p:cNvGrpSpPr/>
          <p:nvPr/>
        </p:nvGrpSpPr>
        <p:grpSpPr>
          <a:xfrm>
            <a:off x="659357" y="776666"/>
            <a:ext cx="1813537" cy="2060689"/>
            <a:chOff x="0" y="0"/>
            <a:chExt cx="1813536" cy="2060688"/>
          </a:xfrm>
        </p:grpSpPr>
        <p:sp>
          <p:nvSpPr>
            <p:cNvPr id="245" name="Shape 245"/>
            <p:cNvSpPr/>
            <p:nvPr/>
          </p:nvSpPr>
          <p:spPr>
            <a:xfrm>
              <a:off x="627168" y="358380"/>
              <a:ext cx="553023" cy="97318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7200"/>
                  </a:lnTo>
                  <a:lnTo>
                    <a:pt x="21600" y="21600"/>
                  </a:lnTo>
                  <a:lnTo>
                    <a:pt x="0" y="14400"/>
                  </a:lnTo>
                  <a:lnTo>
                    <a:pt x="0" y="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246" name="Shape 246"/>
            <p:cNvSpPr/>
            <p:nvPr/>
          </p:nvSpPr>
          <p:spPr>
            <a:xfrm>
              <a:off x="1257426" y="358380"/>
              <a:ext cx="556111" cy="97318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7200"/>
                  </a:lnTo>
                  <a:lnTo>
                    <a:pt x="0" y="21600"/>
                  </a:lnTo>
                  <a:lnTo>
                    <a:pt x="21600" y="14400"/>
                  </a:lnTo>
                  <a:lnTo>
                    <a:pt x="21600" y="0"/>
                  </a:lnTo>
                  <a:close/>
                </a:path>
              </a:pathLst>
            </a:custGeom>
            <a:solidFill>
              <a:srgbClr val="FFFFFF">
                <a:alpha val="80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247" name="Shape 247"/>
            <p:cNvSpPr/>
            <p:nvPr/>
          </p:nvSpPr>
          <p:spPr>
            <a:xfrm>
              <a:off x="-1" y="-1"/>
              <a:ext cx="556111" cy="96701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4354"/>
                  </a:lnTo>
                  <a:lnTo>
                    <a:pt x="21600" y="21600"/>
                  </a:lnTo>
                  <a:lnTo>
                    <a:pt x="21600" y="7246"/>
                  </a:lnTo>
                  <a:lnTo>
                    <a:pt x="0" y="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248" name="Shape 248"/>
            <p:cNvSpPr/>
            <p:nvPr/>
          </p:nvSpPr>
          <p:spPr>
            <a:xfrm>
              <a:off x="627168" y="1093678"/>
              <a:ext cx="553023" cy="967010"/>
            </a:xfrm>
            <a:custGeom>
              <a:avLst/>
              <a:gdLst/>
              <a:ahLst/>
              <a:cxnLst>
                <a:cxn ang="0">
                  <a:pos x="wd2" y="hd2"/>
                </a:cxn>
                <a:cxn ang="5400000">
                  <a:pos x="wd2" y="hd2"/>
                </a:cxn>
                <a:cxn ang="10800000">
                  <a:pos x="wd2" y="hd2"/>
                </a:cxn>
                <a:cxn ang="16200000">
                  <a:pos x="wd2" y="hd2"/>
                </a:cxn>
              </a:cxnLst>
              <a:rect l="0" t="0" r="r" b="b"/>
              <a:pathLst>
                <a:path w="21600" h="21600" extrusionOk="0">
                  <a:moveTo>
                    <a:pt x="0" y="14354"/>
                  </a:moveTo>
                  <a:lnTo>
                    <a:pt x="21600" y="21600"/>
                  </a:lnTo>
                  <a:lnTo>
                    <a:pt x="21600" y="7108"/>
                  </a:lnTo>
                  <a:lnTo>
                    <a:pt x="0" y="0"/>
                  </a:lnTo>
                  <a:lnTo>
                    <a:pt x="0" y="14354"/>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sp>
        <p:nvSpPr>
          <p:cNvPr id="250" name="Shape 250"/>
          <p:cNvSpPr/>
          <p:nvPr/>
        </p:nvSpPr>
        <p:spPr>
          <a:xfrm>
            <a:off x="8525562" y="2931055"/>
            <a:ext cx="14677338" cy="8489300"/>
          </a:xfrm>
          <a:prstGeom prst="rect">
            <a:avLst/>
          </a:prstGeom>
          <a:solidFill>
            <a:srgbClr val="CCCCCC">
              <a:alpha val="10000"/>
            </a:srgbClr>
          </a:solidFill>
          <a:ln w="25400">
            <a:solidFill>
              <a:srgbClr val="ADB9CA"/>
            </a:solidFill>
          </a:ln>
        </p:spPr>
        <p:txBody>
          <a:bodyPr lIns="121919" tIns="121919" rIns="121919" bIns="121919"/>
          <a:lstStyle/>
          <a:p>
            <a:pPr defTabSz="2438400">
              <a:lnSpc>
                <a:spcPct val="100000"/>
              </a:lnSpc>
              <a:spcBef>
                <a:spcPts val="0"/>
              </a:spcBef>
              <a:defRPr sz="2400" b="0">
                <a:solidFill>
                  <a:srgbClr val="000000"/>
                </a:solidFill>
                <a:latin typeface="Menlo"/>
                <a:ea typeface="Menlo"/>
                <a:cs typeface="Menlo"/>
                <a:sym typeface="Menlo"/>
              </a:defRPr>
            </a:pPr>
            <a:endParaRPr/>
          </a:p>
        </p:txBody>
      </p:sp>
      <p:sp>
        <p:nvSpPr>
          <p:cNvPr id="251" name="Shape 251"/>
          <p:cNvSpPr/>
          <p:nvPr/>
        </p:nvSpPr>
        <p:spPr>
          <a:xfrm>
            <a:off x="8523730" y="2479554"/>
            <a:ext cx="14679170" cy="731521"/>
          </a:xfrm>
          <a:prstGeom prst="rect">
            <a:avLst/>
          </a:prstGeom>
          <a:solidFill>
            <a:srgbClr val="ADB9CA"/>
          </a:solidFill>
          <a:ln w="25400">
            <a:solidFill>
              <a:srgbClr val="ADB9CA"/>
            </a:solidFill>
            <a:miter/>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a:p>
        </p:txBody>
      </p:sp>
      <p:sp>
        <p:nvSpPr>
          <p:cNvPr id="252" name="Shape 252"/>
          <p:cNvSpPr>
            <a:spLocks noGrp="1"/>
          </p:cNvSpPr>
          <p:nvPr>
            <p:ph type="body" sz="half" idx="13"/>
          </p:nvPr>
        </p:nvSpPr>
        <p:spPr>
          <a:xfrm>
            <a:off x="8812231" y="3470983"/>
            <a:ext cx="14097928" cy="7689463"/>
          </a:xfrm>
          <a:prstGeom prst="rect">
            <a:avLst/>
          </a:prstGeom>
          <a:ln w="12700"/>
        </p:spPr>
        <p:txBody>
          <a:bodyPr>
            <a:normAutofit/>
          </a:bodyPr>
          <a:lstStyle/>
          <a:p>
            <a:pPr marL="0" indent="0" defTabSz="1828800">
              <a:spcBef>
                <a:spcPts val="800"/>
              </a:spcBef>
              <a:buSzTx/>
              <a:buFontTx/>
              <a:buNone/>
              <a:defRPr sz="1800">
                <a:latin typeface="Menlo"/>
                <a:ea typeface="Menlo"/>
                <a:cs typeface="Menlo"/>
                <a:sym typeface="Menlo"/>
              </a:defRPr>
            </a:pPr>
            <a:endParaRPr/>
          </a:p>
        </p:txBody>
      </p:sp>
      <p:sp>
        <p:nvSpPr>
          <p:cNvPr id="253" name="Shape 253"/>
          <p:cNvSpPr>
            <a:spLocks noGrp="1"/>
          </p:cNvSpPr>
          <p:nvPr>
            <p:ph type="body" sz="quarter" idx="14"/>
          </p:nvPr>
        </p:nvSpPr>
        <p:spPr>
          <a:xfrm>
            <a:off x="8812231" y="2480555"/>
            <a:ext cx="13933759" cy="729519"/>
          </a:xfrm>
          <a:prstGeom prst="rect">
            <a:avLst/>
          </a:prstGeom>
          <a:ln w="12700"/>
        </p:spPr>
        <p:txBody>
          <a:bodyPr anchor="ctr">
            <a:normAutofit/>
          </a:bodyPr>
          <a:lstStyle/>
          <a:p>
            <a:pPr marL="0" indent="0" algn="ctr" defTabSz="1828800">
              <a:spcBef>
                <a:spcPts val="800"/>
              </a:spcBef>
              <a:buSzTx/>
              <a:buFontTx/>
              <a:buNone/>
              <a:defRPr sz="2000" b="1">
                <a:solidFill>
                  <a:srgbClr val="FFFFFF"/>
                </a:solidFill>
                <a:latin typeface="Menlo"/>
                <a:ea typeface="Menlo"/>
                <a:cs typeface="Menlo"/>
                <a:sym typeface="Menlo"/>
              </a:defRPr>
            </a:pPr>
            <a:endParaRPr/>
          </a:p>
        </p:txBody>
      </p:sp>
      <p:sp>
        <p:nvSpPr>
          <p:cNvPr id="254" name="Shape 254"/>
          <p:cNvSpPr>
            <a:spLocks noGrp="1"/>
          </p:cNvSpPr>
          <p:nvPr>
            <p:ph type="sldNum" sz="quarter" idx="2"/>
          </p:nvPr>
        </p:nvSpPr>
        <p:spPr>
          <a:xfrm>
            <a:off x="23603591" y="13156774"/>
            <a:ext cx="514906" cy="485141"/>
          </a:xfrm>
          <a:prstGeom prst="rect">
            <a:avLst/>
          </a:prstGeom>
        </p:spPr>
        <p:txBody>
          <a:bodyPr anchor="b"/>
          <a:lstStyle>
            <a:lvl1pPr>
              <a:defRPr sz="1600">
                <a:solidFill>
                  <a:srgbClr val="AFABAB"/>
                </a:solidFill>
              </a:defRPr>
            </a:lvl1pPr>
          </a:lstStyle>
          <a:p>
            <a:fld id="{86CB4B4D-7CA3-9044-876B-883B54F8677D}" type="slidenum">
              <a:t>‹#›</a:t>
            </a:fld>
            <a:endParaRPr/>
          </a:p>
        </p:txBody>
      </p:sp>
      <p:sp>
        <p:nvSpPr>
          <p:cNvPr id="255" name="Shape 255"/>
          <p:cNvSpPr/>
          <p:nvPr/>
        </p:nvSpPr>
        <p:spPr>
          <a:xfrm>
            <a:off x="19445329" y="13141286"/>
            <a:ext cx="3223578" cy="485141"/>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t>Copyright © 2017 HashiCorp</a:t>
            </a:r>
          </a:p>
        </p:txBody>
      </p:sp>
      <p:sp>
        <p:nvSpPr>
          <p:cNvPr id="256" name="Shape 256"/>
          <p:cNvSpPr/>
          <p:nvPr/>
        </p:nvSpPr>
        <p:spPr>
          <a:xfrm>
            <a:off x="6030" y="4094997"/>
            <a:ext cx="6773335" cy="7315201"/>
          </a:xfrm>
          <a:prstGeom prst="rect">
            <a:avLst/>
          </a:prstGeom>
          <a:solidFill>
            <a:srgbClr val="5933C3"/>
          </a:solidFill>
          <a:ln w="12700">
            <a:miter lim="400000"/>
          </a:ln>
        </p:spPr>
        <p:txBody>
          <a:bodyPr lIns="121919" tIns="121919" rIns="121919" bIns="121919">
            <a:normAutofit/>
          </a:bodyPr>
          <a:lstStyle/>
          <a:p>
            <a:pPr defTabSz="2438400">
              <a:lnSpc>
                <a:spcPts val="4000"/>
              </a:lnSpc>
              <a:spcBef>
                <a:spcPts val="0"/>
              </a:spcBef>
              <a:defRPr sz="3600" b="0">
                <a:latin typeface="Verdana"/>
                <a:ea typeface="Verdana"/>
                <a:cs typeface="Verdana"/>
                <a:sym typeface="Verdana"/>
              </a:defRPr>
            </a:pPr>
            <a:endParaRPr/>
          </a:p>
        </p:txBody>
      </p:sp>
      <p:sp>
        <p:nvSpPr>
          <p:cNvPr id="257" name="Shape 257"/>
          <p:cNvSpPr>
            <a:spLocks noGrp="1"/>
          </p:cNvSpPr>
          <p:nvPr>
            <p:ph type="body" sz="quarter" idx="15"/>
          </p:nvPr>
        </p:nvSpPr>
        <p:spPr>
          <a:xfrm>
            <a:off x="-1" y="7657141"/>
            <a:ext cx="6585388" cy="3365501"/>
          </a:xfrm>
          <a:prstGeom prst="rect">
            <a:avLst/>
          </a:prstGeom>
          <a:ln w="12700"/>
        </p:spPr>
        <p:txBody>
          <a:bodyPr>
            <a:normAutofit/>
          </a:bodyPr>
          <a:lstStyle/>
          <a:p>
            <a:pPr marL="0" indent="0">
              <a:lnSpc>
                <a:spcPts val="4000"/>
              </a:lnSpc>
              <a:spcBef>
                <a:spcPts val="0"/>
              </a:spcBef>
              <a:buSzTx/>
              <a:buFontTx/>
              <a:buNone/>
              <a:defRPr sz="3600">
                <a:solidFill>
                  <a:srgbClr val="FFFFFF"/>
                </a:solidFill>
              </a:defRPr>
            </a:pPr>
            <a:endParaRPr/>
          </a:p>
        </p:txBody>
      </p:sp>
      <p:sp>
        <p:nvSpPr>
          <p:cNvPr id="258" name="Shape 258"/>
          <p:cNvSpPr>
            <a:spLocks noGrp="1"/>
          </p:cNvSpPr>
          <p:nvPr>
            <p:ph type="title"/>
          </p:nvPr>
        </p:nvSpPr>
        <p:spPr>
          <a:xfrm>
            <a:off x="-1" y="4552125"/>
            <a:ext cx="6616701" cy="2971801"/>
          </a:xfrm>
          <a:prstGeom prst="rect">
            <a:avLst/>
          </a:prstGeom>
        </p:spPr>
        <p:txBody>
          <a:bodyPr anchor="b"/>
          <a:lstStyle>
            <a:lvl1pPr>
              <a:lnSpc>
                <a:spcPts val="5000"/>
              </a:lnSpc>
              <a:defRPr sz="4800">
                <a:solidFill>
                  <a:srgbClr val="FFFFFF"/>
                </a:solidFill>
              </a:defRPr>
            </a:lvl1pPr>
          </a:lstStyle>
          <a:p>
            <a:r>
              <a:t>Title Text</a:t>
            </a:r>
          </a:p>
        </p:txBody>
      </p:sp>
    </p:spTree>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Info-Image-Consul">
    <p:spTree>
      <p:nvGrpSpPr>
        <p:cNvPr id="1" name=""/>
        <p:cNvGrpSpPr/>
        <p:nvPr/>
      </p:nvGrpSpPr>
      <p:grpSpPr>
        <a:xfrm>
          <a:off x="0" y="0"/>
          <a:ext cx="0" cy="0"/>
          <a:chOff x="0" y="0"/>
          <a:chExt cx="0" cy="0"/>
        </a:xfrm>
      </p:grpSpPr>
      <p:pic>
        <p:nvPicPr>
          <p:cNvPr id="265" name="image15.jpg"/>
          <p:cNvPicPr>
            <a:picLocks noChangeAspect="1"/>
          </p:cNvPicPr>
          <p:nvPr/>
        </p:nvPicPr>
        <p:blipFill>
          <a:blip r:embed="rId2">
            <a:extLst/>
          </a:blip>
          <a:srcRect l="1091" r="68669"/>
          <a:stretch>
            <a:fillRect/>
          </a:stretch>
        </p:blipFill>
        <p:spPr>
          <a:xfrm>
            <a:off x="-1" y="-1"/>
            <a:ext cx="7373722" cy="13716001"/>
          </a:xfrm>
          <a:prstGeom prst="rect">
            <a:avLst/>
          </a:prstGeom>
          <a:ln w="12700">
            <a:miter lim="400000"/>
          </a:ln>
        </p:spPr>
      </p:pic>
      <p:sp>
        <p:nvSpPr>
          <p:cNvPr id="266" name="Shape 266"/>
          <p:cNvSpPr>
            <a:spLocks noGrp="1"/>
          </p:cNvSpPr>
          <p:nvPr>
            <p:ph type="pic" idx="13"/>
          </p:nvPr>
        </p:nvSpPr>
        <p:spPr>
          <a:xfrm>
            <a:off x="8030797" y="747437"/>
            <a:ext cx="15696127" cy="12195643"/>
          </a:xfrm>
          <a:prstGeom prst="rect">
            <a:avLst/>
          </a:prstGeom>
          <a:ln w="12700">
            <a:solidFill>
              <a:srgbClr val="CBCFD5"/>
            </a:solidFill>
            <a:round/>
          </a:ln>
        </p:spPr>
        <p:txBody>
          <a:bodyPr lIns="91439" tIns="45719" rIns="91439" bIns="45719"/>
          <a:lstStyle/>
          <a:p>
            <a:endParaRPr/>
          </a:p>
        </p:txBody>
      </p:sp>
      <p:sp>
        <p:nvSpPr>
          <p:cNvPr id="267" name="Shape 267"/>
          <p:cNvSpPr>
            <a:spLocks noGrp="1"/>
          </p:cNvSpPr>
          <p:nvPr>
            <p:ph type="sldNum" sz="quarter" idx="2"/>
          </p:nvPr>
        </p:nvSpPr>
        <p:spPr>
          <a:xfrm>
            <a:off x="23603591" y="13156774"/>
            <a:ext cx="514906" cy="485141"/>
          </a:xfrm>
          <a:prstGeom prst="rect">
            <a:avLst/>
          </a:prstGeom>
        </p:spPr>
        <p:txBody>
          <a:bodyPr anchor="b"/>
          <a:lstStyle>
            <a:lvl1pPr>
              <a:defRPr sz="1600">
                <a:solidFill>
                  <a:srgbClr val="AFABAB"/>
                </a:solidFill>
              </a:defRPr>
            </a:lvl1pPr>
          </a:lstStyle>
          <a:p>
            <a:fld id="{86CB4B4D-7CA3-9044-876B-883B54F8677D}" type="slidenum">
              <a:t>‹#›</a:t>
            </a:fld>
            <a:endParaRPr/>
          </a:p>
        </p:txBody>
      </p:sp>
      <p:sp>
        <p:nvSpPr>
          <p:cNvPr id="268" name="Shape 268"/>
          <p:cNvSpPr/>
          <p:nvPr/>
        </p:nvSpPr>
        <p:spPr>
          <a:xfrm>
            <a:off x="19445329" y="13141286"/>
            <a:ext cx="3223578" cy="485141"/>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t>Copyright © 2017 HashiCorp</a:t>
            </a:r>
          </a:p>
        </p:txBody>
      </p:sp>
      <p:grpSp>
        <p:nvGrpSpPr>
          <p:cNvPr id="278" name="Group 278"/>
          <p:cNvGrpSpPr/>
          <p:nvPr/>
        </p:nvGrpSpPr>
        <p:grpSpPr>
          <a:xfrm>
            <a:off x="659357" y="662175"/>
            <a:ext cx="1991242" cy="1950721"/>
            <a:chOff x="0" y="0"/>
            <a:chExt cx="1991241" cy="1950720"/>
          </a:xfrm>
        </p:grpSpPr>
        <p:sp>
          <p:nvSpPr>
            <p:cNvPr id="269" name="Shape 269"/>
            <p:cNvSpPr/>
            <p:nvPr/>
          </p:nvSpPr>
          <p:spPr>
            <a:xfrm>
              <a:off x="760065" y="766586"/>
              <a:ext cx="414283" cy="417548"/>
            </a:xfrm>
            <a:prstGeom prst="ellipse">
              <a:avLst/>
            </a:prstGeom>
            <a:solidFill>
              <a:srgbClr val="FFFFFF">
                <a:alpha val="80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270" name="Shape 270"/>
            <p:cNvSpPr/>
            <p:nvPr/>
          </p:nvSpPr>
          <p:spPr>
            <a:xfrm>
              <a:off x="1272210" y="877496"/>
              <a:ext cx="189201" cy="195724"/>
            </a:xfrm>
            <a:prstGeom prst="ellipse">
              <a:avLst/>
            </a:pr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271" name="Shape 271"/>
            <p:cNvSpPr/>
            <p:nvPr/>
          </p:nvSpPr>
          <p:spPr>
            <a:xfrm>
              <a:off x="1526217" y="1043136"/>
              <a:ext cx="194360" cy="190654"/>
            </a:xfrm>
            <a:custGeom>
              <a:avLst/>
              <a:gdLst/>
              <a:ahLst/>
              <a:cxnLst>
                <a:cxn ang="0">
                  <a:pos x="wd2" y="hd2"/>
                </a:cxn>
                <a:cxn ang="5400000">
                  <a:pos x="wd2" y="hd2"/>
                </a:cxn>
                <a:cxn ang="10800000">
                  <a:pos x="wd2" y="hd2"/>
                </a:cxn>
                <a:cxn ang="16200000">
                  <a:pos x="wd2" y="hd2"/>
                </a:cxn>
              </a:cxnLst>
              <a:rect l="0" t="0" r="r" b="b"/>
              <a:pathLst>
                <a:path w="20109" h="19725" extrusionOk="0">
                  <a:moveTo>
                    <a:pt x="20033" y="12263"/>
                  </a:moveTo>
                  <a:cubicBezTo>
                    <a:pt x="20033" y="12263"/>
                    <a:pt x="20033" y="12263"/>
                    <a:pt x="20033" y="12263"/>
                  </a:cubicBezTo>
                  <a:cubicBezTo>
                    <a:pt x="18233" y="17663"/>
                    <a:pt x="12833" y="20663"/>
                    <a:pt x="7433" y="19463"/>
                  </a:cubicBezTo>
                  <a:cubicBezTo>
                    <a:pt x="2633" y="18263"/>
                    <a:pt x="-967" y="12863"/>
                    <a:pt x="233" y="7463"/>
                  </a:cubicBezTo>
                  <a:cubicBezTo>
                    <a:pt x="2033" y="2063"/>
                    <a:pt x="7433" y="-937"/>
                    <a:pt x="12833" y="263"/>
                  </a:cubicBezTo>
                  <a:cubicBezTo>
                    <a:pt x="17633" y="1463"/>
                    <a:pt x="20633" y="6263"/>
                    <a:pt x="20033" y="11663"/>
                  </a:cubicBezTo>
                  <a:cubicBezTo>
                    <a:pt x="20033" y="11663"/>
                    <a:pt x="20033" y="12263"/>
                    <a:pt x="20033" y="12263"/>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272" name="Shape 272"/>
            <p:cNvSpPr/>
            <p:nvPr/>
          </p:nvSpPr>
          <p:spPr>
            <a:xfrm>
              <a:off x="1532419" y="723453"/>
              <a:ext cx="191777" cy="190653"/>
            </a:xfrm>
            <a:custGeom>
              <a:avLst/>
              <a:gdLst/>
              <a:ahLst/>
              <a:cxnLst>
                <a:cxn ang="0">
                  <a:pos x="wd2" y="hd2"/>
                </a:cxn>
                <a:cxn ang="5400000">
                  <a:pos x="wd2" y="hd2"/>
                </a:cxn>
                <a:cxn ang="10800000">
                  <a:pos x="wd2" y="hd2"/>
                </a:cxn>
                <a:cxn ang="16200000">
                  <a:pos x="wd2" y="hd2"/>
                </a:cxn>
              </a:cxnLst>
              <a:rect l="0" t="0" r="r" b="b"/>
              <a:pathLst>
                <a:path w="20482" h="19725" extrusionOk="0">
                  <a:moveTo>
                    <a:pt x="12613" y="19463"/>
                  </a:moveTo>
                  <a:cubicBezTo>
                    <a:pt x="7059" y="20663"/>
                    <a:pt x="1505" y="17663"/>
                    <a:pt x="270" y="12263"/>
                  </a:cubicBezTo>
                  <a:cubicBezTo>
                    <a:pt x="-964" y="6863"/>
                    <a:pt x="2122" y="1463"/>
                    <a:pt x="7676" y="263"/>
                  </a:cubicBezTo>
                  <a:cubicBezTo>
                    <a:pt x="13230" y="-937"/>
                    <a:pt x="18785" y="2063"/>
                    <a:pt x="20019" y="7463"/>
                  </a:cubicBezTo>
                  <a:cubicBezTo>
                    <a:pt x="20636" y="9263"/>
                    <a:pt x="20636" y="10463"/>
                    <a:pt x="20019" y="11663"/>
                  </a:cubicBezTo>
                  <a:cubicBezTo>
                    <a:pt x="19402" y="15263"/>
                    <a:pt x="16933" y="18863"/>
                    <a:pt x="12613" y="19463"/>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273" name="Shape 273"/>
            <p:cNvSpPr/>
            <p:nvPr/>
          </p:nvSpPr>
          <p:spPr>
            <a:xfrm>
              <a:off x="1799293" y="1037158"/>
              <a:ext cx="191949" cy="193998"/>
            </a:xfrm>
            <a:custGeom>
              <a:avLst/>
              <a:gdLst/>
              <a:ahLst/>
              <a:cxnLst>
                <a:cxn ang="0">
                  <a:pos x="wd2" y="hd2"/>
                </a:cxn>
                <a:cxn ang="5400000">
                  <a:pos x="wd2" y="hd2"/>
                </a:cxn>
                <a:cxn ang="10800000">
                  <a:pos x="wd2" y="hd2"/>
                </a:cxn>
                <a:cxn ang="16200000">
                  <a:pos x="wd2" y="hd2"/>
                </a:cxn>
              </a:cxnLst>
              <a:rect l="0" t="0" r="r" b="b"/>
              <a:pathLst>
                <a:path w="20500" h="20071" extrusionOk="0">
                  <a:moveTo>
                    <a:pt x="20433" y="11606"/>
                  </a:moveTo>
                  <a:cubicBezTo>
                    <a:pt x="19199" y="17006"/>
                    <a:pt x="14261" y="20606"/>
                    <a:pt x="8707" y="20006"/>
                  </a:cubicBezTo>
                  <a:cubicBezTo>
                    <a:pt x="3153" y="18806"/>
                    <a:pt x="-550" y="14006"/>
                    <a:pt x="67" y="8606"/>
                  </a:cubicBezTo>
                  <a:cubicBezTo>
                    <a:pt x="1301" y="3206"/>
                    <a:pt x="6239" y="-994"/>
                    <a:pt x="11793" y="206"/>
                  </a:cubicBezTo>
                  <a:cubicBezTo>
                    <a:pt x="17347" y="1406"/>
                    <a:pt x="21050" y="5606"/>
                    <a:pt x="20433" y="11006"/>
                  </a:cubicBezTo>
                  <a:cubicBezTo>
                    <a:pt x="20433" y="11006"/>
                    <a:pt x="20433" y="11606"/>
                    <a:pt x="20433" y="11606"/>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274" name="Shape 274"/>
            <p:cNvSpPr/>
            <p:nvPr/>
          </p:nvSpPr>
          <p:spPr>
            <a:xfrm>
              <a:off x="1799274" y="719543"/>
              <a:ext cx="190594" cy="191948"/>
            </a:xfrm>
            <a:custGeom>
              <a:avLst/>
              <a:gdLst/>
              <a:ahLst/>
              <a:cxnLst>
                <a:cxn ang="0">
                  <a:pos x="wd2" y="hd2"/>
                </a:cxn>
                <a:cxn ang="5400000">
                  <a:pos x="wd2" y="hd2"/>
                </a:cxn>
                <a:cxn ang="10800000">
                  <a:pos x="wd2" y="hd2"/>
                </a:cxn>
                <a:cxn ang="16200000">
                  <a:pos x="wd2" y="hd2"/>
                </a:cxn>
              </a:cxnLst>
              <a:rect l="0" t="0" r="r" b="b"/>
              <a:pathLst>
                <a:path w="21034" h="20500" extrusionOk="0">
                  <a:moveTo>
                    <a:pt x="12140" y="20433"/>
                  </a:moveTo>
                  <a:cubicBezTo>
                    <a:pt x="6422" y="21050"/>
                    <a:pt x="1340" y="17347"/>
                    <a:pt x="69" y="11793"/>
                  </a:cubicBezTo>
                  <a:cubicBezTo>
                    <a:pt x="-566" y="6239"/>
                    <a:pt x="3246" y="684"/>
                    <a:pt x="8963" y="67"/>
                  </a:cubicBezTo>
                  <a:cubicBezTo>
                    <a:pt x="14681" y="-550"/>
                    <a:pt x="20399" y="3153"/>
                    <a:pt x="21034" y="8707"/>
                  </a:cubicBezTo>
                  <a:cubicBezTo>
                    <a:pt x="21034" y="9324"/>
                    <a:pt x="21034" y="9941"/>
                    <a:pt x="21034" y="11176"/>
                  </a:cubicBezTo>
                  <a:cubicBezTo>
                    <a:pt x="21034" y="15496"/>
                    <a:pt x="17222" y="19816"/>
                    <a:pt x="12140" y="20433"/>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275" name="Shape 275"/>
            <p:cNvSpPr/>
            <p:nvPr/>
          </p:nvSpPr>
          <p:spPr>
            <a:xfrm>
              <a:off x="1665432" y="1339337"/>
              <a:ext cx="193953" cy="195230"/>
            </a:xfrm>
            <a:custGeom>
              <a:avLst/>
              <a:gdLst/>
              <a:ahLst/>
              <a:cxnLst>
                <a:cxn ang="0">
                  <a:pos x="wd2" y="hd2"/>
                </a:cxn>
                <a:cxn ang="5400000">
                  <a:pos x="wd2" y="hd2"/>
                </a:cxn>
                <a:cxn ang="10800000">
                  <a:pos x="wd2" y="hd2"/>
                </a:cxn>
                <a:cxn ang="16200000">
                  <a:pos x="wd2" y="hd2"/>
                </a:cxn>
              </a:cxnLst>
              <a:rect l="0" t="0" r="r" b="b"/>
              <a:pathLst>
                <a:path w="20067" h="19011" extrusionOk="0">
                  <a:moveTo>
                    <a:pt x="18867" y="14210"/>
                  </a:moveTo>
                  <a:cubicBezTo>
                    <a:pt x="18867" y="14210"/>
                    <a:pt x="18867" y="14210"/>
                    <a:pt x="18867" y="14210"/>
                  </a:cubicBezTo>
                  <a:cubicBezTo>
                    <a:pt x="15867" y="18758"/>
                    <a:pt x="9867" y="20463"/>
                    <a:pt x="5067" y="17621"/>
                  </a:cubicBezTo>
                  <a:cubicBezTo>
                    <a:pt x="267" y="15347"/>
                    <a:pt x="-1533" y="9095"/>
                    <a:pt x="1467" y="4547"/>
                  </a:cubicBezTo>
                  <a:cubicBezTo>
                    <a:pt x="3867" y="0"/>
                    <a:pt x="10467" y="-1137"/>
                    <a:pt x="15267" y="1137"/>
                  </a:cubicBezTo>
                  <a:cubicBezTo>
                    <a:pt x="18267" y="2842"/>
                    <a:pt x="20067" y="6821"/>
                    <a:pt x="20067" y="10231"/>
                  </a:cubicBezTo>
                  <a:cubicBezTo>
                    <a:pt x="20067" y="11368"/>
                    <a:pt x="19467" y="13074"/>
                    <a:pt x="18867" y="14210"/>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276" name="Shape 276"/>
            <p:cNvSpPr/>
            <p:nvPr/>
          </p:nvSpPr>
          <p:spPr>
            <a:xfrm>
              <a:off x="1668553" y="420618"/>
              <a:ext cx="190626" cy="191000"/>
            </a:xfrm>
            <a:custGeom>
              <a:avLst/>
              <a:gdLst/>
              <a:ahLst/>
              <a:cxnLst>
                <a:cxn ang="0">
                  <a:pos x="wd2" y="hd2"/>
                </a:cxn>
                <a:cxn ang="5400000">
                  <a:pos x="wd2" y="hd2"/>
                </a:cxn>
                <a:cxn ang="10800000">
                  <a:pos x="wd2" y="hd2"/>
                </a:cxn>
                <a:cxn ang="16200000">
                  <a:pos x="wd2" y="hd2"/>
                </a:cxn>
              </a:cxnLst>
              <a:rect l="0" t="0" r="r" b="b"/>
              <a:pathLst>
                <a:path w="20035" h="18876" extrusionOk="0">
                  <a:moveTo>
                    <a:pt x="15000" y="17487"/>
                  </a:moveTo>
                  <a:cubicBezTo>
                    <a:pt x="10200" y="20329"/>
                    <a:pt x="4200" y="18624"/>
                    <a:pt x="1200" y="14076"/>
                  </a:cubicBezTo>
                  <a:cubicBezTo>
                    <a:pt x="-1200" y="9529"/>
                    <a:pt x="0" y="3845"/>
                    <a:pt x="4800" y="1003"/>
                  </a:cubicBezTo>
                  <a:cubicBezTo>
                    <a:pt x="9600" y="-1271"/>
                    <a:pt x="16200" y="434"/>
                    <a:pt x="18600" y="4982"/>
                  </a:cubicBezTo>
                  <a:cubicBezTo>
                    <a:pt x="19800" y="6687"/>
                    <a:pt x="20400" y="8392"/>
                    <a:pt x="19800" y="10097"/>
                  </a:cubicBezTo>
                  <a:cubicBezTo>
                    <a:pt x="19800" y="13508"/>
                    <a:pt x="18000" y="15782"/>
                    <a:pt x="15000" y="17487"/>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277" name="Shape 277"/>
            <p:cNvSpPr/>
            <p:nvPr/>
          </p:nvSpPr>
          <p:spPr>
            <a:xfrm>
              <a:off x="0" y="0"/>
              <a:ext cx="1559274" cy="1950721"/>
            </a:xfrm>
            <a:custGeom>
              <a:avLst/>
              <a:gdLst/>
              <a:ahLst/>
              <a:cxnLst>
                <a:cxn ang="0">
                  <a:pos x="wd2" y="hd2"/>
                </a:cxn>
                <a:cxn ang="5400000">
                  <a:pos x="wd2" y="hd2"/>
                </a:cxn>
                <a:cxn ang="10800000">
                  <a:pos x="wd2" y="hd2"/>
                </a:cxn>
                <a:cxn ang="16200000">
                  <a:pos x="wd2" y="hd2"/>
                </a:cxn>
              </a:cxnLst>
              <a:rect l="0" t="0" r="r" b="b"/>
              <a:pathLst>
                <a:path w="21600" h="21600" extrusionOk="0">
                  <a:moveTo>
                    <a:pt x="13390" y="21600"/>
                  </a:moveTo>
                  <a:cubicBezTo>
                    <a:pt x="9804" y="21600"/>
                    <a:pt x="6456" y="20507"/>
                    <a:pt x="3906" y="18450"/>
                  </a:cubicBezTo>
                  <a:cubicBezTo>
                    <a:pt x="1435" y="16393"/>
                    <a:pt x="0" y="13693"/>
                    <a:pt x="0" y="10800"/>
                  </a:cubicBezTo>
                  <a:cubicBezTo>
                    <a:pt x="0" y="7907"/>
                    <a:pt x="1435" y="5207"/>
                    <a:pt x="3906" y="3150"/>
                  </a:cubicBezTo>
                  <a:cubicBezTo>
                    <a:pt x="6456" y="1157"/>
                    <a:pt x="9883" y="0"/>
                    <a:pt x="13390" y="0"/>
                  </a:cubicBezTo>
                  <a:cubicBezTo>
                    <a:pt x="16419" y="0"/>
                    <a:pt x="19209" y="771"/>
                    <a:pt x="21600" y="2250"/>
                  </a:cubicBezTo>
                  <a:cubicBezTo>
                    <a:pt x="19846" y="4050"/>
                    <a:pt x="19846" y="4050"/>
                    <a:pt x="19846" y="4050"/>
                  </a:cubicBezTo>
                  <a:cubicBezTo>
                    <a:pt x="17934" y="2957"/>
                    <a:pt x="15782" y="2314"/>
                    <a:pt x="13390" y="2314"/>
                  </a:cubicBezTo>
                  <a:cubicBezTo>
                    <a:pt x="10601" y="2314"/>
                    <a:pt x="7970" y="3214"/>
                    <a:pt x="5978" y="4821"/>
                  </a:cubicBezTo>
                  <a:cubicBezTo>
                    <a:pt x="3985" y="6429"/>
                    <a:pt x="2869" y="8550"/>
                    <a:pt x="2869" y="10800"/>
                  </a:cubicBezTo>
                  <a:cubicBezTo>
                    <a:pt x="2869" y="13114"/>
                    <a:pt x="3985" y="15236"/>
                    <a:pt x="5978" y="16843"/>
                  </a:cubicBezTo>
                  <a:cubicBezTo>
                    <a:pt x="7970" y="18450"/>
                    <a:pt x="10601" y="19286"/>
                    <a:pt x="13390" y="19286"/>
                  </a:cubicBezTo>
                  <a:cubicBezTo>
                    <a:pt x="15782" y="19286"/>
                    <a:pt x="17934" y="18707"/>
                    <a:pt x="19846" y="17550"/>
                  </a:cubicBezTo>
                  <a:cubicBezTo>
                    <a:pt x="21520" y="19414"/>
                    <a:pt x="21520" y="19414"/>
                    <a:pt x="21520" y="19414"/>
                  </a:cubicBezTo>
                  <a:cubicBezTo>
                    <a:pt x="19209" y="20893"/>
                    <a:pt x="16419" y="21600"/>
                    <a:pt x="13390" y="21600"/>
                  </a:cubicBez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grpSp>
      <p:sp>
        <p:nvSpPr>
          <p:cNvPr id="279" name="Shape 279"/>
          <p:cNvSpPr/>
          <p:nvPr/>
        </p:nvSpPr>
        <p:spPr>
          <a:xfrm>
            <a:off x="6030" y="4094997"/>
            <a:ext cx="6773335" cy="7315201"/>
          </a:xfrm>
          <a:prstGeom prst="rect">
            <a:avLst/>
          </a:prstGeom>
          <a:solidFill>
            <a:schemeClr val="accent6">
              <a:lumOff val="-11728"/>
            </a:schemeClr>
          </a:solidFill>
          <a:ln w="12700">
            <a:miter lim="400000"/>
          </a:ln>
        </p:spPr>
        <p:txBody>
          <a:bodyPr lIns="121919" tIns="121919" rIns="121919" bIns="121919">
            <a:normAutofit/>
          </a:bodyPr>
          <a:lstStyle/>
          <a:p>
            <a:pPr defTabSz="2438400">
              <a:lnSpc>
                <a:spcPts val="4000"/>
              </a:lnSpc>
              <a:spcBef>
                <a:spcPts val="0"/>
              </a:spcBef>
              <a:defRPr sz="3600" b="0">
                <a:latin typeface="Verdana"/>
                <a:ea typeface="Verdana"/>
                <a:cs typeface="Verdana"/>
                <a:sym typeface="Verdana"/>
              </a:defRPr>
            </a:pPr>
            <a:endParaRPr/>
          </a:p>
        </p:txBody>
      </p:sp>
      <p:sp>
        <p:nvSpPr>
          <p:cNvPr id="280" name="Shape 280"/>
          <p:cNvSpPr>
            <a:spLocks noGrp="1"/>
          </p:cNvSpPr>
          <p:nvPr>
            <p:ph type="body" sz="quarter" idx="14"/>
          </p:nvPr>
        </p:nvSpPr>
        <p:spPr>
          <a:xfrm>
            <a:off x="-1" y="7657141"/>
            <a:ext cx="6585388" cy="3365501"/>
          </a:xfrm>
          <a:prstGeom prst="rect">
            <a:avLst/>
          </a:prstGeom>
          <a:ln w="12700"/>
        </p:spPr>
        <p:txBody>
          <a:bodyPr>
            <a:normAutofit/>
          </a:bodyPr>
          <a:lstStyle/>
          <a:p>
            <a:pPr marL="0" indent="0">
              <a:lnSpc>
                <a:spcPts val="4000"/>
              </a:lnSpc>
              <a:spcBef>
                <a:spcPts val="0"/>
              </a:spcBef>
              <a:buSzTx/>
              <a:buFontTx/>
              <a:buNone/>
              <a:defRPr sz="3600">
                <a:solidFill>
                  <a:srgbClr val="FFFFFF"/>
                </a:solidFill>
              </a:defRPr>
            </a:pPr>
            <a:endParaRPr/>
          </a:p>
        </p:txBody>
      </p:sp>
      <p:sp>
        <p:nvSpPr>
          <p:cNvPr id="281" name="Shape 281"/>
          <p:cNvSpPr>
            <a:spLocks noGrp="1"/>
          </p:cNvSpPr>
          <p:nvPr>
            <p:ph type="title"/>
          </p:nvPr>
        </p:nvSpPr>
        <p:spPr>
          <a:xfrm>
            <a:off x="-1" y="4552125"/>
            <a:ext cx="6616701" cy="2971801"/>
          </a:xfrm>
          <a:prstGeom prst="rect">
            <a:avLst/>
          </a:prstGeom>
        </p:spPr>
        <p:txBody>
          <a:bodyPr anchor="b"/>
          <a:lstStyle>
            <a:lvl1pPr>
              <a:lnSpc>
                <a:spcPts val="5000"/>
              </a:lnSpc>
              <a:defRPr sz="4800">
                <a:solidFill>
                  <a:srgbClr val="FFFFFF"/>
                </a:solidFill>
              </a:defRPr>
            </a:lvl1pPr>
          </a:lstStyle>
          <a:p>
            <a:r>
              <a:t>Title Text</a:t>
            </a:r>
          </a:p>
        </p:txBody>
      </p:sp>
    </p:spTree>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Info-Text-Consul">
    <p:spTree>
      <p:nvGrpSpPr>
        <p:cNvPr id="1" name=""/>
        <p:cNvGrpSpPr/>
        <p:nvPr/>
      </p:nvGrpSpPr>
      <p:grpSpPr>
        <a:xfrm>
          <a:off x="0" y="0"/>
          <a:ext cx="0" cy="0"/>
          <a:chOff x="0" y="0"/>
          <a:chExt cx="0" cy="0"/>
        </a:xfrm>
      </p:grpSpPr>
      <p:sp>
        <p:nvSpPr>
          <p:cNvPr id="288" name="Shape 288"/>
          <p:cNvSpPr>
            <a:spLocks noGrp="1"/>
          </p:cNvSpPr>
          <p:nvPr>
            <p:ph type="body" idx="1"/>
          </p:nvPr>
        </p:nvSpPr>
        <p:spPr>
          <a:xfrm>
            <a:off x="8014999" y="4122458"/>
            <a:ext cx="15785906" cy="8807920"/>
          </a:xfrm>
          <a:prstGeom prst="rect">
            <a:avLst/>
          </a:prstGeom>
        </p:spPr>
        <p:txBody>
          <a:bodyPr>
            <a:normAutofit/>
          </a:bodyPr>
          <a:lstStyle>
            <a:lvl1pPr marL="457200" indent="-457200" defTabSz="1828800">
              <a:spcBef>
                <a:spcPts val="1600"/>
              </a:spcBef>
              <a:buClr>
                <a:schemeClr val="accent6"/>
              </a:buClr>
              <a:buFont typeface="Wingdings-Regular"/>
              <a:buChar char="▪"/>
              <a:defRPr sz="4800">
                <a:solidFill>
                  <a:srgbClr val="44546A"/>
                </a:solidFill>
              </a:defRPr>
            </a:lvl1pPr>
            <a:lvl2pPr marL="800100" indent="-514350" defTabSz="1828800">
              <a:spcBef>
                <a:spcPts val="1600"/>
              </a:spcBef>
              <a:buClr>
                <a:schemeClr val="accent6"/>
              </a:buClr>
              <a:buFont typeface="Wingdings-Regular"/>
              <a:buChar char="–"/>
              <a:defRPr sz="4800">
                <a:solidFill>
                  <a:srgbClr val="44546A"/>
                </a:solidFill>
              </a:defRPr>
            </a:lvl2pPr>
            <a:lvl3pPr marL="1103766" indent="-587828" defTabSz="1828800">
              <a:spcBef>
                <a:spcPts val="1600"/>
              </a:spcBef>
              <a:buClr>
                <a:schemeClr val="accent6"/>
              </a:buClr>
              <a:buFont typeface="Wingdings-Regular"/>
              <a:buChar char="▪"/>
              <a:defRPr sz="4800">
                <a:solidFill>
                  <a:srgbClr val="44546A"/>
                </a:solidFill>
              </a:defRPr>
            </a:lvl3pPr>
            <a:lvl4pPr marL="1330778" indent="-587828" defTabSz="1828800">
              <a:spcBef>
                <a:spcPts val="1600"/>
              </a:spcBef>
              <a:buClr>
                <a:schemeClr val="accent6"/>
              </a:buClr>
              <a:buFont typeface="Wingdings-Regular"/>
              <a:buChar char="–"/>
              <a:defRPr sz="4800">
                <a:solidFill>
                  <a:srgbClr val="44546A"/>
                </a:solidFill>
              </a:defRPr>
            </a:lvl4pPr>
            <a:lvl5pPr marL="1557112" indent="-582387" defTabSz="1828800">
              <a:spcBef>
                <a:spcPts val="1600"/>
              </a:spcBef>
              <a:buClr>
                <a:schemeClr val="accent6"/>
              </a:buClr>
              <a:buFont typeface="Wingdings-Regular"/>
              <a:buChar char="▪"/>
              <a:defRPr sz="4800">
                <a:solidFill>
                  <a:srgbClr val="44546A"/>
                </a:solidFill>
              </a:defRPr>
            </a:lvl5pPr>
          </a:lstStyle>
          <a:p>
            <a:r>
              <a:t>Body Level One</a:t>
            </a:r>
          </a:p>
          <a:p>
            <a:pPr lvl="1"/>
            <a:r>
              <a:t>Body Level Two</a:t>
            </a:r>
          </a:p>
          <a:p>
            <a:pPr lvl="2"/>
            <a:r>
              <a:t>Body Level Three</a:t>
            </a:r>
          </a:p>
          <a:p>
            <a:pPr lvl="3"/>
            <a:r>
              <a:t>Body Level Four</a:t>
            </a:r>
          </a:p>
          <a:p>
            <a:pPr lvl="4"/>
            <a:r>
              <a:t>Body Level Five</a:t>
            </a:r>
          </a:p>
        </p:txBody>
      </p:sp>
      <p:pic>
        <p:nvPicPr>
          <p:cNvPr id="289" name="image15.jpg"/>
          <p:cNvPicPr>
            <a:picLocks noChangeAspect="1"/>
          </p:cNvPicPr>
          <p:nvPr/>
        </p:nvPicPr>
        <p:blipFill>
          <a:blip r:embed="rId2">
            <a:extLst/>
          </a:blip>
          <a:srcRect l="1091" r="68669"/>
          <a:stretch>
            <a:fillRect/>
          </a:stretch>
        </p:blipFill>
        <p:spPr>
          <a:xfrm>
            <a:off x="-1" y="-1"/>
            <a:ext cx="7373722" cy="13716001"/>
          </a:xfrm>
          <a:prstGeom prst="rect">
            <a:avLst/>
          </a:prstGeom>
          <a:ln w="12700">
            <a:miter lim="400000"/>
          </a:ln>
        </p:spPr>
      </p:pic>
      <p:sp>
        <p:nvSpPr>
          <p:cNvPr id="290" name="Shape 290"/>
          <p:cNvSpPr>
            <a:spLocks noGrp="1"/>
          </p:cNvSpPr>
          <p:nvPr>
            <p:ph type="sldNum" sz="quarter" idx="2"/>
          </p:nvPr>
        </p:nvSpPr>
        <p:spPr>
          <a:xfrm>
            <a:off x="23603591" y="13156774"/>
            <a:ext cx="514906" cy="485141"/>
          </a:xfrm>
          <a:prstGeom prst="rect">
            <a:avLst/>
          </a:prstGeom>
        </p:spPr>
        <p:txBody>
          <a:bodyPr anchor="b"/>
          <a:lstStyle>
            <a:lvl1pPr>
              <a:defRPr sz="1600">
                <a:solidFill>
                  <a:srgbClr val="AFABAB"/>
                </a:solidFill>
              </a:defRPr>
            </a:lvl1pPr>
          </a:lstStyle>
          <a:p>
            <a:fld id="{86CB4B4D-7CA3-9044-876B-883B54F8677D}" type="slidenum">
              <a:t>‹#›</a:t>
            </a:fld>
            <a:endParaRPr/>
          </a:p>
        </p:txBody>
      </p:sp>
      <p:sp>
        <p:nvSpPr>
          <p:cNvPr id="291" name="Shape 291"/>
          <p:cNvSpPr/>
          <p:nvPr/>
        </p:nvSpPr>
        <p:spPr>
          <a:xfrm>
            <a:off x="19445329" y="13141286"/>
            <a:ext cx="3223578" cy="485141"/>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t>Copyright © 2017 HashiCorp</a:t>
            </a:r>
          </a:p>
        </p:txBody>
      </p:sp>
      <p:grpSp>
        <p:nvGrpSpPr>
          <p:cNvPr id="301" name="Group 301"/>
          <p:cNvGrpSpPr/>
          <p:nvPr/>
        </p:nvGrpSpPr>
        <p:grpSpPr>
          <a:xfrm>
            <a:off x="659357" y="662175"/>
            <a:ext cx="1991242" cy="1950721"/>
            <a:chOff x="0" y="0"/>
            <a:chExt cx="1991241" cy="1950720"/>
          </a:xfrm>
        </p:grpSpPr>
        <p:sp>
          <p:nvSpPr>
            <p:cNvPr id="292" name="Shape 292"/>
            <p:cNvSpPr/>
            <p:nvPr/>
          </p:nvSpPr>
          <p:spPr>
            <a:xfrm>
              <a:off x="760065" y="766586"/>
              <a:ext cx="414283" cy="417548"/>
            </a:xfrm>
            <a:prstGeom prst="ellipse">
              <a:avLst/>
            </a:prstGeom>
            <a:solidFill>
              <a:srgbClr val="FFFFFF">
                <a:alpha val="80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293" name="Shape 293"/>
            <p:cNvSpPr/>
            <p:nvPr/>
          </p:nvSpPr>
          <p:spPr>
            <a:xfrm>
              <a:off x="1272210" y="877496"/>
              <a:ext cx="189201" cy="195724"/>
            </a:xfrm>
            <a:prstGeom prst="ellipse">
              <a:avLst/>
            </a:pr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294" name="Shape 294"/>
            <p:cNvSpPr/>
            <p:nvPr/>
          </p:nvSpPr>
          <p:spPr>
            <a:xfrm>
              <a:off x="1526217" y="1043136"/>
              <a:ext cx="194360" cy="190654"/>
            </a:xfrm>
            <a:custGeom>
              <a:avLst/>
              <a:gdLst/>
              <a:ahLst/>
              <a:cxnLst>
                <a:cxn ang="0">
                  <a:pos x="wd2" y="hd2"/>
                </a:cxn>
                <a:cxn ang="5400000">
                  <a:pos x="wd2" y="hd2"/>
                </a:cxn>
                <a:cxn ang="10800000">
                  <a:pos x="wd2" y="hd2"/>
                </a:cxn>
                <a:cxn ang="16200000">
                  <a:pos x="wd2" y="hd2"/>
                </a:cxn>
              </a:cxnLst>
              <a:rect l="0" t="0" r="r" b="b"/>
              <a:pathLst>
                <a:path w="20109" h="19725" extrusionOk="0">
                  <a:moveTo>
                    <a:pt x="20033" y="12263"/>
                  </a:moveTo>
                  <a:cubicBezTo>
                    <a:pt x="20033" y="12263"/>
                    <a:pt x="20033" y="12263"/>
                    <a:pt x="20033" y="12263"/>
                  </a:cubicBezTo>
                  <a:cubicBezTo>
                    <a:pt x="18233" y="17663"/>
                    <a:pt x="12833" y="20663"/>
                    <a:pt x="7433" y="19463"/>
                  </a:cubicBezTo>
                  <a:cubicBezTo>
                    <a:pt x="2633" y="18263"/>
                    <a:pt x="-967" y="12863"/>
                    <a:pt x="233" y="7463"/>
                  </a:cubicBezTo>
                  <a:cubicBezTo>
                    <a:pt x="2033" y="2063"/>
                    <a:pt x="7433" y="-937"/>
                    <a:pt x="12833" y="263"/>
                  </a:cubicBezTo>
                  <a:cubicBezTo>
                    <a:pt x="17633" y="1463"/>
                    <a:pt x="20633" y="6263"/>
                    <a:pt x="20033" y="11663"/>
                  </a:cubicBezTo>
                  <a:cubicBezTo>
                    <a:pt x="20033" y="11663"/>
                    <a:pt x="20033" y="12263"/>
                    <a:pt x="20033" y="12263"/>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295" name="Shape 295"/>
            <p:cNvSpPr/>
            <p:nvPr/>
          </p:nvSpPr>
          <p:spPr>
            <a:xfrm>
              <a:off x="1532419" y="723453"/>
              <a:ext cx="191777" cy="190653"/>
            </a:xfrm>
            <a:custGeom>
              <a:avLst/>
              <a:gdLst/>
              <a:ahLst/>
              <a:cxnLst>
                <a:cxn ang="0">
                  <a:pos x="wd2" y="hd2"/>
                </a:cxn>
                <a:cxn ang="5400000">
                  <a:pos x="wd2" y="hd2"/>
                </a:cxn>
                <a:cxn ang="10800000">
                  <a:pos x="wd2" y="hd2"/>
                </a:cxn>
                <a:cxn ang="16200000">
                  <a:pos x="wd2" y="hd2"/>
                </a:cxn>
              </a:cxnLst>
              <a:rect l="0" t="0" r="r" b="b"/>
              <a:pathLst>
                <a:path w="20482" h="19725" extrusionOk="0">
                  <a:moveTo>
                    <a:pt x="12613" y="19463"/>
                  </a:moveTo>
                  <a:cubicBezTo>
                    <a:pt x="7059" y="20663"/>
                    <a:pt x="1505" y="17663"/>
                    <a:pt x="270" y="12263"/>
                  </a:cubicBezTo>
                  <a:cubicBezTo>
                    <a:pt x="-964" y="6863"/>
                    <a:pt x="2122" y="1463"/>
                    <a:pt x="7676" y="263"/>
                  </a:cubicBezTo>
                  <a:cubicBezTo>
                    <a:pt x="13230" y="-937"/>
                    <a:pt x="18785" y="2063"/>
                    <a:pt x="20019" y="7463"/>
                  </a:cubicBezTo>
                  <a:cubicBezTo>
                    <a:pt x="20636" y="9263"/>
                    <a:pt x="20636" y="10463"/>
                    <a:pt x="20019" y="11663"/>
                  </a:cubicBezTo>
                  <a:cubicBezTo>
                    <a:pt x="19402" y="15263"/>
                    <a:pt x="16933" y="18863"/>
                    <a:pt x="12613" y="19463"/>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296" name="Shape 296"/>
            <p:cNvSpPr/>
            <p:nvPr/>
          </p:nvSpPr>
          <p:spPr>
            <a:xfrm>
              <a:off x="1799293" y="1037158"/>
              <a:ext cx="191949" cy="193998"/>
            </a:xfrm>
            <a:custGeom>
              <a:avLst/>
              <a:gdLst/>
              <a:ahLst/>
              <a:cxnLst>
                <a:cxn ang="0">
                  <a:pos x="wd2" y="hd2"/>
                </a:cxn>
                <a:cxn ang="5400000">
                  <a:pos x="wd2" y="hd2"/>
                </a:cxn>
                <a:cxn ang="10800000">
                  <a:pos x="wd2" y="hd2"/>
                </a:cxn>
                <a:cxn ang="16200000">
                  <a:pos x="wd2" y="hd2"/>
                </a:cxn>
              </a:cxnLst>
              <a:rect l="0" t="0" r="r" b="b"/>
              <a:pathLst>
                <a:path w="20500" h="20071" extrusionOk="0">
                  <a:moveTo>
                    <a:pt x="20433" y="11606"/>
                  </a:moveTo>
                  <a:cubicBezTo>
                    <a:pt x="19199" y="17006"/>
                    <a:pt x="14261" y="20606"/>
                    <a:pt x="8707" y="20006"/>
                  </a:cubicBezTo>
                  <a:cubicBezTo>
                    <a:pt x="3153" y="18806"/>
                    <a:pt x="-550" y="14006"/>
                    <a:pt x="67" y="8606"/>
                  </a:cubicBezTo>
                  <a:cubicBezTo>
                    <a:pt x="1301" y="3206"/>
                    <a:pt x="6239" y="-994"/>
                    <a:pt x="11793" y="206"/>
                  </a:cubicBezTo>
                  <a:cubicBezTo>
                    <a:pt x="17347" y="1406"/>
                    <a:pt x="21050" y="5606"/>
                    <a:pt x="20433" y="11006"/>
                  </a:cubicBezTo>
                  <a:cubicBezTo>
                    <a:pt x="20433" y="11006"/>
                    <a:pt x="20433" y="11606"/>
                    <a:pt x="20433" y="11606"/>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297" name="Shape 297"/>
            <p:cNvSpPr/>
            <p:nvPr/>
          </p:nvSpPr>
          <p:spPr>
            <a:xfrm>
              <a:off x="1799274" y="719543"/>
              <a:ext cx="190594" cy="191948"/>
            </a:xfrm>
            <a:custGeom>
              <a:avLst/>
              <a:gdLst/>
              <a:ahLst/>
              <a:cxnLst>
                <a:cxn ang="0">
                  <a:pos x="wd2" y="hd2"/>
                </a:cxn>
                <a:cxn ang="5400000">
                  <a:pos x="wd2" y="hd2"/>
                </a:cxn>
                <a:cxn ang="10800000">
                  <a:pos x="wd2" y="hd2"/>
                </a:cxn>
                <a:cxn ang="16200000">
                  <a:pos x="wd2" y="hd2"/>
                </a:cxn>
              </a:cxnLst>
              <a:rect l="0" t="0" r="r" b="b"/>
              <a:pathLst>
                <a:path w="21034" h="20500" extrusionOk="0">
                  <a:moveTo>
                    <a:pt x="12140" y="20433"/>
                  </a:moveTo>
                  <a:cubicBezTo>
                    <a:pt x="6422" y="21050"/>
                    <a:pt x="1340" y="17347"/>
                    <a:pt x="69" y="11793"/>
                  </a:cubicBezTo>
                  <a:cubicBezTo>
                    <a:pt x="-566" y="6239"/>
                    <a:pt x="3246" y="684"/>
                    <a:pt x="8963" y="67"/>
                  </a:cubicBezTo>
                  <a:cubicBezTo>
                    <a:pt x="14681" y="-550"/>
                    <a:pt x="20399" y="3153"/>
                    <a:pt x="21034" y="8707"/>
                  </a:cubicBezTo>
                  <a:cubicBezTo>
                    <a:pt x="21034" y="9324"/>
                    <a:pt x="21034" y="9941"/>
                    <a:pt x="21034" y="11176"/>
                  </a:cubicBezTo>
                  <a:cubicBezTo>
                    <a:pt x="21034" y="15496"/>
                    <a:pt x="17222" y="19816"/>
                    <a:pt x="12140" y="20433"/>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298" name="Shape 298"/>
            <p:cNvSpPr/>
            <p:nvPr/>
          </p:nvSpPr>
          <p:spPr>
            <a:xfrm>
              <a:off x="1665432" y="1339337"/>
              <a:ext cx="193953" cy="195230"/>
            </a:xfrm>
            <a:custGeom>
              <a:avLst/>
              <a:gdLst/>
              <a:ahLst/>
              <a:cxnLst>
                <a:cxn ang="0">
                  <a:pos x="wd2" y="hd2"/>
                </a:cxn>
                <a:cxn ang="5400000">
                  <a:pos x="wd2" y="hd2"/>
                </a:cxn>
                <a:cxn ang="10800000">
                  <a:pos x="wd2" y="hd2"/>
                </a:cxn>
                <a:cxn ang="16200000">
                  <a:pos x="wd2" y="hd2"/>
                </a:cxn>
              </a:cxnLst>
              <a:rect l="0" t="0" r="r" b="b"/>
              <a:pathLst>
                <a:path w="20067" h="19011" extrusionOk="0">
                  <a:moveTo>
                    <a:pt x="18867" y="14210"/>
                  </a:moveTo>
                  <a:cubicBezTo>
                    <a:pt x="18867" y="14210"/>
                    <a:pt x="18867" y="14210"/>
                    <a:pt x="18867" y="14210"/>
                  </a:cubicBezTo>
                  <a:cubicBezTo>
                    <a:pt x="15867" y="18758"/>
                    <a:pt x="9867" y="20463"/>
                    <a:pt x="5067" y="17621"/>
                  </a:cubicBezTo>
                  <a:cubicBezTo>
                    <a:pt x="267" y="15347"/>
                    <a:pt x="-1533" y="9095"/>
                    <a:pt x="1467" y="4547"/>
                  </a:cubicBezTo>
                  <a:cubicBezTo>
                    <a:pt x="3867" y="0"/>
                    <a:pt x="10467" y="-1137"/>
                    <a:pt x="15267" y="1137"/>
                  </a:cubicBezTo>
                  <a:cubicBezTo>
                    <a:pt x="18267" y="2842"/>
                    <a:pt x="20067" y="6821"/>
                    <a:pt x="20067" y="10231"/>
                  </a:cubicBezTo>
                  <a:cubicBezTo>
                    <a:pt x="20067" y="11368"/>
                    <a:pt x="19467" y="13074"/>
                    <a:pt x="18867" y="14210"/>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299" name="Shape 299"/>
            <p:cNvSpPr/>
            <p:nvPr/>
          </p:nvSpPr>
          <p:spPr>
            <a:xfrm>
              <a:off x="1668553" y="420618"/>
              <a:ext cx="190626" cy="191000"/>
            </a:xfrm>
            <a:custGeom>
              <a:avLst/>
              <a:gdLst/>
              <a:ahLst/>
              <a:cxnLst>
                <a:cxn ang="0">
                  <a:pos x="wd2" y="hd2"/>
                </a:cxn>
                <a:cxn ang="5400000">
                  <a:pos x="wd2" y="hd2"/>
                </a:cxn>
                <a:cxn ang="10800000">
                  <a:pos x="wd2" y="hd2"/>
                </a:cxn>
                <a:cxn ang="16200000">
                  <a:pos x="wd2" y="hd2"/>
                </a:cxn>
              </a:cxnLst>
              <a:rect l="0" t="0" r="r" b="b"/>
              <a:pathLst>
                <a:path w="20035" h="18876" extrusionOk="0">
                  <a:moveTo>
                    <a:pt x="15000" y="17487"/>
                  </a:moveTo>
                  <a:cubicBezTo>
                    <a:pt x="10200" y="20329"/>
                    <a:pt x="4200" y="18624"/>
                    <a:pt x="1200" y="14076"/>
                  </a:cubicBezTo>
                  <a:cubicBezTo>
                    <a:pt x="-1200" y="9529"/>
                    <a:pt x="0" y="3845"/>
                    <a:pt x="4800" y="1003"/>
                  </a:cubicBezTo>
                  <a:cubicBezTo>
                    <a:pt x="9600" y="-1271"/>
                    <a:pt x="16200" y="434"/>
                    <a:pt x="18600" y="4982"/>
                  </a:cubicBezTo>
                  <a:cubicBezTo>
                    <a:pt x="19800" y="6687"/>
                    <a:pt x="20400" y="8392"/>
                    <a:pt x="19800" y="10097"/>
                  </a:cubicBezTo>
                  <a:cubicBezTo>
                    <a:pt x="19800" y="13508"/>
                    <a:pt x="18000" y="15782"/>
                    <a:pt x="15000" y="17487"/>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300" name="Shape 300"/>
            <p:cNvSpPr/>
            <p:nvPr/>
          </p:nvSpPr>
          <p:spPr>
            <a:xfrm>
              <a:off x="0" y="0"/>
              <a:ext cx="1559274" cy="1950721"/>
            </a:xfrm>
            <a:custGeom>
              <a:avLst/>
              <a:gdLst/>
              <a:ahLst/>
              <a:cxnLst>
                <a:cxn ang="0">
                  <a:pos x="wd2" y="hd2"/>
                </a:cxn>
                <a:cxn ang="5400000">
                  <a:pos x="wd2" y="hd2"/>
                </a:cxn>
                <a:cxn ang="10800000">
                  <a:pos x="wd2" y="hd2"/>
                </a:cxn>
                <a:cxn ang="16200000">
                  <a:pos x="wd2" y="hd2"/>
                </a:cxn>
              </a:cxnLst>
              <a:rect l="0" t="0" r="r" b="b"/>
              <a:pathLst>
                <a:path w="21600" h="21600" extrusionOk="0">
                  <a:moveTo>
                    <a:pt x="13390" y="21600"/>
                  </a:moveTo>
                  <a:cubicBezTo>
                    <a:pt x="9804" y="21600"/>
                    <a:pt x="6456" y="20507"/>
                    <a:pt x="3906" y="18450"/>
                  </a:cubicBezTo>
                  <a:cubicBezTo>
                    <a:pt x="1435" y="16393"/>
                    <a:pt x="0" y="13693"/>
                    <a:pt x="0" y="10800"/>
                  </a:cubicBezTo>
                  <a:cubicBezTo>
                    <a:pt x="0" y="7907"/>
                    <a:pt x="1435" y="5207"/>
                    <a:pt x="3906" y="3150"/>
                  </a:cubicBezTo>
                  <a:cubicBezTo>
                    <a:pt x="6456" y="1157"/>
                    <a:pt x="9883" y="0"/>
                    <a:pt x="13390" y="0"/>
                  </a:cubicBezTo>
                  <a:cubicBezTo>
                    <a:pt x="16419" y="0"/>
                    <a:pt x="19209" y="771"/>
                    <a:pt x="21600" y="2250"/>
                  </a:cubicBezTo>
                  <a:cubicBezTo>
                    <a:pt x="19846" y="4050"/>
                    <a:pt x="19846" y="4050"/>
                    <a:pt x="19846" y="4050"/>
                  </a:cubicBezTo>
                  <a:cubicBezTo>
                    <a:pt x="17934" y="2957"/>
                    <a:pt x="15782" y="2314"/>
                    <a:pt x="13390" y="2314"/>
                  </a:cubicBezTo>
                  <a:cubicBezTo>
                    <a:pt x="10601" y="2314"/>
                    <a:pt x="7970" y="3214"/>
                    <a:pt x="5978" y="4821"/>
                  </a:cubicBezTo>
                  <a:cubicBezTo>
                    <a:pt x="3985" y="6429"/>
                    <a:pt x="2869" y="8550"/>
                    <a:pt x="2869" y="10800"/>
                  </a:cubicBezTo>
                  <a:cubicBezTo>
                    <a:pt x="2869" y="13114"/>
                    <a:pt x="3985" y="15236"/>
                    <a:pt x="5978" y="16843"/>
                  </a:cubicBezTo>
                  <a:cubicBezTo>
                    <a:pt x="7970" y="18450"/>
                    <a:pt x="10601" y="19286"/>
                    <a:pt x="13390" y="19286"/>
                  </a:cubicBezTo>
                  <a:cubicBezTo>
                    <a:pt x="15782" y="19286"/>
                    <a:pt x="17934" y="18707"/>
                    <a:pt x="19846" y="17550"/>
                  </a:cubicBezTo>
                  <a:cubicBezTo>
                    <a:pt x="21520" y="19414"/>
                    <a:pt x="21520" y="19414"/>
                    <a:pt x="21520" y="19414"/>
                  </a:cubicBezTo>
                  <a:cubicBezTo>
                    <a:pt x="19209" y="20893"/>
                    <a:pt x="16419" y="21600"/>
                    <a:pt x="13390" y="21600"/>
                  </a:cubicBez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grpSp>
      <p:sp>
        <p:nvSpPr>
          <p:cNvPr id="302" name="Shape 302"/>
          <p:cNvSpPr/>
          <p:nvPr/>
        </p:nvSpPr>
        <p:spPr>
          <a:xfrm>
            <a:off x="6030" y="4094997"/>
            <a:ext cx="6773335" cy="7315201"/>
          </a:xfrm>
          <a:prstGeom prst="rect">
            <a:avLst/>
          </a:prstGeom>
          <a:solidFill>
            <a:schemeClr val="accent6">
              <a:lumOff val="-11728"/>
            </a:schemeClr>
          </a:solidFill>
          <a:ln w="12700">
            <a:miter lim="400000"/>
          </a:ln>
        </p:spPr>
        <p:txBody>
          <a:bodyPr lIns="121919" tIns="121919" rIns="121919" bIns="121919">
            <a:normAutofit/>
          </a:bodyPr>
          <a:lstStyle/>
          <a:p>
            <a:pPr defTabSz="2438400">
              <a:lnSpc>
                <a:spcPts val="4000"/>
              </a:lnSpc>
              <a:spcBef>
                <a:spcPts val="0"/>
              </a:spcBef>
              <a:defRPr sz="3600" b="0">
                <a:latin typeface="Verdana"/>
                <a:ea typeface="Verdana"/>
                <a:cs typeface="Verdana"/>
                <a:sym typeface="Verdana"/>
              </a:defRPr>
            </a:pPr>
            <a:endParaRPr/>
          </a:p>
        </p:txBody>
      </p:sp>
      <p:sp>
        <p:nvSpPr>
          <p:cNvPr id="303" name="Shape 303"/>
          <p:cNvSpPr>
            <a:spLocks noGrp="1"/>
          </p:cNvSpPr>
          <p:nvPr>
            <p:ph type="title"/>
          </p:nvPr>
        </p:nvSpPr>
        <p:spPr>
          <a:xfrm>
            <a:off x="6030" y="4547424"/>
            <a:ext cx="6616701" cy="2976502"/>
          </a:xfrm>
          <a:prstGeom prst="rect">
            <a:avLst/>
          </a:prstGeom>
        </p:spPr>
        <p:txBody>
          <a:bodyPr anchor="b"/>
          <a:lstStyle>
            <a:lvl1pPr>
              <a:lnSpc>
                <a:spcPts val="5000"/>
              </a:lnSpc>
              <a:defRPr sz="4800">
                <a:solidFill>
                  <a:srgbClr val="FFFFFF"/>
                </a:solidFill>
              </a:defRPr>
            </a:lvl1pPr>
          </a:lstStyle>
          <a:p>
            <a:r>
              <a:t>Title Text</a:t>
            </a:r>
          </a:p>
        </p:txBody>
      </p:sp>
      <p:sp>
        <p:nvSpPr>
          <p:cNvPr id="304" name="Shape 304"/>
          <p:cNvSpPr>
            <a:spLocks noGrp="1"/>
          </p:cNvSpPr>
          <p:nvPr>
            <p:ph type="body" sz="quarter" idx="13"/>
          </p:nvPr>
        </p:nvSpPr>
        <p:spPr>
          <a:xfrm>
            <a:off x="-1" y="7657141"/>
            <a:ext cx="6585388" cy="3365501"/>
          </a:xfrm>
          <a:prstGeom prst="rect">
            <a:avLst/>
          </a:prstGeom>
          <a:ln w="12700"/>
        </p:spPr>
        <p:txBody>
          <a:bodyPr>
            <a:normAutofit/>
          </a:bodyPr>
          <a:lstStyle/>
          <a:p>
            <a:pPr marL="0" indent="0">
              <a:lnSpc>
                <a:spcPts val="4000"/>
              </a:lnSpc>
              <a:spcBef>
                <a:spcPts val="0"/>
              </a:spcBef>
              <a:buSzTx/>
              <a:buFontTx/>
              <a:buNone/>
              <a:defRPr sz="3600">
                <a:solidFill>
                  <a:srgbClr val="FFFFFF"/>
                </a:solidFill>
              </a:defRPr>
            </a:pPr>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Slide - Diagram">
    <p:bg>
      <p:bgPr>
        <a:solidFill>
          <a:srgbClr val="000000"/>
        </a:solidFill>
        <a:effectLst/>
      </p:bgPr>
    </p:bg>
    <p:spTree>
      <p:nvGrpSpPr>
        <p:cNvPr id="1" name=""/>
        <p:cNvGrpSpPr/>
        <p:nvPr/>
      </p:nvGrpSpPr>
      <p:grpSpPr>
        <a:xfrm>
          <a:off x="0" y="0"/>
          <a:ext cx="0" cy="0"/>
          <a:chOff x="0" y="0"/>
          <a:chExt cx="0" cy="0"/>
        </a:xfrm>
      </p:grpSpPr>
      <p:pic>
        <p:nvPicPr>
          <p:cNvPr id="39" name="image4.png"/>
          <p:cNvPicPr>
            <a:picLocks noChangeAspect="1"/>
          </p:cNvPicPr>
          <p:nvPr/>
        </p:nvPicPr>
        <p:blipFill>
          <a:blip r:embed="rId2">
            <a:extLst/>
          </a:blip>
          <a:stretch>
            <a:fillRect/>
          </a:stretch>
        </p:blipFill>
        <p:spPr>
          <a:xfrm>
            <a:off x="-1" y="-1"/>
            <a:ext cx="24384001" cy="13716001"/>
          </a:xfrm>
          <a:prstGeom prst="rect">
            <a:avLst/>
          </a:prstGeom>
          <a:ln w="12700">
            <a:miter lim="400000"/>
          </a:ln>
        </p:spPr>
      </p:pic>
      <p:sp>
        <p:nvSpPr>
          <p:cNvPr id="40" name="Shape 40"/>
          <p:cNvSpPr/>
          <p:nvPr/>
        </p:nvSpPr>
        <p:spPr>
          <a:xfrm>
            <a:off x="1701674" y="3082173"/>
            <a:ext cx="12838854" cy="10633828"/>
          </a:xfrm>
          <a:prstGeom prst="rect">
            <a:avLst/>
          </a:prstGeom>
          <a:solidFill>
            <a:srgbClr val="000000"/>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a:p>
        </p:txBody>
      </p:sp>
      <p:sp>
        <p:nvSpPr>
          <p:cNvPr id="41" name="Shape 41"/>
          <p:cNvSpPr/>
          <p:nvPr/>
        </p:nvSpPr>
        <p:spPr>
          <a:xfrm>
            <a:off x="2856461" y="1387717"/>
            <a:ext cx="2938849" cy="3081870"/>
          </a:xfrm>
          <a:prstGeom prst="rect">
            <a:avLst/>
          </a:prstGeom>
          <a:solidFill>
            <a:schemeClr val="accent2"/>
          </a:solidFill>
          <a:ln w="12700">
            <a:miter lim="400000"/>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42" name="Shape 42"/>
          <p:cNvSpPr/>
          <p:nvPr/>
        </p:nvSpPr>
        <p:spPr>
          <a:xfrm>
            <a:off x="2336799" y="12859187"/>
            <a:ext cx="4290647" cy="279401"/>
          </a:xfrm>
          <a:prstGeom prst="rect">
            <a:avLst/>
          </a:prstGeom>
          <a:ln w="25400">
            <a:miter lim="400000"/>
          </a:ln>
          <a:extLst>
            <a:ext uri="{C572A759-6A51-4108-AA02-DFA0A04FC94B}">
              <ma14:wrappingTextBoxFlag xmlns="" xmlns:ma14="http://schemas.microsoft.com/office/mac/drawingml/2011/main" val="1"/>
            </a:ext>
          </a:extLst>
        </p:spPr>
        <p:txBody>
          <a:bodyPr lIns="0" tIns="0" rIns="0" bIns="0">
            <a:spAutoFit/>
          </a:bodyPr>
          <a:lstStyle>
            <a:lvl1pPr>
              <a:lnSpc>
                <a:spcPct val="100000"/>
              </a:lnSpc>
              <a:spcBef>
                <a:spcPts val="0"/>
              </a:spcBef>
              <a:defRPr sz="1800" b="0">
                <a:solidFill>
                  <a:srgbClr val="44546A"/>
                </a:solidFill>
                <a:latin typeface="Verdana"/>
                <a:ea typeface="Verdana"/>
                <a:cs typeface="Verdana"/>
                <a:sym typeface="Verdana"/>
              </a:defRPr>
            </a:lvl1pPr>
          </a:lstStyle>
          <a:p>
            <a:r>
              <a:t>Copyright © 2017 HashiCorp</a:t>
            </a:r>
          </a:p>
        </p:txBody>
      </p:sp>
      <p:pic>
        <p:nvPicPr>
          <p:cNvPr id="43" name="image2.png"/>
          <p:cNvPicPr>
            <a:picLocks noChangeAspect="1"/>
          </p:cNvPicPr>
          <p:nvPr/>
        </p:nvPicPr>
        <p:blipFill>
          <a:blip r:embed="rId3">
            <a:extLst/>
          </a:blip>
          <a:stretch>
            <a:fillRect/>
          </a:stretch>
        </p:blipFill>
        <p:spPr>
          <a:xfrm>
            <a:off x="3116234" y="1817714"/>
            <a:ext cx="2374966" cy="2374961"/>
          </a:xfrm>
          <a:prstGeom prst="rect">
            <a:avLst/>
          </a:prstGeom>
          <a:ln w="12700">
            <a:miter lim="400000"/>
          </a:ln>
        </p:spPr>
      </p:pic>
      <p:sp>
        <p:nvSpPr>
          <p:cNvPr id="44" name="Shape 44"/>
          <p:cNvSpPr>
            <a:spLocks noGrp="1"/>
          </p:cNvSpPr>
          <p:nvPr>
            <p:ph type="title"/>
          </p:nvPr>
        </p:nvSpPr>
        <p:spPr>
          <a:xfrm>
            <a:off x="2336799" y="5257800"/>
            <a:ext cx="11531601" cy="4927600"/>
          </a:xfrm>
          <a:prstGeom prst="rect">
            <a:avLst/>
          </a:prstGeom>
        </p:spPr>
        <p:txBody>
          <a:bodyPr anchor="b"/>
          <a:lstStyle>
            <a:lvl1pPr>
              <a:spcBef>
                <a:spcPts val="2500"/>
              </a:spcBef>
              <a:defRPr sz="8400">
                <a:solidFill>
                  <a:srgbClr val="FFFFFF"/>
                </a:solidFill>
              </a:defRPr>
            </a:lvl1pPr>
          </a:lstStyle>
          <a:p>
            <a:r>
              <a:t>Title Text</a:t>
            </a:r>
          </a:p>
        </p:txBody>
      </p:sp>
      <p:sp>
        <p:nvSpPr>
          <p:cNvPr id="45" name="Shape 45"/>
          <p:cNvSpPr>
            <a:spLocks noGrp="1"/>
          </p:cNvSpPr>
          <p:nvPr>
            <p:ph type="body" sz="quarter" idx="1"/>
          </p:nvPr>
        </p:nvSpPr>
        <p:spPr>
          <a:xfrm>
            <a:off x="2336799" y="10414000"/>
            <a:ext cx="11531601" cy="2374961"/>
          </a:xfrm>
          <a:prstGeom prst="rect">
            <a:avLst/>
          </a:prstGeom>
          <a:ln w="12700"/>
        </p:spPr>
        <p:txBody>
          <a:bodyPr lIns="0" tIns="0" rIns="0" bIns="0">
            <a:normAutofit/>
          </a:bodyPr>
          <a:lstStyle>
            <a:lvl1pPr marL="0" indent="0">
              <a:buSzTx/>
              <a:buFontTx/>
              <a:buNone/>
              <a:defRPr sz="4200">
                <a:solidFill>
                  <a:srgbClr val="8497B0"/>
                </a:solidFill>
              </a:defRPr>
            </a:lvl1pPr>
            <a:lvl2pPr marL="0" indent="342900">
              <a:buSzTx/>
              <a:buFontTx/>
              <a:buNone/>
              <a:defRPr sz="4200">
                <a:solidFill>
                  <a:srgbClr val="8497B0"/>
                </a:solidFill>
              </a:defRPr>
            </a:lvl2pPr>
            <a:lvl3pPr marL="1165860" indent="-480060">
              <a:buFontTx/>
              <a:defRPr sz="4200">
                <a:solidFill>
                  <a:srgbClr val="8497B0"/>
                </a:solidFill>
              </a:defRPr>
            </a:lvl3pPr>
            <a:lvl4pPr marL="1562100" indent="-533400">
              <a:buFontTx/>
              <a:defRPr sz="4200">
                <a:solidFill>
                  <a:srgbClr val="8497B0"/>
                </a:solidFill>
              </a:defRPr>
            </a:lvl4pPr>
            <a:lvl5pPr marL="1905000" indent="-533400">
              <a:buFontTx/>
              <a:defRPr sz="4200">
                <a:solidFill>
                  <a:srgbClr val="8497B0"/>
                </a:solidFill>
              </a:defRPr>
            </a:lvl5pPr>
          </a:lstStyle>
          <a:p>
            <a:r>
              <a:t>Body Level One</a:t>
            </a:r>
          </a:p>
          <a:p>
            <a:pPr lvl="1"/>
            <a:r>
              <a:t>Body Level Two</a:t>
            </a:r>
          </a:p>
          <a:p>
            <a:pPr lvl="2"/>
            <a:r>
              <a:t>Body Level Three</a:t>
            </a:r>
          </a:p>
          <a:p>
            <a:pPr lvl="3"/>
            <a:r>
              <a:t>Body Level Four</a:t>
            </a:r>
          </a:p>
          <a:p>
            <a:pPr lvl="4"/>
            <a:r>
              <a:t>Body Level Five</a:t>
            </a:r>
          </a:p>
        </p:txBody>
      </p:sp>
      <p:sp>
        <p:nvSpPr>
          <p:cNvPr id="46" name="Shape 46"/>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type="tx">
  <p:cSld name="Info-CodeBox-Consul">
    <p:spTree>
      <p:nvGrpSpPr>
        <p:cNvPr id="1" name=""/>
        <p:cNvGrpSpPr/>
        <p:nvPr/>
      </p:nvGrpSpPr>
      <p:grpSpPr>
        <a:xfrm>
          <a:off x="0" y="0"/>
          <a:ext cx="0" cy="0"/>
          <a:chOff x="0" y="0"/>
          <a:chExt cx="0" cy="0"/>
        </a:xfrm>
      </p:grpSpPr>
      <p:pic>
        <p:nvPicPr>
          <p:cNvPr id="311" name="image15.jpg"/>
          <p:cNvPicPr>
            <a:picLocks noChangeAspect="1"/>
          </p:cNvPicPr>
          <p:nvPr/>
        </p:nvPicPr>
        <p:blipFill>
          <a:blip r:embed="rId2">
            <a:extLst/>
          </a:blip>
          <a:srcRect l="1091" r="68669"/>
          <a:stretch>
            <a:fillRect/>
          </a:stretch>
        </p:blipFill>
        <p:spPr>
          <a:xfrm>
            <a:off x="-1" y="-1"/>
            <a:ext cx="7373722" cy="13716001"/>
          </a:xfrm>
          <a:prstGeom prst="rect">
            <a:avLst/>
          </a:prstGeom>
          <a:ln w="12700">
            <a:miter lim="400000"/>
          </a:ln>
        </p:spPr>
      </p:pic>
      <p:sp>
        <p:nvSpPr>
          <p:cNvPr id="312" name="Shape 312"/>
          <p:cNvSpPr>
            <a:spLocks noGrp="1"/>
          </p:cNvSpPr>
          <p:nvPr>
            <p:ph type="sldNum" sz="quarter" idx="2"/>
          </p:nvPr>
        </p:nvSpPr>
        <p:spPr>
          <a:xfrm>
            <a:off x="23603591" y="13156774"/>
            <a:ext cx="514906" cy="485141"/>
          </a:xfrm>
          <a:prstGeom prst="rect">
            <a:avLst/>
          </a:prstGeom>
        </p:spPr>
        <p:txBody>
          <a:bodyPr anchor="b"/>
          <a:lstStyle>
            <a:lvl1pPr>
              <a:defRPr sz="1600">
                <a:solidFill>
                  <a:srgbClr val="AFABAB"/>
                </a:solidFill>
              </a:defRPr>
            </a:lvl1pPr>
          </a:lstStyle>
          <a:p>
            <a:fld id="{86CB4B4D-7CA3-9044-876B-883B54F8677D}" type="slidenum">
              <a:t>‹#›</a:t>
            </a:fld>
            <a:endParaRPr/>
          </a:p>
        </p:txBody>
      </p:sp>
      <p:sp>
        <p:nvSpPr>
          <p:cNvPr id="313" name="Shape 313"/>
          <p:cNvSpPr/>
          <p:nvPr/>
        </p:nvSpPr>
        <p:spPr>
          <a:xfrm>
            <a:off x="19445329" y="13141286"/>
            <a:ext cx="3223578" cy="485141"/>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t>Copyright © 2017 HashiCorp</a:t>
            </a:r>
          </a:p>
        </p:txBody>
      </p:sp>
      <p:grpSp>
        <p:nvGrpSpPr>
          <p:cNvPr id="323" name="Group 323"/>
          <p:cNvGrpSpPr/>
          <p:nvPr/>
        </p:nvGrpSpPr>
        <p:grpSpPr>
          <a:xfrm>
            <a:off x="659357" y="662175"/>
            <a:ext cx="1991242" cy="1950721"/>
            <a:chOff x="0" y="0"/>
            <a:chExt cx="1991241" cy="1950720"/>
          </a:xfrm>
        </p:grpSpPr>
        <p:sp>
          <p:nvSpPr>
            <p:cNvPr id="314" name="Shape 314"/>
            <p:cNvSpPr/>
            <p:nvPr/>
          </p:nvSpPr>
          <p:spPr>
            <a:xfrm>
              <a:off x="760065" y="766586"/>
              <a:ext cx="414283" cy="417548"/>
            </a:xfrm>
            <a:prstGeom prst="ellipse">
              <a:avLst/>
            </a:prstGeom>
            <a:solidFill>
              <a:srgbClr val="FFFFFF">
                <a:alpha val="80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315" name="Shape 315"/>
            <p:cNvSpPr/>
            <p:nvPr/>
          </p:nvSpPr>
          <p:spPr>
            <a:xfrm>
              <a:off x="1272210" y="877496"/>
              <a:ext cx="189201" cy="195724"/>
            </a:xfrm>
            <a:prstGeom prst="ellipse">
              <a:avLst/>
            </a:pr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316" name="Shape 316"/>
            <p:cNvSpPr/>
            <p:nvPr/>
          </p:nvSpPr>
          <p:spPr>
            <a:xfrm>
              <a:off x="1526217" y="1043136"/>
              <a:ext cx="194360" cy="190654"/>
            </a:xfrm>
            <a:custGeom>
              <a:avLst/>
              <a:gdLst/>
              <a:ahLst/>
              <a:cxnLst>
                <a:cxn ang="0">
                  <a:pos x="wd2" y="hd2"/>
                </a:cxn>
                <a:cxn ang="5400000">
                  <a:pos x="wd2" y="hd2"/>
                </a:cxn>
                <a:cxn ang="10800000">
                  <a:pos x="wd2" y="hd2"/>
                </a:cxn>
                <a:cxn ang="16200000">
                  <a:pos x="wd2" y="hd2"/>
                </a:cxn>
              </a:cxnLst>
              <a:rect l="0" t="0" r="r" b="b"/>
              <a:pathLst>
                <a:path w="20109" h="19725" extrusionOk="0">
                  <a:moveTo>
                    <a:pt x="20033" y="12263"/>
                  </a:moveTo>
                  <a:cubicBezTo>
                    <a:pt x="20033" y="12263"/>
                    <a:pt x="20033" y="12263"/>
                    <a:pt x="20033" y="12263"/>
                  </a:cubicBezTo>
                  <a:cubicBezTo>
                    <a:pt x="18233" y="17663"/>
                    <a:pt x="12833" y="20663"/>
                    <a:pt x="7433" y="19463"/>
                  </a:cubicBezTo>
                  <a:cubicBezTo>
                    <a:pt x="2633" y="18263"/>
                    <a:pt x="-967" y="12863"/>
                    <a:pt x="233" y="7463"/>
                  </a:cubicBezTo>
                  <a:cubicBezTo>
                    <a:pt x="2033" y="2063"/>
                    <a:pt x="7433" y="-937"/>
                    <a:pt x="12833" y="263"/>
                  </a:cubicBezTo>
                  <a:cubicBezTo>
                    <a:pt x="17633" y="1463"/>
                    <a:pt x="20633" y="6263"/>
                    <a:pt x="20033" y="11663"/>
                  </a:cubicBezTo>
                  <a:cubicBezTo>
                    <a:pt x="20033" y="11663"/>
                    <a:pt x="20033" y="12263"/>
                    <a:pt x="20033" y="12263"/>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317" name="Shape 317"/>
            <p:cNvSpPr/>
            <p:nvPr/>
          </p:nvSpPr>
          <p:spPr>
            <a:xfrm>
              <a:off x="1532419" y="723453"/>
              <a:ext cx="191777" cy="190653"/>
            </a:xfrm>
            <a:custGeom>
              <a:avLst/>
              <a:gdLst/>
              <a:ahLst/>
              <a:cxnLst>
                <a:cxn ang="0">
                  <a:pos x="wd2" y="hd2"/>
                </a:cxn>
                <a:cxn ang="5400000">
                  <a:pos x="wd2" y="hd2"/>
                </a:cxn>
                <a:cxn ang="10800000">
                  <a:pos x="wd2" y="hd2"/>
                </a:cxn>
                <a:cxn ang="16200000">
                  <a:pos x="wd2" y="hd2"/>
                </a:cxn>
              </a:cxnLst>
              <a:rect l="0" t="0" r="r" b="b"/>
              <a:pathLst>
                <a:path w="20482" h="19725" extrusionOk="0">
                  <a:moveTo>
                    <a:pt x="12613" y="19463"/>
                  </a:moveTo>
                  <a:cubicBezTo>
                    <a:pt x="7059" y="20663"/>
                    <a:pt x="1505" y="17663"/>
                    <a:pt x="270" y="12263"/>
                  </a:cubicBezTo>
                  <a:cubicBezTo>
                    <a:pt x="-964" y="6863"/>
                    <a:pt x="2122" y="1463"/>
                    <a:pt x="7676" y="263"/>
                  </a:cubicBezTo>
                  <a:cubicBezTo>
                    <a:pt x="13230" y="-937"/>
                    <a:pt x="18785" y="2063"/>
                    <a:pt x="20019" y="7463"/>
                  </a:cubicBezTo>
                  <a:cubicBezTo>
                    <a:pt x="20636" y="9263"/>
                    <a:pt x="20636" y="10463"/>
                    <a:pt x="20019" y="11663"/>
                  </a:cubicBezTo>
                  <a:cubicBezTo>
                    <a:pt x="19402" y="15263"/>
                    <a:pt x="16933" y="18863"/>
                    <a:pt x="12613" y="19463"/>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318" name="Shape 318"/>
            <p:cNvSpPr/>
            <p:nvPr/>
          </p:nvSpPr>
          <p:spPr>
            <a:xfrm>
              <a:off x="1799293" y="1037158"/>
              <a:ext cx="191949" cy="193998"/>
            </a:xfrm>
            <a:custGeom>
              <a:avLst/>
              <a:gdLst/>
              <a:ahLst/>
              <a:cxnLst>
                <a:cxn ang="0">
                  <a:pos x="wd2" y="hd2"/>
                </a:cxn>
                <a:cxn ang="5400000">
                  <a:pos x="wd2" y="hd2"/>
                </a:cxn>
                <a:cxn ang="10800000">
                  <a:pos x="wd2" y="hd2"/>
                </a:cxn>
                <a:cxn ang="16200000">
                  <a:pos x="wd2" y="hd2"/>
                </a:cxn>
              </a:cxnLst>
              <a:rect l="0" t="0" r="r" b="b"/>
              <a:pathLst>
                <a:path w="20500" h="20071" extrusionOk="0">
                  <a:moveTo>
                    <a:pt x="20433" y="11606"/>
                  </a:moveTo>
                  <a:cubicBezTo>
                    <a:pt x="19199" y="17006"/>
                    <a:pt x="14261" y="20606"/>
                    <a:pt x="8707" y="20006"/>
                  </a:cubicBezTo>
                  <a:cubicBezTo>
                    <a:pt x="3153" y="18806"/>
                    <a:pt x="-550" y="14006"/>
                    <a:pt x="67" y="8606"/>
                  </a:cubicBezTo>
                  <a:cubicBezTo>
                    <a:pt x="1301" y="3206"/>
                    <a:pt x="6239" y="-994"/>
                    <a:pt x="11793" y="206"/>
                  </a:cubicBezTo>
                  <a:cubicBezTo>
                    <a:pt x="17347" y="1406"/>
                    <a:pt x="21050" y="5606"/>
                    <a:pt x="20433" y="11006"/>
                  </a:cubicBezTo>
                  <a:cubicBezTo>
                    <a:pt x="20433" y="11006"/>
                    <a:pt x="20433" y="11606"/>
                    <a:pt x="20433" y="11606"/>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319" name="Shape 319"/>
            <p:cNvSpPr/>
            <p:nvPr/>
          </p:nvSpPr>
          <p:spPr>
            <a:xfrm>
              <a:off x="1799274" y="719543"/>
              <a:ext cx="190594" cy="191948"/>
            </a:xfrm>
            <a:custGeom>
              <a:avLst/>
              <a:gdLst/>
              <a:ahLst/>
              <a:cxnLst>
                <a:cxn ang="0">
                  <a:pos x="wd2" y="hd2"/>
                </a:cxn>
                <a:cxn ang="5400000">
                  <a:pos x="wd2" y="hd2"/>
                </a:cxn>
                <a:cxn ang="10800000">
                  <a:pos x="wd2" y="hd2"/>
                </a:cxn>
                <a:cxn ang="16200000">
                  <a:pos x="wd2" y="hd2"/>
                </a:cxn>
              </a:cxnLst>
              <a:rect l="0" t="0" r="r" b="b"/>
              <a:pathLst>
                <a:path w="21034" h="20500" extrusionOk="0">
                  <a:moveTo>
                    <a:pt x="12140" y="20433"/>
                  </a:moveTo>
                  <a:cubicBezTo>
                    <a:pt x="6422" y="21050"/>
                    <a:pt x="1340" y="17347"/>
                    <a:pt x="69" y="11793"/>
                  </a:cubicBezTo>
                  <a:cubicBezTo>
                    <a:pt x="-566" y="6239"/>
                    <a:pt x="3246" y="684"/>
                    <a:pt x="8963" y="67"/>
                  </a:cubicBezTo>
                  <a:cubicBezTo>
                    <a:pt x="14681" y="-550"/>
                    <a:pt x="20399" y="3153"/>
                    <a:pt x="21034" y="8707"/>
                  </a:cubicBezTo>
                  <a:cubicBezTo>
                    <a:pt x="21034" y="9324"/>
                    <a:pt x="21034" y="9941"/>
                    <a:pt x="21034" y="11176"/>
                  </a:cubicBezTo>
                  <a:cubicBezTo>
                    <a:pt x="21034" y="15496"/>
                    <a:pt x="17222" y="19816"/>
                    <a:pt x="12140" y="20433"/>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320" name="Shape 320"/>
            <p:cNvSpPr/>
            <p:nvPr/>
          </p:nvSpPr>
          <p:spPr>
            <a:xfrm>
              <a:off x="1665432" y="1339337"/>
              <a:ext cx="193953" cy="195230"/>
            </a:xfrm>
            <a:custGeom>
              <a:avLst/>
              <a:gdLst/>
              <a:ahLst/>
              <a:cxnLst>
                <a:cxn ang="0">
                  <a:pos x="wd2" y="hd2"/>
                </a:cxn>
                <a:cxn ang="5400000">
                  <a:pos x="wd2" y="hd2"/>
                </a:cxn>
                <a:cxn ang="10800000">
                  <a:pos x="wd2" y="hd2"/>
                </a:cxn>
                <a:cxn ang="16200000">
                  <a:pos x="wd2" y="hd2"/>
                </a:cxn>
              </a:cxnLst>
              <a:rect l="0" t="0" r="r" b="b"/>
              <a:pathLst>
                <a:path w="20067" h="19011" extrusionOk="0">
                  <a:moveTo>
                    <a:pt x="18867" y="14210"/>
                  </a:moveTo>
                  <a:cubicBezTo>
                    <a:pt x="18867" y="14210"/>
                    <a:pt x="18867" y="14210"/>
                    <a:pt x="18867" y="14210"/>
                  </a:cubicBezTo>
                  <a:cubicBezTo>
                    <a:pt x="15867" y="18758"/>
                    <a:pt x="9867" y="20463"/>
                    <a:pt x="5067" y="17621"/>
                  </a:cubicBezTo>
                  <a:cubicBezTo>
                    <a:pt x="267" y="15347"/>
                    <a:pt x="-1533" y="9095"/>
                    <a:pt x="1467" y="4547"/>
                  </a:cubicBezTo>
                  <a:cubicBezTo>
                    <a:pt x="3867" y="0"/>
                    <a:pt x="10467" y="-1137"/>
                    <a:pt x="15267" y="1137"/>
                  </a:cubicBezTo>
                  <a:cubicBezTo>
                    <a:pt x="18267" y="2842"/>
                    <a:pt x="20067" y="6821"/>
                    <a:pt x="20067" y="10231"/>
                  </a:cubicBezTo>
                  <a:cubicBezTo>
                    <a:pt x="20067" y="11368"/>
                    <a:pt x="19467" y="13074"/>
                    <a:pt x="18867" y="14210"/>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321" name="Shape 321"/>
            <p:cNvSpPr/>
            <p:nvPr/>
          </p:nvSpPr>
          <p:spPr>
            <a:xfrm>
              <a:off x="1668553" y="420618"/>
              <a:ext cx="190626" cy="191000"/>
            </a:xfrm>
            <a:custGeom>
              <a:avLst/>
              <a:gdLst/>
              <a:ahLst/>
              <a:cxnLst>
                <a:cxn ang="0">
                  <a:pos x="wd2" y="hd2"/>
                </a:cxn>
                <a:cxn ang="5400000">
                  <a:pos x="wd2" y="hd2"/>
                </a:cxn>
                <a:cxn ang="10800000">
                  <a:pos x="wd2" y="hd2"/>
                </a:cxn>
                <a:cxn ang="16200000">
                  <a:pos x="wd2" y="hd2"/>
                </a:cxn>
              </a:cxnLst>
              <a:rect l="0" t="0" r="r" b="b"/>
              <a:pathLst>
                <a:path w="20035" h="18876" extrusionOk="0">
                  <a:moveTo>
                    <a:pt x="15000" y="17487"/>
                  </a:moveTo>
                  <a:cubicBezTo>
                    <a:pt x="10200" y="20329"/>
                    <a:pt x="4200" y="18624"/>
                    <a:pt x="1200" y="14076"/>
                  </a:cubicBezTo>
                  <a:cubicBezTo>
                    <a:pt x="-1200" y="9529"/>
                    <a:pt x="0" y="3845"/>
                    <a:pt x="4800" y="1003"/>
                  </a:cubicBezTo>
                  <a:cubicBezTo>
                    <a:pt x="9600" y="-1271"/>
                    <a:pt x="16200" y="434"/>
                    <a:pt x="18600" y="4982"/>
                  </a:cubicBezTo>
                  <a:cubicBezTo>
                    <a:pt x="19800" y="6687"/>
                    <a:pt x="20400" y="8392"/>
                    <a:pt x="19800" y="10097"/>
                  </a:cubicBezTo>
                  <a:cubicBezTo>
                    <a:pt x="19800" y="13508"/>
                    <a:pt x="18000" y="15782"/>
                    <a:pt x="15000" y="17487"/>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322" name="Shape 322"/>
            <p:cNvSpPr/>
            <p:nvPr/>
          </p:nvSpPr>
          <p:spPr>
            <a:xfrm>
              <a:off x="0" y="0"/>
              <a:ext cx="1559274" cy="1950721"/>
            </a:xfrm>
            <a:custGeom>
              <a:avLst/>
              <a:gdLst/>
              <a:ahLst/>
              <a:cxnLst>
                <a:cxn ang="0">
                  <a:pos x="wd2" y="hd2"/>
                </a:cxn>
                <a:cxn ang="5400000">
                  <a:pos x="wd2" y="hd2"/>
                </a:cxn>
                <a:cxn ang="10800000">
                  <a:pos x="wd2" y="hd2"/>
                </a:cxn>
                <a:cxn ang="16200000">
                  <a:pos x="wd2" y="hd2"/>
                </a:cxn>
              </a:cxnLst>
              <a:rect l="0" t="0" r="r" b="b"/>
              <a:pathLst>
                <a:path w="21600" h="21600" extrusionOk="0">
                  <a:moveTo>
                    <a:pt x="13390" y="21600"/>
                  </a:moveTo>
                  <a:cubicBezTo>
                    <a:pt x="9804" y="21600"/>
                    <a:pt x="6456" y="20507"/>
                    <a:pt x="3906" y="18450"/>
                  </a:cubicBezTo>
                  <a:cubicBezTo>
                    <a:pt x="1435" y="16393"/>
                    <a:pt x="0" y="13693"/>
                    <a:pt x="0" y="10800"/>
                  </a:cubicBezTo>
                  <a:cubicBezTo>
                    <a:pt x="0" y="7907"/>
                    <a:pt x="1435" y="5207"/>
                    <a:pt x="3906" y="3150"/>
                  </a:cubicBezTo>
                  <a:cubicBezTo>
                    <a:pt x="6456" y="1157"/>
                    <a:pt x="9883" y="0"/>
                    <a:pt x="13390" y="0"/>
                  </a:cubicBezTo>
                  <a:cubicBezTo>
                    <a:pt x="16419" y="0"/>
                    <a:pt x="19209" y="771"/>
                    <a:pt x="21600" y="2250"/>
                  </a:cubicBezTo>
                  <a:cubicBezTo>
                    <a:pt x="19846" y="4050"/>
                    <a:pt x="19846" y="4050"/>
                    <a:pt x="19846" y="4050"/>
                  </a:cubicBezTo>
                  <a:cubicBezTo>
                    <a:pt x="17934" y="2957"/>
                    <a:pt x="15782" y="2314"/>
                    <a:pt x="13390" y="2314"/>
                  </a:cubicBezTo>
                  <a:cubicBezTo>
                    <a:pt x="10601" y="2314"/>
                    <a:pt x="7970" y="3214"/>
                    <a:pt x="5978" y="4821"/>
                  </a:cubicBezTo>
                  <a:cubicBezTo>
                    <a:pt x="3985" y="6429"/>
                    <a:pt x="2869" y="8550"/>
                    <a:pt x="2869" y="10800"/>
                  </a:cubicBezTo>
                  <a:cubicBezTo>
                    <a:pt x="2869" y="13114"/>
                    <a:pt x="3985" y="15236"/>
                    <a:pt x="5978" y="16843"/>
                  </a:cubicBezTo>
                  <a:cubicBezTo>
                    <a:pt x="7970" y="18450"/>
                    <a:pt x="10601" y="19286"/>
                    <a:pt x="13390" y="19286"/>
                  </a:cubicBezTo>
                  <a:cubicBezTo>
                    <a:pt x="15782" y="19286"/>
                    <a:pt x="17934" y="18707"/>
                    <a:pt x="19846" y="17550"/>
                  </a:cubicBezTo>
                  <a:cubicBezTo>
                    <a:pt x="21520" y="19414"/>
                    <a:pt x="21520" y="19414"/>
                    <a:pt x="21520" y="19414"/>
                  </a:cubicBezTo>
                  <a:cubicBezTo>
                    <a:pt x="19209" y="20893"/>
                    <a:pt x="16419" y="21600"/>
                    <a:pt x="13390" y="21600"/>
                  </a:cubicBez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grpSp>
      <p:sp>
        <p:nvSpPr>
          <p:cNvPr id="324" name="Shape 324"/>
          <p:cNvSpPr/>
          <p:nvPr/>
        </p:nvSpPr>
        <p:spPr>
          <a:xfrm>
            <a:off x="8525562" y="2931055"/>
            <a:ext cx="14677338" cy="8489300"/>
          </a:xfrm>
          <a:prstGeom prst="rect">
            <a:avLst/>
          </a:prstGeom>
          <a:solidFill>
            <a:srgbClr val="CCCCCC">
              <a:alpha val="10000"/>
            </a:srgbClr>
          </a:solidFill>
          <a:ln w="25400">
            <a:solidFill>
              <a:srgbClr val="ADB9CA"/>
            </a:solidFill>
          </a:ln>
        </p:spPr>
        <p:txBody>
          <a:bodyPr lIns="121919" tIns="121919" rIns="121919" bIns="121919"/>
          <a:lstStyle/>
          <a:p>
            <a:pPr defTabSz="2438400">
              <a:lnSpc>
                <a:spcPct val="100000"/>
              </a:lnSpc>
              <a:spcBef>
                <a:spcPts val="0"/>
              </a:spcBef>
              <a:defRPr sz="2400" b="0">
                <a:solidFill>
                  <a:srgbClr val="000000"/>
                </a:solidFill>
                <a:latin typeface="Menlo"/>
                <a:ea typeface="Menlo"/>
                <a:cs typeface="Menlo"/>
                <a:sym typeface="Menlo"/>
              </a:defRPr>
            </a:pPr>
            <a:endParaRPr/>
          </a:p>
        </p:txBody>
      </p:sp>
      <p:sp>
        <p:nvSpPr>
          <p:cNvPr id="325" name="Shape 325"/>
          <p:cNvSpPr/>
          <p:nvPr/>
        </p:nvSpPr>
        <p:spPr>
          <a:xfrm>
            <a:off x="8523730" y="2479554"/>
            <a:ext cx="14679170" cy="731521"/>
          </a:xfrm>
          <a:prstGeom prst="rect">
            <a:avLst/>
          </a:prstGeom>
          <a:solidFill>
            <a:srgbClr val="ADB9CA"/>
          </a:solidFill>
          <a:ln w="25400">
            <a:solidFill>
              <a:srgbClr val="ADB9CA"/>
            </a:solidFill>
            <a:miter/>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a:p>
        </p:txBody>
      </p:sp>
      <p:sp>
        <p:nvSpPr>
          <p:cNvPr id="326" name="Shape 326"/>
          <p:cNvSpPr/>
          <p:nvPr/>
        </p:nvSpPr>
        <p:spPr>
          <a:xfrm>
            <a:off x="6030" y="4094997"/>
            <a:ext cx="6773335" cy="7315201"/>
          </a:xfrm>
          <a:prstGeom prst="rect">
            <a:avLst/>
          </a:prstGeom>
          <a:solidFill>
            <a:schemeClr val="accent6">
              <a:lumOff val="-11728"/>
            </a:schemeClr>
          </a:solidFill>
          <a:ln w="12700">
            <a:miter lim="400000"/>
          </a:ln>
        </p:spPr>
        <p:txBody>
          <a:bodyPr lIns="121919" tIns="121919" rIns="121919" bIns="121919">
            <a:normAutofit/>
          </a:bodyPr>
          <a:lstStyle/>
          <a:p>
            <a:pPr defTabSz="2438400">
              <a:lnSpc>
                <a:spcPts val="4000"/>
              </a:lnSpc>
              <a:spcBef>
                <a:spcPts val="0"/>
              </a:spcBef>
              <a:defRPr sz="3600" b="0">
                <a:latin typeface="Verdana"/>
                <a:ea typeface="Verdana"/>
                <a:cs typeface="Verdana"/>
                <a:sym typeface="Verdana"/>
              </a:defRPr>
            </a:pPr>
            <a:endParaRPr/>
          </a:p>
        </p:txBody>
      </p:sp>
      <p:sp>
        <p:nvSpPr>
          <p:cNvPr id="327" name="Shape 327"/>
          <p:cNvSpPr>
            <a:spLocks noGrp="1"/>
          </p:cNvSpPr>
          <p:nvPr>
            <p:ph type="body" sz="quarter" idx="13"/>
          </p:nvPr>
        </p:nvSpPr>
        <p:spPr>
          <a:xfrm>
            <a:off x="-1" y="7657141"/>
            <a:ext cx="6585388" cy="3365501"/>
          </a:xfrm>
          <a:prstGeom prst="rect">
            <a:avLst/>
          </a:prstGeom>
          <a:ln w="12700"/>
        </p:spPr>
        <p:txBody>
          <a:bodyPr>
            <a:normAutofit/>
          </a:bodyPr>
          <a:lstStyle/>
          <a:p>
            <a:pPr marL="0" indent="0">
              <a:lnSpc>
                <a:spcPts val="4000"/>
              </a:lnSpc>
              <a:spcBef>
                <a:spcPts val="0"/>
              </a:spcBef>
              <a:buSzTx/>
              <a:buFontTx/>
              <a:buNone/>
              <a:defRPr sz="3600">
                <a:solidFill>
                  <a:srgbClr val="FFFFFF"/>
                </a:solidFill>
              </a:defRPr>
            </a:pPr>
            <a:endParaRPr/>
          </a:p>
        </p:txBody>
      </p:sp>
      <p:sp>
        <p:nvSpPr>
          <p:cNvPr id="328" name="Shape 328"/>
          <p:cNvSpPr>
            <a:spLocks noGrp="1"/>
          </p:cNvSpPr>
          <p:nvPr>
            <p:ph type="title"/>
          </p:nvPr>
        </p:nvSpPr>
        <p:spPr>
          <a:xfrm>
            <a:off x="-1" y="4552125"/>
            <a:ext cx="6616701" cy="2971801"/>
          </a:xfrm>
          <a:prstGeom prst="rect">
            <a:avLst/>
          </a:prstGeom>
        </p:spPr>
        <p:txBody>
          <a:bodyPr anchor="b"/>
          <a:lstStyle>
            <a:lvl1pPr>
              <a:lnSpc>
                <a:spcPts val="5000"/>
              </a:lnSpc>
              <a:defRPr sz="4800">
                <a:solidFill>
                  <a:srgbClr val="FFFFFF"/>
                </a:solidFill>
              </a:defRPr>
            </a:lvl1pPr>
          </a:lstStyle>
          <a:p>
            <a:r>
              <a:t>Title Text</a:t>
            </a:r>
          </a:p>
        </p:txBody>
      </p:sp>
      <p:sp>
        <p:nvSpPr>
          <p:cNvPr id="329" name="Shape 329"/>
          <p:cNvSpPr>
            <a:spLocks noGrp="1"/>
          </p:cNvSpPr>
          <p:nvPr>
            <p:ph type="body" sz="half" idx="14"/>
          </p:nvPr>
        </p:nvSpPr>
        <p:spPr>
          <a:xfrm>
            <a:off x="8812231" y="3470983"/>
            <a:ext cx="14097928" cy="7689463"/>
          </a:xfrm>
          <a:prstGeom prst="rect">
            <a:avLst/>
          </a:prstGeom>
          <a:ln w="12700"/>
        </p:spPr>
        <p:txBody>
          <a:bodyPr>
            <a:normAutofit/>
          </a:bodyPr>
          <a:lstStyle/>
          <a:p>
            <a:pPr marL="0" indent="0" defTabSz="1828800">
              <a:spcBef>
                <a:spcPts val="800"/>
              </a:spcBef>
              <a:buSzTx/>
              <a:buFontTx/>
              <a:buNone/>
              <a:defRPr sz="1800">
                <a:latin typeface="Menlo"/>
                <a:ea typeface="Menlo"/>
                <a:cs typeface="Menlo"/>
                <a:sym typeface="Menlo"/>
              </a:defRPr>
            </a:pPr>
            <a:endParaRPr/>
          </a:p>
        </p:txBody>
      </p:sp>
      <p:sp>
        <p:nvSpPr>
          <p:cNvPr id="330" name="Shape 330"/>
          <p:cNvSpPr>
            <a:spLocks noGrp="1"/>
          </p:cNvSpPr>
          <p:nvPr>
            <p:ph type="body" sz="quarter" idx="15"/>
          </p:nvPr>
        </p:nvSpPr>
        <p:spPr>
          <a:xfrm>
            <a:off x="8812231" y="2480555"/>
            <a:ext cx="13933759" cy="729519"/>
          </a:xfrm>
          <a:prstGeom prst="rect">
            <a:avLst/>
          </a:prstGeom>
          <a:ln w="12700"/>
        </p:spPr>
        <p:txBody>
          <a:bodyPr anchor="ctr">
            <a:normAutofit/>
          </a:bodyPr>
          <a:lstStyle/>
          <a:p>
            <a:pPr marL="0" indent="0" algn="ctr" defTabSz="1828800">
              <a:spcBef>
                <a:spcPts val="800"/>
              </a:spcBef>
              <a:buSzTx/>
              <a:buFontTx/>
              <a:buNone/>
              <a:defRPr sz="2000" b="1">
                <a:solidFill>
                  <a:srgbClr val="FFFFFF"/>
                </a:solidFill>
                <a:latin typeface="Menlo"/>
                <a:ea typeface="Menlo"/>
                <a:cs typeface="Menlo"/>
                <a:sym typeface="Menlo"/>
              </a:defRPr>
            </a:pPr>
            <a:endParaRPr/>
          </a:p>
        </p:txBody>
      </p:sp>
    </p:spTree>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type="tx">
  <p:cSld name="Info-Image-Vault">
    <p:spTree>
      <p:nvGrpSpPr>
        <p:cNvPr id="1" name=""/>
        <p:cNvGrpSpPr/>
        <p:nvPr/>
      </p:nvGrpSpPr>
      <p:grpSpPr>
        <a:xfrm>
          <a:off x="0" y="0"/>
          <a:ext cx="0" cy="0"/>
          <a:chOff x="0" y="0"/>
          <a:chExt cx="0" cy="0"/>
        </a:xfrm>
      </p:grpSpPr>
      <p:pic>
        <p:nvPicPr>
          <p:cNvPr id="337" name="image16.png"/>
          <p:cNvPicPr>
            <a:picLocks noChangeAspect="1"/>
          </p:cNvPicPr>
          <p:nvPr/>
        </p:nvPicPr>
        <p:blipFill>
          <a:blip r:embed="rId2">
            <a:extLst/>
          </a:blip>
          <a:srcRect l="3782" t="3140" r="70030" b="26831"/>
          <a:stretch>
            <a:fillRect/>
          </a:stretch>
        </p:blipFill>
        <p:spPr>
          <a:xfrm>
            <a:off x="94" y="11"/>
            <a:ext cx="7373723" cy="13716001"/>
          </a:xfrm>
          <a:prstGeom prst="rect">
            <a:avLst/>
          </a:prstGeom>
          <a:ln w="12700">
            <a:miter lim="400000"/>
          </a:ln>
        </p:spPr>
      </p:pic>
      <p:sp>
        <p:nvSpPr>
          <p:cNvPr id="338" name="Shape 338"/>
          <p:cNvSpPr/>
          <p:nvPr/>
        </p:nvSpPr>
        <p:spPr>
          <a:xfrm>
            <a:off x="28890" y="4105157"/>
            <a:ext cx="6773335" cy="7315201"/>
          </a:xfrm>
          <a:prstGeom prst="rect">
            <a:avLst/>
          </a:prstGeom>
          <a:solidFill>
            <a:srgbClr val="000000"/>
          </a:soli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346" name="Group 346"/>
          <p:cNvGrpSpPr/>
          <p:nvPr/>
        </p:nvGrpSpPr>
        <p:grpSpPr>
          <a:xfrm>
            <a:off x="705842" y="643031"/>
            <a:ext cx="2099012" cy="2105871"/>
            <a:chOff x="0" y="0"/>
            <a:chExt cx="2099011" cy="2105869"/>
          </a:xfrm>
        </p:grpSpPr>
        <p:sp>
          <p:nvSpPr>
            <p:cNvPr id="339" name="Shape 339"/>
            <p:cNvSpPr/>
            <p:nvPr/>
          </p:nvSpPr>
          <p:spPr>
            <a:xfrm>
              <a:off x="-1" y="-1"/>
              <a:ext cx="2099012" cy="210587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0729" y="21600"/>
                  </a:lnTo>
                  <a:lnTo>
                    <a:pt x="21600" y="0"/>
                  </a:lnTo>
                  <a:lnTo>
                    <a:pt x="0" y="0"/>
                  </a:lnTo>
                  <a:close/>
                  <a:moveTo>
                    <a:pt x="12071" y="4327"/>
                  </a:moveTo>
                  <a:lnTo>
                    <a:pt x="13306" y="4327"/>
                  </a:lnTo>
                  <a:lnTo>
                    <a:pt x="13306" y="5558"/>
                  </a:lnTo>
                  <a:lnTo>
                    <a:pt x="12071" y="5558"/>
                  </a:lnTo>
                  <a:lnTo>
                    <a:pt x="12071" y="4327"/>
                  </a:lnTo>
                  <a:close/>
                  <a:moveTo>
                    <a:pt x="9565" y="9322"/>
                  </a:moveTo>
                  <a:lnTo>
                    <a:pt x="8329" y="9322"/>
                  </a:lnTo>
                  <a:lnTo>
                    <a:pt x="8329" y="8056"/>
                  </a:lnTo>
                  <a:lnTo>
                    <a:pt x="9565" y="8056"/>
                  </a:lnTo>
                  <a:lnTo>
                    <a:pt x="9565" y="9322"/>
                  </a:lnTo>
                  <a:close/>
                  <a:moveTo>
                    <a:pt x="9565" y="7458"/>
                  </a:moveTo>
                  <a:lnTo>
                    <a:pt x="8329" y="7458"/>
                  </a:lnTo>
                  <a:lnTo>
                    <a:pt x="8329" y="6192"/>
                  </a:lnTo>
                  <a:lnTo>
                    <a:pt x="9565" y="6192"/>
                  </a:lnTo>
                  <a:lnTo>
                    <a:pt x="9565" y="7458"/>
                  </a:lnTo>
                  <a:close/>
                  <a:moveTo>
                    <a:pt x="9565" y="5558"/>
                  </a:moveTo>
                  <a:lnTo>
                    <a:pt x="8329" y="5558"/>
                  </a:lnTo>
                  <a:lnTo>
                    <a:pt x="8329" y="4327"/>
                  </a:lnTo>
                  <a:lnTo>
                    <a:pt x="9565" y="4327"/>
                  </a:lnTo>
                  <a:lnTo>
                    <a:pt x="9565" y="5558"/>
                  </a:lnTo>
                  <a:close/>
                  <a:moveTo>
                    <a:pt x="11435" y="11187"/>
                  </a:moveTo>
                  <a:lnTo>
                    <a:pt x="10200" y="11187"/>
                  </a:lnTo>
                  <a:lnTo>
                    <a:pt x="10200" y="9956"/>
                  </a:lnTo>
                  <a:lnTo>
                    <a:pt x="11435" y="9956"/>
                  </a:lnTo>
                  <a:lnTo>
                    <a:pt x="11435" y="11187"/>
                  </a:lnTo>
                  <a:close/>
                  <a:moveTo>
                    <a:pt x="11435" y="9322"/>
                  </a:moveTo>
                  <a:lnTo>
                    <a:pt x="10200" y="9322"/>
                  </a:lnTo>
                  <a:lnTo>
                    <a:pt x="10200" y="8056"/>
                  </a:lnTo>
                  <a:lnTo>
                    <a:pt x="11435" y="8056"/>
                  </a:lnTo>
                  <a:lnTo>
                    <a:pt x="11435" y="9322"/>
                  </a:lnTo>
                  <a:close/>
                  <a:moveTo>
                    <a:pt x="11435" y="7458"/>
                  </a:moveTo>
                  <a:lnTo>
                    <a:pt x="10200" y="7458"/>
                  </a:lnTo>
                  <a:lnTo>
                    <a:pt x="10200" y="6192"/>
                  </a:lnTo>
                  <a:lnTo>
                    <a:pt x="11435" y="6192"/>
                  </a:lnTo>
                  <a:lnTo>
                    <a:pt x="11435" y="7458"/>
                  </a:lnTo>
                  <a:close/>
                  <a:moveTo>
                    <a:pt x="11435" y="5558"/>
                  </a:moveTo>
                  <a:lnTo>
                    <a:pt x="10200" y="5558"/>
                  </a:lnTo>
                  <a:lnTo>
                    <a:pt x="10200" y="4327"/>
                  </a:lnTo>
                  <a:lnTo>
                    <a:pt x="11435" y="4327"/>
                  </a:lnTo>
                  <a:lnTo>
                    <a:pt x="11435" y="5558"/>
                  </a:lnTo>
                  <a:close/>
                  <a:moveTo>
                    <a:pt x="12071" y="6192"/>
                  </a:moveTo>
                  <a:lnTo>
                    <a:pt x="13306" y="6192"/>
                  </a:lnTo>
                  <a:lnTo>
                    <a:pt x="13306" y="7458"/>
                  </a:lnTo>
                  <a:lnTo>
                    <a:pt x="12071" y="7458"/>
                  </a:lnTo>
                  <a:lnTo>
                    <a:pt x="12071" y="6192"/>
                  </a:lnTo>
                  <a:close/>
                  <a:moveTo>
                    <a:pt x="12071" y="9322"/>
                  </a:moveTo>
                  <a:lnTo>
                    <a:pt x="12071" y="8056"/>
                  </a:lnTo>
                  <a:lnTo>
                    <a:pt x="13306" y="8056"/>
                  </a:lnTo>
                  <a:lnTo>
                    <a:pt x="13306" y="9322"/>
                  </a:lnTo>
                  <a:lnTo>
                    <a:pt x="12071" y="9322"/>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340" name="Shape 340"/>
            <p:cNvSpPr/>
            <p:nvPr/>
          </p:nvSpPr>
          <p:spPr>
            <a:xfrm>
              <a:off x="809422" y="785414"/>
              <a:ext cx="113180" cy="123473"/>
            </a:xfrm>
            <a:prstGeom prst="rect">
              <a:avLst/>
            </a:prstGeom>
            <a:solidFill>
              <a:srgbClr val="FFFFFF">
                <a:alpha val="54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341" name="Shape 341"/>
            <p:cNvSpPr/>
            <p:nvPr/>
          </p:nvSpPr>
          <p:spPr>
            <a:xfrm>
              <a:off x="802561" y="785414"/>
              <a:ext cx="120043" cy="12347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1234" y="21600"/>
                  </a:lnTo>
                  <a:lnTo>
                    <a:pt x="1234" y="0"/>
                  </a:lnTo>
                  <a:lnTo>
                    <a:pt x="21600" y="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342" name="Shape 342"/>
            <p:cNvSpPr/>
            <p:nvPr/>
          </p:nvSpPr>
          <p:spPr>
            <a:xfrm>
              <a:off x="809422" y="421860"/>
              <a:ext cx="113180" cy="120041"/>
            </a:xfrm>
            <a:prstGeom prst="rect">
              <a:avLst/>
            </a:prstGeom>
            <a:solidFill>
              <a:srgbClr val="FFFFFF">
                <a:alpha val="54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343" name="Shape 343"/>
            <p:cNvSpPr/>
            <p:nvPr/>
          </p:nvSpPr>
          <p:spPr>
            <a:xfrm>
              <a:off x="802561" y="421860"/>
              <a:ext cx="120043" cy="12004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1234" y="21600"/>
                  </a:lnTo>
                  <a:lnTo>
                    <a:pt x="1234" y="0"/>
                  </a:lnTo>
                  <a:lnTo>
                    <a:pt x="21600" y="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344" name="Shape 344"/>
            <p:cNvSpPr/>
            <p:nvPr/>
          </p:nvSpPr>
          <p:spPr>
            <a:xfrm>
              <a:off x="991199" y="603637"/>
              <a:ext cx="113180" cy="123473"/>
            </a:xfrm>
            <a:prstGeom prst="rect">
              <a:avLst/>
            </a:prstGeom>
            <a:solidFill>
              <a:srgbClr val="FFFFFF">
                <a:alpha val="54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345" name="Shape 345"/>
            <p:cNvSpPr/>
            <p:nvPr/>
          </p:nvSpPr>
          <p:spPr>
            <a:xfrm>
              <a:off x="984341" y="603637"/>
              <a:ext cx="120043" cy="12347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1234" y="21600"/>
                  </a:lnTo>
                  <a:lnTo>
                    <a:pt x="1234" y="0"/>
                  </a:lnTo>
                  <a:lnTo>
                    <a:pt x="21600" y="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sp>
        <p:nvSpPr>
          <p:cNvPr id="347" name="Shape 347"/>
          <p:cNvSpPr>
            <a:spLocks noGrp="1"/>
          </p:cNvSpPr>
          <p:nvPr>
            <p:ph type="sldNum" sz="quarter" idx="2"/>
          </p:nvPr>
        </p:nvSpPr>
        <p:spPr>
          <a:xfrm>
            <a:off x="23603591" y="13156774"/>
            <a:ext cx="514906" cy="485141"/>
          </a:xfrm>
          <a:prstGeom prst="rect">
            <a:avLst/>
          </a:prstGeom>
        </p:spPr>
        <p:txBody>
          <a:bodyPr anchor="b"/>
          <a:lstStyle>
            <a:lvl1pPr>
              <a:defRPr sz="1600">
                <a:solidFill>
                  <a:srgbClr val="AFABAB"/>
                </a:solidFill>
              </a:defRPr>
            </a:lvl1pPr>
          </a:lstStyle>
          <a:p>
            <a:fld id="{86CB4B4D-7CA3-9044-876B-883B54F8677D}" type="slidenum">
              <a:t>‹#›</a:t>
            </a:fld>
            <a:endParaRPr/>
          </a:p>
        </p:txBody>
      </p:sp>
      <p:sp>
        <p:nvSpPr>
          <p:cNvPr id="348" name="Shape 348"/>
          <p:cNvSpPr/>
          <p:nvPr/>
        </p:nvSpPr>
        <p:spPr>
          <a:xfrm>
            <a:off x="19445329" y="13141286"/>
            <a:ext cx="3223578" cy="485141"/>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t>Copyright © 2017 HashiCorp</a:t>
            </a:r>
          </a:p>
        </p:txBody>
      </p:sp>
      <p:sp>
        <p:nvSpPr>
          <p:cNvPr id="349" name="Shape 349"/>
          <p:cNvSpPr>
            <a:spLocks noGrp="1"/>
          </p:cNvSpPr>
          <p:nvPr>
            <p:ph type="title"/>
          </p:nvPr>
        </p:nvSpPr>
        <p:spPr>
          <a:xfrm>
            <a:off x="-2060" y="4547424"/>
            <a:ext cx="6612847" cy="2976502"/>
          </a:xfrm>
          <a:prstGeom prst="rect">
            <a:avLst/>
          </a:prstGeom>
        </p:spPr>
        <p:txBody>
          <a:bodyPr anchor="b"/>
          <a:lstStyle>
            <a:lvl1pPr marL="12700" indent="-12700">
              <a:lnSpc>
                <a:spcPts val="5000"/>
              </a:lnSpc>
              <a:defRPr sz="4800">
                <a:solidFill>
                  <a:srgbClr val="FFFFFF"/>
                </a:solidFill>
              </a:defRPr>
            </a:lvl1pPr>
          </a:lstStyle>
          <a:p>
            <a:r>
              <a:t>Title Text</a:t>
            </a:r>
          </a:p>
        </p:txBody>
      </p:sp>
      <p:sp>
        <p:nvSpPr>
          <p:cNvPr id="350" name="Shape 350"/>
          <p:cNvSpPr>
            <a:spLocks noGrp="1"/>
          </p:cNvSpPr>
          <p:nvPr>
            <p:ph type="body" sz="quarter" idx="13"/>
          </p:nvPr>
        </p:nvSpPr>
        <p:spPr>
          <a:xfrm>
            <a:off x="-1" y="7657141"/>
            <a:ext cx="6585388" cy="3368285"/>
          </a:xfrm>
          <a:prstGeom prst="rect">
            <a:avLst/>
          </a:prstGeom>
          <a:ln w="12700"/>
        </p:spPr>
        <p:txBody>
          <a:bodyPr>
            <a:normAutofit/>
          </a:bodyPr>
          <a:lstStyle/>
          <a:p>
            <a:pPr marL="0" indent="0">
              <a:lnSpc>
                <a:spcPts val="4000"/>
              </a:lnSpc>
              <a:spcBef>
                <a:spcPts val="0"/>
              </a:spcBef>
              <a:buSzTx/>
              <a:buFontTx/>
              <a:buNone/>
              <a:defRPr sz="3600">
                <a:solidFill>
                  <a:srgbClr val="FFFFFF"/>
                </a:solidFill>
              </a:defRPr>
            </a:pPr>
            <a:endParaRPr/>
          </a:p>
        </p:txBody>
      </p:sp>
      <p:sp>
        <p:nvSpPr>
          <p:cNvPr id="351" name="Shape 351"/>
          <p:cNvSpPr>
            <a:spLocks noGrp="1"/>
          </p:cNvSpPr>
          <p:nvPr>
            <p:ph type="pic" idx="14"/>
          </p:nvPr>
        </p:nvSpPr>
        <p:spPr>
          <a:xfrm>
            <a:off x="8030797" y="747437"/>
            <a:ext cx="15696127" cy="12195643"/>
          </a:xfrm>
          <a:prstGeom prst="rect">
            <a:avLst/>
          </a:prstGeom>
          <a:ln w="12700">
            <a:solidFill>
              <a:srgbClr val="CBCFD5"/>
            </a:solidFill>
            <a:round/>
          </a:ln>
        </p:spPr>
        <p:txBody>
          <a:bodyPr lIns="91439" tIns="45719" rIns="91439" bIns="45719"/>
          <a:lstStyle/>
          <a:p>
            <a:endParaRPr/>
          </a:p>
        </p:txBody>
      </p:sp>
    </p:spTree>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type="tx">
  <p:cSld name="Info-Text-Vault">
    <p:spTree>
      <p:nvGrpSpPr>
        <p:cNvPr id="1" name=""/>
        <p:cNvGrpSpPr/>
        <p:nvPr/>
      </p:nvGrpSpPr>
      <p:grpSpPr>
        <a:xfrm>
          <a:off x="0" y="0"/>
          <a:ext cx="0" cy="0"/>
          <a:chOff x="0" y="0"/>
          <a:chExt cx="0" cy="0"/>
        </a:xfrm>
      </p:grpSpPr>
      <p:pic>
        <p:nvPicPr>
          <p:cNvPr id="358" name="image16.png"/>
          <p:cNvPicPr>
            <a:picLocks noChangeAspect="1"/>
          </p:cNvPicPr>
          <p:nvPr/>
        </p:nvPicPr>
        <p:blipFill>
          <a:blip r:embed="rId2">
            <a:extLst/>
          </a:blip>
          <a:srcRect l="3782" t="3140" r="70030" b="26831"/>
          <a:stretch>
            <a:fillRect/>
          </a:stretch>
        </p:blipFill>
        <p:spPr>
          <a:xfrm>
            <a:off x="94" y="11"/>
            <a:ext cx="7373723" cy="13716001"/>
          </a:xfrm>
          <a:prstGeom prst="rect">
            <a:avLst/>
          </a:prstGeom>
          <a:ln w="12700">
            <a:miter lim="400000"/>
          </a:ln>
        </p:spPr>
      </p:pic>
      <p:sp>
        <p:nvSpPr>
          <p:cNvPr id="359" name="Shape 359"/>
          <p:cNvSpPr/>
          <p:nvPr/>
        </p:nvSpPr>
        <p:spPr>
          <a:xfrm>
            <a:off x="28890" y="4105157"/>
            <a:ext cx="6773335" cy="7315201"/>
          </a:xfrm>
          <a:prstGeom prst="rect">
            <a:avLst/>
          </a:prstGeom>
          <a:solidFill>
            <a:srgbClr val="000000"/>
          </a:soli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367" name="Group 367"/>
          <p:cNvGrpSpPr/>
          <p:nvPr/>
        </p:nvGrpSpPr>
        <p:grpSpPr>
          <a:xfrm>
            <a:off x="705842" y="643031"/>
            <a:ext cx="2099012" cy="2105871"/>
            <a:chOff x="0" y="0"/>
            <a:chExt cx="2099011" cy="2105869"/>
          </a:xfrm>
        </p:grpSpPr>
        <p:sp>
          <p:nvSpPr>
            <p:cNvPr id="360" name="Shape 360"/>
            <p:cNvSpPr/>
            <p:nvPr/>
          </p:nvSpPr>
          <p:spPr>
            <a:xfrm>
              <a:off x="-1" y="-1"/>
              <a:ext cx="2099012" cy="210587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0729" y="21600"/>
                  </a:lnTo>
                  <a:lnTo>
                    <a:pt x="21600" y="0"/>
                  </a:lnTo>
                  <a:lnTo>
                    <a:pt x="0" y="0"/>
                  </a:lnTo>
                  <a:close/>
                  <a:moveTo>
                    <a:pt x="12071" y="4327"/>
                  </a:moveTo>
                  <a:lnTo>
                    <a:pt x="13306" y="4327"/>
                  </a:lnTo>
                  <a:lnTo>
                    <a:pt x="13306" y="5558"/>
                  </a:lnTo>
                  <a:lnTo>
                    <a:pt x="12071" y="5558"/>
                  </a:lnTo>
                  <a:lnTo>
                    <a:pt x="12071" y="4327"/>
                  </a:lnTo>
                  <a:close/>
                  <a:moveTo>
                    <a:pt x="9565" y="9322"/>
                  </a:moveTo>
                  <a:lnTo>
                    <a:pt x="8329" y="9322"/>
                  </a:lnTo>
                  <a:lnTo>
                    <a:pt x="8329" y="8056"/>
                  </a:lnTo>
                  <a:lnTo>
                    <a:pt x="9565" y="8056"/>
                  </a:lnTo>
                  <a:lnTo>
                    <a:pt x="9565" y="9322"/>
                  </a:lnTo>
                  <a:close/>
                  <a:moveTo>
                    <a:pt x="9565" y="7458"/>
                  </a:moveTo>
                  <a:lnTo>
                    <a:pt x="8329" y="7458"/>
                  </a:lnTo>
                  <a:lnTo>
                    <a:pt x="8329" y="6192"/>
                  </a:lnTo>
                  <a:lnTo>
                    <a:pt x="9565" y="6192"/>
                  </a:lnTo>
                  <a:lnTo>
                    <a:pt x="9565" y="7458"/>
                  </a:lnTo>
                  <a:close/>
                  <a:moveTo>
                    <a:pt x="9565" y="5558"/>
                  </a:moveTo>
                  <a:lnTo>
                    <a:pt x="8329" y="5558"/>
                  </a:lnTo>
                  <a:lnTo>
                    <a:pt x="8329" y="4327"/>
                  </a:lnTo>
                  <a:lnTo>
                    <a:pt x="9565" y="4327"/>
                  </a:lnTo>
                  <a:lnTo>
                    <a:pt x="9565" y="5558"/>
                  </a:lnTo>
                  <a:close/>
                  <a:moveTo>
                    <a:pt x="11435" y="11187"/>
                  </a:moveTo>
                  <a:lnTo>
                    <a:pt x="10200" y="11187"/>
                  </a:lnTo>
                  <a:lnTo>
                    <a:pt x="10200" y="9956"/>
                  </a:lnTo>
                  <a:lnTo>
                    <a:pt x="11435" y="9956"/>
                  </a:lnTo>
                  <a:lnTo>
                    <a:pt x="11435" y="11187"/>
                  </a:lnTo>
                  <a:close/>
                  <a:moveTo>
                    <a:pt x="11435" y="9322"/>
                  </a:moveTo>
                  <a:lnTo>
                    <a:pt x="10200" y="9322"/>
                  </a:lnTo>
                  <a:lnTo>
                    <a:pt x="10200" y="8056"/>
                  </a:lnTo>
                  <a:lnTo>
                    <a:pt x="11435" y="8056"/>
                  </a:lnTo>
                  <a:lnTo>
                    <a:pt x="11435" y="9322"/>
                  </a:lnTo>
                  <a:close/>
                  <a:moveTo>
                    <a:pt x="11435" y="7458"/>
                  </a:moveTo>
                  <a:lnTo>
                    <a:pt x="10200" y="7458"/>
                  </a:lnTo>
                  <a:lnTo>
                    <a:pt x="10200" y="6192"/>
                  </a:lnTo>
                  <a:lnTo>
                    <a:pt x="11435" y="6192"/>
                  </a:lnTo>
                  <a:lnTo>
                    <a:pt x="11435" y="7458"/>
                  </a:lnTo>
                  <a:close/>
                  <a:moveTo>
                    <a:pt x="11435" y="5558"/>
                  </a:moveTo>
                  <a:lnTo>
                    <a:pt x="10200" y="5558"/>
                  </a:lnTo>
                  <a:lnTo>
                    <a:pt x="10200" y="4327"/>
                  </a:lnTo>
                  <a:lnTo>
                    <a:pt x="11435" y="4327"/>
                  </a:lnTo>
                  <a:lnTo>
                    <a:pt x="11435" y="5558"/>
                  </a:lnTo>
                  <a:close/>
                  <a:moveTo>
                    <a:pt x="12071" y="6192"/>
                  </a:moveTo>
                  <a:lnTo>
                    <a:pt x="13306" y="6192"/>
                  </a:lnTo>
                  <a:lnTo>
                    <a:pt x="13306" y="7458"/>
                  </a:lnTo>
                  <a:lnTo>
                    <a:pt x="12071" y="7458"/>
                  </a:lnTo>
                  <a:lnTo>
                    <a:pt x="12071" y="6192"/>
                  </a:lnTo>
                  <a:close/>
                  <a:moveTo>
                    <a:pt x="12071" y="9322"/>
                  </a:moveTo>
                  <a:lnTo>
                    <a:pt x="12071" y="8056"/>
                  </a:lnTo>
                  <a:lnTo>
                    <a:pt x="13306" y="8056"/>
                  </a:lnTo>
                  <a:lnTo>
                    <a:pt x="13306" y="9322"/>
                  </a:lnTo>
                  <a:lnTo>
                    <a:pt x="12071" y="9322"/>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361" name="Shape 361"/>
            <p:cNvSpPr/>
            <p:nvPr/>
          </p:nvSpPr>
          <p:spPr>
            <a:xfrm>
              <a:off x="809422" y="785414"/>
              <a:ext cx="113180" cy="123473"/>
            </a:xfrm>
            <a:prstGeom prst="rect">
              <a:avLst/>
            </a:prstGeom>
            <a:solidFill>
              <a:srgbClr val="FFFFFF">
                <a:alpha val="54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362" name="Shape 362"/>
            <p:cNvSpPr/>
            <p:nvPr/>
          </p:nvSpPr>
          <p:spPr>
            <a:xfrm>
              <a:off x="802561" y="785414"/>
              <a:ext cx="120043" cy="12347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1234" y="21600"/>
                  </a:lnTo>
                  <a:lnTo>
                    <a:pt x="1234" y="0"/>
                  </a:lnTo>
                  <a:lnTo>
                    <a:pt x="21600" y="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363" name="Shape 363"/>
            <p:cNvSpPr/>
            <p:nvPr/>
          </p:nvSpPr>
          <p:spPr>
            <a:xfrm>
              <a:off x="809422" y="421860"/>
              <a:ext cx="113180" cy="120041"/>
            </a:xfrm>
            <a:prstGeom prst="rect">
              <a:avLst/>
            </a:prstGeom>
            <a:solidFill>
              <a:srgbClr val="FFFFFF">
                <a:alpha val="54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364" name="Shape 364"/>
            <p:cNvSpPr/>
            <p:nvPr/>
          </p:nvSpPr>
          <p:spPr>
            <a:xfrm>
              <a:off x="802561" y="421860"/>
              <a:ext cx="120043" cy="12004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1234" y="21600"/>
                  </a:lnTo>
                  <a:lnTo>
                    <a:pt x="1234" y="0"/>
                  </a:lnTo>
                  <a:lnTo>
                    <a:pt x="21600" y="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365" name="Shape 365"/>
            <p:cNvSpPr/>
            <p:nvPr/>
          </p:nvSpPr>
          <p:spPr>
            <a:xfrm>
              <a:off x="991199" y="603637"/>
              <a:ext cx="113180" cy="123473"/>
            </a:xfrm>
            <a:prstGeom prst="rect">
              <a:avLst/>
            </a:prstGeom>
            <a:solidFill>
              <a:srgbClr val="FFFFFF">
                <a:alpha val="54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366" name="Shape 366"/>
            <p:cNvSpPr/>
            <p:nvPr/>
          </p:nvSpPr>
          <p:spPr>
            <a:xfrm>
              <a:off x="984341" y="603637"/>
              <a:ext cx="120043" cy="12347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1234" y="21600"/>
                  </a:lnTo>
                  <a:lnTo>
                    <a:pt x="1234" y="0"/>
                  </a:lnTo>
                  <a:lnTo>
                    <a:pt x="21600" y="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sp>
        <p:nvSpPr>
          <p:cNvPr id="368" name="Shape 368"/>
          <p:cNvSpPr>
            <a:spLocks noGrp="1"/>
          </p:cNvSpPr>
          <p:nvPr>
            <p:ph type="body" idx="1"/>
          </p:nvPr>
        </p:nvSpPr>
        <p:spPr>
          <a:xfrm>
            <a:off x="8014999" y="4128163"/>
            <a:ext cx="15711928" cy="8814917"/>
          </a:xfrm>
          <a:prstGeom prst="rect">
            <a:avLst/>
          </a:prstGeom>
        </p:spPr>
        <p:txBody>
          <a:bodyPr>
            <a:normAutofit/>
          </a:bodyPr>
          <a:lstStyle>
            <a:lvl1pPr marL="457200" indent="-457200" defTabSz="1828800">
              <a:spcBef>
                <a:spcPts val="1600"/>
              </a:spcBef>
              <a:buClr>
                <a:srgbClr val="808080"/>
              </a:buClr>
              <a:buFont typeface="Wingdings-Regular"/>
              <a:buChar char="▪"/>
              <a:defRPr sz="4800">
                <a:solidFill>
                  <a:srgbClr val="44546A"/>
                </a:solidFill>
              </a:defRPr>
            </a:lvl1pPr>
            <a:lvl2pPr marL="800100" indent="-514350" defTabSz="1828800">
              <a:spcBef>
                <a:spcPts val="1600"/>
              </a:spcBef>
              <a:buClr>
                <a:srgbClr val="808080"/>
              </a:buClr>
              <a:buFont typeface="Wingdings-Regular"/>
              <a:buChar char="–"/>
              <a:defRPr sz="4800">
                <a:solidFill>
                  <a:srgbClr val="44546A"/>
                </a:solidFill>
              </a:defRPr>
            </a:lvl2pPr>
            <a:lvl3pPr marL="1103766" indent="-587828" defTabSz="1828800">
              <a:spcBef>
                <a:spcPts val="1600"/>
              </a:spcBef>
              <a:buClr>
                <a:srgbClr val="808080"/>
              </a:buClr>
              <a:buFont typeface="Wingdings-Regular"/>
              <a:buChar char="▪"/>
              <a:defRPr sz="4800">
                <a:solidFill>
                  <a:srgbClr val="44546A"/>
                </a:solidFill>
              </a:defRPr>
            </a:lvl3pPr>
            <a:lvl4pPr marL="1330778" indent="-587828" defTabSz="1828800">
              <a:spcBef>
                <a:spcPts val="1600"/>
              </a:spcBef>
              <a:buClr>
                <a:srgbClr val="808080"/>
              </a:buClr>
              <a:buFont typeface="Wingdings-Regular"/>
              <a:buChar char="–"/>
              <a:defRPr sz="4800">
                <a:solidFill>
                  <a:srgbClr val="44546A"/>
                </a:solidFill>
              </a:defRPr>
            </a:lvl4pPr>
            <a:lvl5pPr marL="1557112" indent="-582387" defTabSz="1828800">
              <a:spcBef>
                <a:spcPts val="1600"/>
              </a:spcBef>
              <a:buClr>
                <a:srgbClr val="808080"/>
              </a:buClr>
              <a:buFont typeface="Wingdings-Regular"/>
              <a:buChar char="▪"/>
              <a:defRPr sz="4800">
                <a:solidFill>
                  <a:srgbClr val="44546A"/>
                </a:solidFill>
              </a:defRPr>
            </a:lvl5pPr>
          </a:lstStyle>
          <a:p>
            <a:r>
              <a:t>Body Level One</a:t>
            </a:r>
          </a:p>
          <a:p>
            <a:pPr lvl="1"/>
            <a:r>
              <a:t>Body Level Two</a:t>
            </a:r>
          </a:p>
          <a:p>
            <a:pPr lvl="2"/>
            <a:r>
              <a:t>Body Level Three</a:t>
            </a:r>
          </a:p>
          <a:p>
            <a:pPr lvl="3"/>
            <a:r>
              <a:t>Body Level Four</a:t>
            </a:r>
          </a:p>
          <a:p>
            <a:pPr lvl="4"/>
            <a:r>
              <a:t>Body Level Five</a:t>
            </a:r>
          </a:p>
        </p:txBody>
      </p:sp>
      <p:sp>
        <p:nvSpPr>
          <p:cNvPr id="369" name="Shape 369"/>
          <p:cNvSpPr>
            <a:spLocks noGrp="1"/>
          </p:cNvSpPr>
          <p:nvPr>
            <p:ph type="sldNum" sz="quarter" idx="2"/>
          </p:nvPr>
        </p:nvSpPr>
        <p:spPr>
          <a:xfrm>
            <a:off x="23603591" y="13156774"/>
            <a:ext cx="514906" cy="485141"/>
          </a:xfrm>
          <a:prstGeom prst="rect">
            <a:avLst/>
          </a:prstGeom>
        </p:spPr>
        <p:txBody>
          <a:bodyPr anchor="b"/>
          <a:lstStyle>
            <a:lvl1pPr>
              <a:defRPr sz="1600">
                <a:solidFill>
                  <a:srgbClr val="AFABAB"/>
                </a:solidFill>
              </a:defRPr>
            </a:lvl1pPr>
          </a:lstStyle>
          <a:p>
            <a:fld id="{86CB4B4D-7CA3-9044-876B-883B54F8677D}" type="slidenum">
              <a:t>‹#›</a:t>
            </a:fld>
            <a:endParaRPr/>
          </a:p>
        </p:txBody>
      </p:sp>
      <p:sp>
        <p:nvSpPr>
          <p:cNvPr id="370" name="Shape 370"/>
          <p:cNvSpPr/>
          <p:nvPr/>
        </p:nvSpPr>
        <p:spPr>
          <a:xfrm>
            <a:off x="19445329" y="13141286"/>
            <a:ext cx="3223578" cy="485141"/>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t>Copyright © 2017 HashiCorp</a:t>
            </a:r>
          </a:p>
        </p:txBody>
      </p:sp>
      <p:sp>
        <p:nvSpPr>
          <p:cNvPr id="371" name="Shape 371"/>
          <p:cNvSpPr>
            <a:spLocks noGrp="1"/>
          </p:cNvSpPr>
          <p:nvPr>
            <p:ph type="title"/>
          </p:nvPr>
        </p:nvSpPr>
        <p:spPr>
          <a:xfrm>
            <a:off x="-2060" y="4547424"/>
            <a:ext cx="6612847" cy="2976502"/>
          </a:xfrm>
          <a:prstGeom prst="rect">
            <a:avLst/>
          </a:prstGeom>
        </p:spPr>
        <p:txBody>
          <a:bodyPr anchor="b"/>
          <a:lstStyle>
            <a:lvl1pPr>
              <a:lnSpc>
                <a:spcPts val="5000"/>
              </a:lnSpc>
              <a:defRPr sz="4800">
                <a:solidFill>
                  <a:srgbClr val="FFFFFF"/>
                </a:solidFill>
              </a:defRPr>
            </a:lvl1pPr>
          </a:lstStyle>
          <a:p>
            <a:r>
              <a:t>Title Text</a:t>
            </a:r>
          </a:p>
        </p:txBody>
      </p:sp>
      <p:sp>
        <p:nvSpPr>
          <p:cNvPr id="372" name="Shape 372"/>
          <p:cNvSpPr>
            <a:spLocks noGrp="1"/>
          </p:cNvSpPr>
          <p:nvPr>
            <p:ph type="body" sz="quarter" idx="13"/>
          </p:nvPr>
        </p:nvSpPr>
        <p:spPr>
          <a:xfrm>
            <a:off x="-1" y="7657141"/>
            <a:ext cx="6585388" cy="3365501"/>
          </a:xfrm>
          <a:prstGeom prst="rect">
            <a:avLst/>
          </a:prstGeom>
          <a:ln w="12700"/>
        </p:spPr>
        <p:txBody>
          <a:bodyPr>
            <a:normAutofit/>
          </a:bodyPr>
          <a:lstStyle/>
          <a:p>
            <a:pPr marL="0" indent="0">
              <a:lnSpc>
                <a:spcPts val="4000"/>
              </a:lnSpc>
              <a:spcBef>
                <a:spcPts val="0"/>
              </a:spcBef>
              <a:buSzTx/>
              <a:buFontTx/>
              <a:buNone/>
              <a:defRPr sz="3600">
                <a:solidFill>
                  <a:srgbClr val="FFFFFF"/>
                </a:solidFill>
              </a:defRPr>
            </a:pPr>
            <a:endParaRPr/>
          </a:p>
        </p:txBody>
      </p:sp>
    </p:spTree>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type="tx">
  <p:cSld name="Info-Code-Vault">
    <p:spTree>
      <p:nvGrpSpPr>
        <p:cNvPr id="1" name=""/>
        <p:cNvGrpSpPr/>
        <p:nvPr/>
      </p:nvGrpSpPr>
      <p:grpSpPr>
        <a:xfrm>
          <a:off x="0" y="0"/>
          <a:ext cx="0" cy="0"/>
          <a:chOff x="0" y="0"/>
          <a:chExt cx="0" cy="0"/>
        </a:xfrm>
      </p:grpSpPr>
      <p:pic>
        <p:nvPicPr>
          <p:cNvPr id="379" name="image16.png"/>
          <p:cNvPicPr>
            <a:picLocks noChangeAspect="1"/>
          </p:cNvPicPr>
          <p:nvPr/>
        </p:nvPicPr>
        <p:blipFill>
          <a:blip r:embed="rId2">
            <a:extLst/>
          </a:blip>
          <a:srcRect l="3782" t="3140" r="70030" b="26831"/>
          <a:stretch>
            <a:fillRect/>
          </a:stretch>
        </p:blipFill>
        <p:spPr>
          <a:xfrm>
            <a:off x="94" y="11"/>
            <a:ext cx="7373723" cy="13716001"/>
          </a:xfrm>
          <a:prstGeom prst="rect">
            <a:avLst/>
          </a:prstGeom>
          <a:ln w="12700">
            <a:miter lim="400000"/>
          </a:ln>
        </p:spPr>
      </p:pic>
      <p:sp>
        <p:nvSpPr>
          <p:cNvPr id="380" name="Shape 380"/>
          <p:cNvSpPr/>
          <p:nvPr/>
        </p:nvSpPr>
        <p:spPr>
          <a:xfrm>
            <a:off x="28890" y="4105157"/>
            <a:ext cx="6773335" cy="7315201"/>
          </a:xfrm>
          <a:prstGeom prst="rect">
            <a:avLst/>
          </a:prstGeom>
          <a:solidFill>
            <a:srgbClr val="000000"/>
          </a:soli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388" name="Group 388"/>
          <p:cNvGrpSpPr/>
          <p:nvPr/>
        </p:nvGrpSpPr>
        <p:grpSpPr>
          <a:xfrm>
            <a:off x="705842" y="643031"/>
            <a:ext cx="2099012" cy="2105871"/>
            <a:chOff x="0" y="0"/>
            <a:chExt cx="2099011" cy="2105869"/>
          </a:xfrm>
        </p:grpSpPr>
        <p:sp>
          <p:nvSpPr>
            <p:cNvPr id="381" name="Shape 381"/>
            <p:cNvSpPr/>
            <p:nvPr/>
          </p:nvSpPr>
          <p:spPr>
            <a:xfrm>
              <a:off x="-1" y="-1"/>
              <a:ext cx="2099012" cy="210587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0729" y="21600"/>
                  </a:lnTo>
                  <a:lnTo>
                    <a:pt x="21600" y="0"/>
                  </a:lnTo>
                  <a:lnTo>
                    <a:pt x="0" y="0"/>
                  </a:lnTo>
                  <a:close/>
                  <a:moveTo>
                    <a:pt x="12071" y="4327"/>
                  </a:moveTo>
                  <a:lnTo>
                    <a:pt x="13306" y="4327"/>
                  </a:lnTo>
                  <a:lnTo>
                    <a:pt x="13306" y="5558"/>
                  </a:lnTo>
                  <a:lnTo>
                    <a:pt x="12071" y="5558"/>
                  </a:lnTo>
                  <a:lnTo>
                    <a:pt x="12071" y="4327"/>
                  </a:lnTo>
                  <a:close/>
                  <a:moveTo>
                    <a:pt x="9565" y="9322"/>
                  </a:moveTo>
                  <a:lnTo>
                    <a:pt x="8329" y="9322"/>
                  </a:lnTo>
                  <a:lnTo>
                    <a:pt x="8329" y="8056"/>
                  </a:lnTo>
                  <a:lnTo>
                    <a:pt x="9565" y="8056"/>
                  </a:lnTo>
                  <a:lnTo>
                    <a:pt x="9565" y="9322"/>
                  </a:lnTo>
                  <a:close/>
                  <a:moveTo>
                    <a:pt x="9565" y="7458"/>
                  </a:moveTo>
                  <a:lnTo>
                    <a:pt x="8329" y="7458"/>
                  </a:lnTo>
                  <a:lnTo>
                    <a:pt x="8329" y="6192"/>
                  </a:lnTo>
                  <a:lnTo>
                    <a:pt x="9565" y="6192"/>
                  </a:lnTo>
                  <a:lnTo>
                    <a:pt x="9565" y="7458"/>
                  </a:lnTo>
                  <a:close/>
                  <a:moveTo>
                    <a:pt x="9565" y="5558"/>
                  </a:moveTo>
                  <a:lnTo>
                    <a:pt x="8329" y="5558"/>
                  </a:lnTo>
                  <a:lnTo>
                    <a:pt x="8329" y="4327"/>
                  </a:lnTo>
                  <a:lnTo>
                    <a:pt x="9565" y="4327"/>
                  </a:lnTo>
                  <a:lnTo>
                    <a:pt x="9565" y="5558"/>
                  </a:lnTo>
                  <a:close/>
                  <a:moveTo>
                    <a:pt x="11435" y="11187"/>
                  </a:moveTo>
                  <a:lnTo>
                    <a:pt x="10200" y="11187"/>
                  </a:lnTo>
                  <a:lnTo>
                    <a:pt x="10200" y="9956"/>
                  </a:lnTo>
                  <a:lnTo>
                    <a:pt x="11435" y="9956"/>
                  </a:lnTo>
                  <a:lnTo>
                    <a:pt x="11435" y="11187"/>
                  </a:lnTo>
                  <a:close/>
                  <a:moveTo>
                    <a:pt x="11435" y="9322"/>
                  </a:moveTo>
                  <a:lnTo>
                    <a:pt x="10200" y="9322"/>
                  </a:lnTo>
                  <a:lnTo>
                    <a:pt x="10200" y="8056"/>
                  </a:lnTo>
                  <a:lnTo>
                    <a:pt x="11435" y="8056"/>
                  </a:lnTo>
                  <a:lnTo>
                    <a:pt x="11435" y="9322"/>
                  </a:lnTo>
                  <a:close/>
                  <a:moveTo>
                    <a:pt x="11435" y="7458"/>
                  </a:moveTo>
                  <a:lnTo>
                    <a:pt x="10200" y="7458"/>
                  </a:lnTo>
                  <a:lnTo>
                    <a:pt x="10200" y="6192"/>
                  </a:lnTo>
                  <a:lnTo>
                    <a:pt x="11435" y="6192"/>
                  </a:lnTo>
                  <a:lnTo>
                    <a:pt x="11435" y="7458"/>
                  </a:lnTo>
                  <a:close/>
                  <a:moveTo>
                    <a:pt x="11435" y="5558"/>
                  </a:moveTo>
                  <a:lnTo>
                    <a:pt x="10200" y="5558"/>
                  </a:lnTo>
                  <a:lnTo>
                    <a:pt x="10200" y="4327"/>
                  </a:lnTo>
                  <a:lnTo>
                    <a:pt x="11435" y="4327"/>
                  </a:lnTo>
                  <a:lnTo>
                    <a:pt x="11435" y="5558"/>
                  </a:lnTo>
                  <a:close/>
                  <a:moveTo>
                    <a:pt x="12071" y="6192"/>
                  </a:moveTo>
                  <a:lnTo>
                    <a:pt x="13306" y="6192"/>
                  </a:lnTo>
                  <a:lnTo>
                    <a:pt x="13306" y="7458"/>
                  </a:lnTo>
                  <a:lnTo>
                    <a:pt x="12071" y="7458"/>
                  </a:lnTo>
                  <a:lnTo>
                    <a:pt x="12071" y="6192"/>
                  </a:lnTo>
                  <a:close/>
                  <a:moveTo>
                    <a:pt x="12071" y="9322"/>
                  </a:moveTo>
                  <a:lnTo>
                    <a:pt x="12071" y="8056"/>
                  </a:lnTo>
                  <a:lnTo>
                    <a:pt x="13306" y="8056"/>
                  </a:lnTo>
                  <a:lnTo>
                    <a:pt x="13306" y="9322"/>
                  </a:lnTo>
                  <a:lnTo>
                    <a:pt x="12071" y="9322"/>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382" name="Shape 382"/>
            <p:cNvSpPr/>
            <p:nvPr/>
          </p:nvSpPr>
          <p:spPr>
            <a:xfrm>
              <a:off x="809422" y="785414"/>
              <a:ext cx="113180" cy="123473"/>
            </a:xfrm>
            <a:prstGeom prst="rect">
              <a:avLst/>
            </a:prstGeom>
            <a:solidFill>
              <a:srgbClr val="FFFFFF">
                <a:alpha val="54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383" name="Shape 383"/>
            <p:cNvSpPr/>
            <p:nvPr/>
          </p:nvSpPr>
          <p:spPr>
            <a:xfrm>
              <a:off x="802561" y="785414"/>
              <a:ext cx="120043" cy="12347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1234" y="21600"/>
                  </a:lnTo>
                  <a:lnTo>
                    <a:pt x="1234" y="0"/>
                  </a:lnTo>
                  <a:lnTo>
                    <a:pt x="21600" y="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384" name="Shape 384"/>
            <p:cNvSpPr/>
            <p:nvPr/>
          </p:nvSpPr>
          <p:spPr>
            <a:xfrm>
              <a:off x="809422" y="421860"/>
              <a:ext cx="113180" cy="120041"/>
            </a:xfrm>
            <a:prstGeom prst="rect">
              <a:avLst/>
            </a:prstGeom>
            <a:solidFill>
              <a:srgbClr val="FFFFFF">
                <a:alpha val="54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385" name="Shape 385"/>
            <p:cNvSpPr/>
            <p:nvPr/>
          </p:nvSpPr>
          <p:spPr>
            <a:xfrm>
              <a:off x="802561" y="421860"/>
              <a:ext cx="120043" cy="12004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1234" y="21600"/>
                  </a:lnTo>
                  <a:lnTo>
                    <a:pt x="1234" y="0"/>
                  </a:lnTo>
                  <a:lnTo>
                    <a:pt x="21600" y="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386" name="Shape 386"/>
            <p:cNvSpPr/>
            <p:nvPr/>
          </p:nvSpPr>
          <p:spPr>
            <a:xfrm>
              <a:off x="991199" y="603637"/>
              <a:ext cx="113180" cy="123473"/>
            </a:xfrm>
            <a:prstGeom prst="rect">
              <a:avLst/>
            </a:prstGeom>
            <a:solidFill>
              <a:srgbClr val="FFFFFF">
                <a:alpha val="54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387" name="Shape 387"/>
            <p:cNvSpPr/>
            <p:nvPr/>
          </p:nvSpPr>
          <p:spPr>
            <a:xfrm>
              <a:off x="984341" y="603637"/>
              <a:ext cx="120043" cy="12347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1234" y="21600"/>
                  </a:lnTo>
                  <a:lnTo>
                    <a:pt x="1234" y="0"/>
                  </a:lnTo>
                  <a:lnTo>
                    <a:pt x="21600" y="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sp>
        <p:nvSpPr>
          <p:cNvPr id="389" name="Shape 389"/>
          <p:cNvSpPr>
            <a:spLocks noGrp="1"/>
          </p:cNvSpPr>
          <p:nvPr>
            <p:ph type="sldNum" sz="quarter" idx="2"/>
          </p:nvPr>
        </p:nvSpPr>
        <p:spPr>
          <a:xfrm>
            <a:off x="23603591" y="13156774"/>
            <a:ext cx="514906" cy="485141"/>
          </a:xfrm>
          <a:prstGeom prst="rect">
            <a:avLst/>
          </a:prstGeom>
        </p:spPr>
        <p:txBody>
          <a:bodyPr anchor="b"/>
          <a:lstStyle>
            <a:lvl1pPr>
              <a:defRPr sz="1600">
                <a:solidFill>
                  <a:srgbClr val="AFABAB"/>
                </a:solidFill>
              </a:defRPr>
            </a:lvl1pPr>
          </a:lstStyle>
          <a:p>
            <a:fld id="{86CB4B4D-7CA3-9044-876B-883B54F8677D}" type="slidenum">
              <a:t>‹#›</a:t>
            </a:fld>
            <a:endParaRPr/>
          </a:p>
        </p:txBody>
      </p:sp>
      <p:sp>
        <p:nvSpPr>
          <p:cNvPr id="390" name="Shape 390"/>
          <p:cNvSpPr/>
          <p:nvPr/>
        </p:nvSpPr>
        <p:spPr>
          <a:xfrm>
            <a:off x="19445329" y="13141286"/>
            <a:ext cx="3223578" cy="485141"/>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t>Copyright © 2017 HashiCorp</a:t>
            </a:r>
          </a:p>
        </p:txBody>
      </p:sp>
      <p:sp>
        <p:nvSpPr>
          <p:cNvPr id="391" name="Shape 391"/>
          <p:cNvSpPr>
            <a:spLocks noGrp="1"/>
          </p:cNvSpPr>
          <p:nvPr>
            <p:ph type="title"/>
          </p:nvPr>
        </p:nvSpPr>
        <p:spPr>
          <a:xfrm>
            <a:off x="-2060" y="4547424"/>
            <a:ext cx="6612847" cy="2976502"/>
          </a:xfrm>
          <a:prstGeom prst="rect">
            <a:avLst/>
          </a:prstGeom>
        </p:spPr>
        <p:txBody>
          <a:bodyPr anchor="b"/>
          <a:lstStyle>
            <a:lvl1pPr>
              <a:lnSpc>
                <a:spcPts val="5000"/>
              </a:lnSpc>
              <a:defRPr sz="4800">
                <a:solidFill>
                  <a:srgbClr val="FFFFFF"/>
                </a:solidFill>
              </a:defRPr>
            </a:lvl1pPr>
          </a:lstStyle>
          <a:p>
            <a:r>
              <a:t>Title Text</a:t>
            </a:r>
          </a:p>
        </p:txBody>
      </p:sp>
      <p:sp>
        <p:nvSpPr>
          <p:cNvPr id="392" name="Shape 392"/>
          <p:cNvSpPr>
            <a:spLocks noGrp="1"/>
          </p:cNvSpPr>
          <p:nvPr>
            <p:ph type="body" sz="quarter" idx="13"/>
          </p:nvPr>
        </p:nvSpPr>
        <p:spPr>
          <a:xfrm>
            <a:off x="-1" y="7657141"/>
            <a:ext cx="6585388" cy="3365501"/>
          </a:xfrm>
          <a:prstGeom prst="rect">
            <a:avLst/>
          </a:prstGeom>
          <a:ln w="12700"/>
        </p:spPr>
        <p:txBody>
          <a:bodyPr>
            <a:normAutofit/>
          </a:bodyPr>
          <a:lstStyle/>
          <a:p>
            <a:pPr marL="0" indent="0">
              <a:lnSpc>
                <a:spcPts val="4000"/>
              </a:lnSpc>
              <a:spcBef>
                <a:spcPts val="0"/>
              </a:spcBef>
              <a:buSzTx/>
              <a:buFontTx/>
              <a:buNone/>
              <a:defRPr sz="3600">
                <a:solidFill>
                  <a:srgbClr val="FFFFFF"/>
                </a:solidFill>
              </a:defRPr>
            </a:pPr>
            <a:endParaRPr/>
          </a:p>
        </p:txBody>
      </p:sp>
      <p:sp>
        <p:nvSpPr>
          <p:cNvPr id="393" name="Shape 393"/>
          <p:cNvSpPr/>
          <p:nvPr/>
        </p:nvSpPr>
        <p:spPr>
          <a:xfrm>
            <a:off x="8525562" y="2931055"/>
            <a:ext cx="14677338" cy="8489300"/>
          </a:xfrm>
          <a:prstGeom prst="rect">
            <a:avLst/>
          </a:prstGeom>
          <a:solidFill>
            <a:srgbClr val="CCCCCC">
              <a:alpha val="10000"/>
            </a:srgbClr>
          </a:solidFill>
          <a:ln w="25400">
            <a:solidFill>
              <a:srgbClr val="ADB9CA"/>
            </a:solidFill>
          </a:ln>
        </p:spPr>
        <p:txBody>
          <a:bodyPr lIns="121919" tIns="121919" rIns="121919" bIns="121919"/>
          <a:lstStyle/>
          <a:p>
            <a:pPr defTabSz="2438400">
              <a:lnSpc>
                <a:spcPct val="100000"/>
              </a:lnSpc>
              <a:spcBef>
                <a:spcPts val="0"/>
              </a:spcBef>
              <a:defRPr sz="2400" b="0">
                <a:solidFill>
                  <a:srgbClr val="000000"/>
                </a:solidFill>
                <a:latin typeface="Menlo"/>
                <a:ea typeface="Menlo"/>
                <a:cs typeface="Menlo"/>
                <a:sym typeface="Menlo"/>
              </a:defRPr>
            </a:pPr>
            <a:endParaRPr/>
          </a:p>
        </p:txBody>
      </p:sp>
      <p:sp>
        <p:nvSpPr>
          <p:cNvPr id="394" name="Shape 394"/>
          <p:cNvSpPr/>
          <p:nvPr/>
        </p:nvSpPr>
        <p:spPr>
          <a:xfrm>
            <a:off x="8525562" y="2479554"/>
            <a:ext cx="14677338" cy="731521"/>
          </a:xfrm>
          <a:prstGeom prst="rect">
            <a:avLst/>
          </a:prstGeom>
          <a:solidFill>
            <a:srgbClr val="ADB9CA"/>
          </a:solidFill>
          <a:ln w="25400">
            <a:solidFill>
              <a:srgbClr val="ADB9CA"/>
            </a:solidFill>
            <a:miter/>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a:p>
        </p:txBody>
      </p:sp>
      <p:sp>
        <p:nvSpPr>
          <p:cNvPr id="395" name="Shape 395"/>
          <p:cNvSpPr>
            <a:spLocks noGrp="1"/>
          </p:cNvSpPr>
          <p:nvPr>
            <p:ph type="body" sz="half" idx="14"/>
          </p:nvPr>
        </p:nvSpPr>
        <p:spPr>
          <a:xfrm>
            <a:off x="8812231" y="3470983"/>
            <a:ext cx="14097928" cy="7689463"/>
          </a:xfrm>
          <a:prstGeom prst="rect">
            <a:avLst/>
          </a:prstGeom>
          <a:ln w="12700"/>
        </p:spPr>
        <p:txBody>
          <a:bodyPr>
            <a:normAutofit/>
          </a:bodyPr>
          <a:lstStyle/>
          <a:p>
            <a:pPr marL="0" indent="0" defTabSz="1828800">
              <a:spcBef>
                <a:spcPts val="800"/>
              </a:spcBef>
              <a:buSzTx/>
              <a:buFontTx/>
              <a:buNone/>
              <a:defRPr sz="1800">
                <a:latin typeface="Menlo"/>
                <a:ea typeface="Menlo"/>
                <a:cs typeface="Menlo"/>
                <a:sym typeface="Menlo"/>
              </a:defRPr>
            </a:pPr>
            <a:endParaRPr/>
          </a:p>
        </p:txBody>
      </p:sp>
      <p:sp>
        <p:nvSpPr>
          <p:cNvPr id="396" name="Shape 396"/>
          <p:cNvSpPr>
            <a:spLocks noGrp="1"/>
          </p:cNvSpPr>
          <p:nvPr>
            <p:ph type="body" sz="quarter" idx="15"/>
          </p:nvPr>
        </p:nvSpPr>
        <p:spPr>
          <a:xfrm>
            <a:off x="8812231" y="2480555"/>
            <a:ext cx="13933759" cy="729519"/>
          </a:xfrm>
          <a:prstGeom prst="rect">
            <a:avLst/>
          </a:prstGeom>
          <a:ln w="12700"/>
        </p:spPr>
        <p:txBody>
          <a:bodyPr anchor="ctr">
            <a:normAutofit/>
          </a:bodyPr>
          <a:lstStyle/>
          <a:p>
            <a:pPr marL="0" indent="0" algn="ctr" defTabSz="1828800">
              <a:spcBef>
                <a:spcPts val="800"/>
              </a:spcBef>
              <a:buSzTx/>
              <a:buFontTx/>
              <a:buNone/>
              <a:defRPr sz="2000" b="1">
                <a:solidFill>
                  <a:srgbClr val="FFFFFF"/>
                </a:solidFill>
                <a:latin typeface="Menlo"/>
                <a:ea typeface="Menlo"/>
                <a:cs typeface="Menlo"/>
                <a:sym typeface="Menlo"/>
              </a:defRPr>
            </a:pPr>
            <a:endParaRPr/>
          </a:p>
        </p:txBody>
      </p:sp>
    </p:spTree>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type="tx">
  <p:cSld name="Info-Image-Nomad">
    <p:spTree>
      <p:nvGrpSpPr>
        <p:cNvPr id="1" name=""/>
        <p:cNvGrpSpPr/>
        <p:nvPr/>
      </p:nvGrpSpPr>
      <p:grpSpPr>
        <a:xfrm>
          <a:off x="0" y="0"/>
          <a:ext cx="0" cy="0"/>
          <a:chOff x="0" y="0"/>
          <a:chExt cx="0" cy="0"/>
        </a:xfrm>
      </p:grpSpPr>
      <p:pic>
        <p:nvPicPr>
          <p:cNvPr id="403" name="image17.png"/>
          <p:cNvPicPr>
            <a:picLocks noChangeAspect="1"/>
          </p:cNvPicPr>
          <p:nvPr/>
        </p:nvPicPr>
        <p:blipFill>
          <a:blip r:embed="rId2">
            <a:extLst/>
          </a:blip>
          <a:srcRect l="20" r="68477"/>
          <a:stretch>
            <a:fillRect/>
          </a:stretch>
        </p:blipFill>
        <p:spPr>
          <a:xfrm>
            <a:off x="4938" y="-3"/>
            <a:ext cx="7337692" cy="13716004"/>
          </a:xfrm>
          <a:prstGeom prst="rect">
            <a:avLst/>
          </a:prstGeom>
          <a:ln w="12700">
            <a:miter lim="400000"/>
          </a:ln>
        </p:spPr>
      </p:pic>
      <p:grpSp>
        <p:nvGrpSpPr>
          <p:cNvPr id="407" name="Group 407"/>
          <p:cNvGrpSpPr/>
          <p:nvPr/>
        </p:nvGrpSpPr>
        <p:grpSpPr>
          <a:xfrm>
            <a:off x="653685" y="610965"/>
            <a:ext cx="1971097" cy="2266393"/>
            <a:chOff x="0" y="0"/>
            <a:chExt cx="1971095" cy="2266391"/>
          </a:xfrm>
        </p:grpSpPr>
        <p:sp>
          <p:nvSpPr>
            <p:cNvPr id="404" name="Shape 404"/>
            <p:cNvSpPr/>
            <p:nvPr/>
          </p:nvSpPr>
          <p:spPr>
            <a:xfrm>
              <a:off x="985547" y="564753"/>
              <a:ext cx="985549" cy="1701639"/>
            </a:xfrm>
            <a:custGeom>
              <a:avLst/>
              <a:gdLst/>
              <a:ahLst/>
              <a:cxnLst>
                <a:cxn ang="0">
                  <a:pos x="wd2" y="hd2"/>
                </a:cxn>
                <a:cxn ang="5400000">
                  <a:pos x="wd2" y="hd2"/>
                </a:cxn>
                <a:cxn ang="10800000">
                  <a:pos x="wd2" y="hd2"/>
                </a:cxn>
                <a:cxn ang="16200000">
                  <a:pos x="wd2" y="hd2"/>
                </a:cxn>
              </a:cxnLst>
              <a:rect l="0" t="0" r="r" b="b"/>
              <a:pathLst>
                <a:path w="21600" h="21600" extrusionOk="0">
                  <a:moveTo>
                    <a:pt x="21196" y="0"/>
                  </a:moveTo>
                  <a:lnTo>
                    <a:pt x="9708" y="3842"/>
                  </a:lnTo>
                  <a:lnTo>
                    <a:pt x="9708" y="8621"/>
                  </a:lnTo>
                  <a:lnTo>
                    <a:pt x="4045" y="10495"/>
                  </a:lnTo>
                  <a:lnTo>
                    <a:pt x="0" y="9090"/>
                  </a:lnTo>
                  <a:lnTo>
                    <a:pt x="0" y="21600"/>
                  </a:lnTo>
                  <a:lnTo>
                    <a:pt x="162" y="21600"/>
                  </a:lnTo>
                  <a:lnTo>
                    <a:pt x="21600" y="14338"/>
                  </a:lnTo>
                  <a:lnTo>
                    <a:pt x="21600" y="0"/>
                  </a:lnTo>
                  <a:lnTo>
                    <a:pt x="21196" y="0"/>
                  </a:lnTo>
                  <a:close/>
                </a:path>
              </a:pathLst>
            </a:custGeom>
            <a:solidFill>
              <a:srgbClr val="FFFFFF">
                <a:alpha val="73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405" name="Shape 405"/>
            <p:cNvSpPr/>
            <p:nvPr/>
          </p:nvSpPr>
          <p:spPr>
            <a:xfrm>
              <a:off x="0" y="0"/>
              <a:ext cx="1971096" cy="1059373"/>
            </a:xfrm>
            <a:custGeom>
              <a:avLst/>
              <a:gdLst/>
              <a:ahLst/>
              <a:cxnLst>
                <a:cxn ang="0">
                  <a:pos x="wd2" y="hd2"/>
                </a:cxn>
                <a:cxn ang="5400000">
                  <a:pos x="wd2" y="hd2"/>
                </a:cxn>
                <a:cxn ang="10800000">
                  <a:pos x="wd2" y="hd2"/>
                </a:cxn>
                <a:cxn ang="16200000">
                  <a:pos x="wd2" y="hd2"/>
                </a:cxn>
              </a:cxnLst>
              <a:rect l="0" t="0" r="r" b="b"/>
              <a:pathLst>
                <a:path w="21600" h="21600" extrusionOk="0">
                  <a:moveTo>
                    <a:pt x="10719" y="0"/>
                  </a:moveTo>
                  <a:lnTo>
                    <a:pt x="0" y="11515"/>
                  </a:lnTo>
                  <a:lnTo>
                    <a:pt x="7240" y="19417"/>
                  </a:lnTo>
                  <a:lnTo>
                    <a:pt x="8737" y="17837"/>
                  </a:lnTo>
                  <a:lnTo>
                    <a:pt x="12216" y="21600"/>
                  </a:lnTo>
                  <a:lnTo>
                    <a:pt x="12216" y="13848"/>
                  </a:lnTo>
                  <a:lnTo>
                    <a:pt x="15654" y="10085"/>
                  </a:lnTo>
                  <a:lnTo>
                    <a:pt x="15654" y="17686"/>
                  </a:lnTo>
                  <a:lnTo>
                    <a:pt x="21600" y="11515"/>
                  </a:lnTo>
                  <a:lnTo>
                    <a:pt x="10719" y="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406" name="Shape 406"/>
            <p:cNvSpPr/>
            <p:nvPr/>
          </p:nvSpPr>
          <p:spPr>
            <a:xfrm>
              <a:off x="0" y="564753"/>
              <a:ext cx="985549" cy="1701639"/>
            </a:xfrm>
            <a:custGeom>
              <a:avLst/>
              <a:gdLst/>
              <a:ahLst/>
              <a:cxnLst>
                <a:cxn ang="0">
                  <a:pos x="wd2" y="hd2"/>
                </a:cxn>
                <a:cxn ang="5400000">
                  <a:pos x="wd2" y="hd2"/>
                </a:cxn>
                <a:cxn ang="10800000">
                  <a:pos x="wd2" y="hd2"/>
                </a:cxn>
                <a:cxn ang="16200000">
                  <a:pos x="wd2" y="hd2"/>
                </a:cxn>
              </a:cxnLst>
              <a:rect l="0" t="0" r="r" b="b"/>
              <a:pathLst>
                <a:path w="21600" h="21600" extrusionOk="0">
                  <a:moveTo>
                    <a:pt x="18769" y="8200"/>
                  </a:moveTo>
                  <a:lnTo>
                    <a:pt x="18769" y="12932"/>
                  </a:lnTo>
                  <a:lnTo>
                    <a:pt x="12297" y="15368"/>
                  </a:lnTo>
                  <a:lnTo>
                    <a:pt x="12297" y="5763"/>
                  </a:lnTo>
                  <a:lnTo>
                    <a:pt x="14724" y="4826"/>
                  </a:lnTo>
                  <a:lnTo>
                    <a:pt x="162" y="0"/>
                  </a:lnTo>
                  <a:lnTo>
                    <a:pt x="0" y="0"/>
                  </a:lnTo>
                  <a:lnTo>
                    <a:pt x="0" y="14338"/>
                  </a:lnTo>
                  <a:lnTo>
                    <a:pt x="21600" y="21600"/>
                  </a:lnTo>
                  <a:lnTo>
                    <a:pt x="21600" y="9090"/>
                  </a:lnTo>
                  <a:lnTo>
                    <a:pt x="18769" y="820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sp>
        <p:nvSpPr>
          <p:cNvPr id="408" name="Shape 408"/>
          <p:cNvSpPr>
            <a:spLocks noGrp="1"/>
          </p:cNvSpPr>
          <p:nvPr>
            <p:ph type="sldNum" sz="quarter" idx="2"/>
          </p:nvPr>
        </p:nvSpPr>
        <p:spPr>
          <a:xfrm>
            <a:off x="23603591" y="13156774"/>
            <a:ext cx="514906" cy="485141"/>
          </a:xfrm>
          <a:prstGeom prst="rect">
            <a:avLst/>
          </a:prstGeom>
        </p:spPr>
        <p:txBody>
          <a:bodyPr anchor="b"/>
          <a:lstStyle>
            <a:lvl1pPr>
              <a:defRPr sz="1600">
                <a:solidFill>
                  <a:srgbClr val="AFABAB"/>
                </a:solidFill>
              </a:defRPr>
            </a:lvl1pPr>
          </a:lstStyle>
          <a:p>
            <a:fld id="{86CB4B4D-7CA3-9044-876B-883B54F8677D}" type="slidenum">
              <a:t>‹#›</a:t>
            </a:fld>
            <a:endParaRPr/>
          </a:p>
        </p:txBody>
      </p:sp>
      <p:sp>
        <p:nvSpPr>
          <p:cNvPr id="409" name="Shape 409"/>
          <p:cNvSpPr/>
          <p:nvPr/>
        </p:nvSpPr>
        <p:spPr>
          <a:xfrm>
            <a:off x="19445329" y="13141286"/>
            <a:ext cx="3223578" cy="485141"/>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t>Copyright © 2017 HashiCorp</a:t>
            </a:r>
          </a:p>
        </p:txBody>
      </p:sp>
      <p:sp>
        <p:nvSpPr>
          <p:cNvPr id="410" name="Shape 410"/>
          <p:cNvSpPr>
            <a:spLocks noGrp="1"/>
          </p:cNvSpPr>
          <p:nvPr>
            <p:ph type="pic" idx="13"/>
          </p:nvPr>
        </p:nvSpPr>
        <p:spPr>
          <a:xfrm>
            <a:off x="8030797" y="747437"/>
            <a:ext cx="15696127" cy="12195643"/>
          </a:xfrm>
          <a:prstGeom prst="rect">
            <a:avLst/>
          </a:prstGeom>
          <a:ln w="12700">
            <a:solidFill>
              <a:srgbClr val="CBCFD5"/>
            </a:solidFill>
            <a:round/>
          </a:ln>
        </p:spPr>
        <p:txBody>
          <a:bodyPr lIns="91439" tIns="45719" rIns="91439" bIns="45719"/>
          <a:lstStyle/>
          <a:p>
            <a:endParaRPr/>
          </a:p>
        </p:txBody>
      </p:sp>
      <p:sp>
        <p:nvSpPr>
          <p:cNvPr id="411" name="Shape 411"/>
          <p:cNvSpPr/>
          <p:nvPr/>
        </p:nvSpPr>
        <p:spPr>
          <a:xfrm>
            <a:off x="28890" y="4105157"/>
            <a:ext cx="6773335" cy="7315201"/>
          </a:xfrm>
          <a:prstGeom prst="rect">
            <a:avLst/>
          </a:prstGeom>
          <a:solidFill>
            <a:schemeClr val="accent5">
              <a:lumOff val="-8745"/>
            </a:schemeClr>
          </a:solidFill>
          <a:ln w="25400">
            <a:miter lim="400000"/>
          </a:ln>
        </p:spPr>
        <p:txBody>
          <a:bodyPr lIns="243839" tIns="243839" rIns="243839" bIns="243839" anchor="b">
            <a:normAutofit/>
          </a:bodyPr>
          <a:lstStyle/>
          <a:p>
            <a:pPr defTabSz="2438400">
              <a:lnSpc>
                <a:spcPts val="5000"/>
              </a:lnSpc>
              <a:spcBef>
                <a:spcPts val="0"/>
              </a:spcBef>
            </a:pPr>
            <a:endParaRPr/>
          </a:p>
        </p:txBody>
      </p:sp>
      <p:sp>
        <p:nvSpPr>
          <p:cNvPr id="412" name="Shape 412"/>
          <p:cNvSpPr>
            <a:spLocks noGrp="1"/>
          </p:cNvSpPr>
          <p:nvPr>
            <p:ph type="body" sz="quarter" idx="14"/>
          </p:nvPr>
        </p:nvSpPr>
        <p:spPr>
          <a:xfrm>
            <a:off x="-1" y="7657141"/>
            <a:ext cx="6585388" cy="3365501"/>
          </a:xfrm>
          <a:prstGeom prst="rect">
            <a:avLst/>
          </a:prstGeom>
          <a:ln w="12700"/>
        </p:spPr>
        <p:txBody>
          <a:bodyPr>
            <a:normAutofit/>
          </a:bodyPr>
          <a:lstStyle/>
          <a:p>
            <a:pPr marL="0" indent="0">
              <a:lnSpc>
                <a:spcPts val="4000"/>
              </a:lnSpc>
              <a:spcBef>
                <a:spcPts val="0"/>
              </a:spcBef>
              <a:buSzTx/>
              <a:buFontTx/>
              <a:buNone/>
              <a:defRPr sz="3600">
                <a:solidFill>
                  <a:srgbClr val="FFFFFF"/>
                </a:solidFill>
              </a:defRPr>
            </a:pPr>
            <a:endParaRPr/>
          </a:p>
        </p:txBody>
      </p:sp>
      <p:sp>
        <p:nvSpPr>
          <p:cNvPr id="413" name="Shape 413"/>
          <p:cNvSpPr>
            <a:spLocks noGrp="1"/>
          </p:cNvSpPr>
          <p:nvPr>
            <p:ph type="title"/>
          </p:nvPr>
        </p:nvSpPr>
        <p:spPr>
          <a:xfrm>
            <a:off x="-1" y="4552125"/>
            <a:ext cx="6616701" cy="2971801"/>
          </a:xfrm>
          <a:prstGeom prst="rect">
            <a:avLst/>
          </a:prstGeom>
        </p:spPr>
        <p:txBody>
          <a:bodyPr anchor="b"/>
          <a:lstStyle>
            <a:lvl1pPr>
              <a:lnSpc>
                <a:spcPts val="5000"/>
              </a:lnSpc>
              <a:defRPr sz="4800">
                <a:solidFill>
                  <a:srgbClr val="FFFFFF"/>
                </a:solidFill>
              </a:defRPr>
            </a:lvl1pPr>
          </a:lstStyle>
          <a:p>
            <a:r>
              <a:t>Title Text</a:t>
            </a:r>
          </a:p>
        </p:txBody>
      </p:sp>
    </p:spTree>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type="tx">
  <p:cSld name="Info-Text-Nomad">
    <p:spTree>
      <p:nvGrpSpPr>
        <p:cNvPr id="1" name=""/>
        <p:cNvGrpSpPr/>
        <p:nvPr/>
      </p:nvGrpSpPr>
      <p:grpSpPr>
        <a:xfrm>
          <a:off x="0" y="0"/>
          <a:ext cx="0" cy="0"/>
          <a:chOff x="0" y="0"/>
          <a:chExt cx="0" cy="0"/>
        </a:xfrm>
      </p:grpSpPr>
      <p:sp>
        <p:nvSpPr>
          <p:cNvPr id="420" name="Shape 420"/>
          <p:cNvSpPr>
            <a:spLocks noGrp="1"/>
          </p:cNvSpPr>
          <p:nvPr>
            <p:ph type="body" idx="1"/>
          </p:nvPr>
        </p:nvSpPr>
        <p:spPr>
          <a:xfrm>
            <a:off x="8014999" y="4133223"/>
            <a:ext cx="15711929" cy="8809857"/>
          </a:xfrm>
          <a:prstGeom prst="rect">
            <a:avLst/>
          </a:prstGeom>
        </p:spPr>
        <p:txBody>
          <a:bodyPr>
            <a:normAutofit/>
          </a:bodyPr>
          <a:lstStyle>
            <a:lvl1pPr marL="457200" indent="-457200" defTabSz="1828800">
              <a:spcBef>
                <a:spcPts val="1600"/>
              </a:spcBef>
              <a:buClr>
                <a:schemeClr val="accent5"/>
              </a:buClr>
              <a:buFont typeface="Wingdings-Regular"/>
              <a:buChar char="▪"/>
              <a:defRPr sz="4800">
                <a:solidFill>
                  <a:srgbClr val="44546A"/>
                </a:solidFill>
              </a:defRPr>
            </a:lvl1pPr>
            <a:lvl2pPr marL="800100" indent="-514350" defTabSz="1828800">
              <a:spcBef>
                <a:spcPts val="1600"/>
              </a:spcBef>
              <a:buClr>
                <a:schemeClr val="accent5"/>
              </a:buClr>
              <a:buFont typeface="Wingdings-Regular"/>
              <a:buChar char="–"/>
              <a:defRPr sz="4800">
                <a:solidFill>
                  <a:srgbClr val="44546A"/>
                </a:solidFill>
              </a:defRPr>
            </a:lvl2pPr>
            <a:lvl3pPr marL="1103766" indent="-587828" defTabSz="1828800">
              <a:spcBef>
                <a:spcPts val="1600"/>
              </a:spcBef>
              <a:buClr>
                <a:schemeClr val="accent5"/>
              </a:buClr>
              <a:buFont typeface="Wingdings-Regular"/>
              <a:buChar char="▪"/>
              <a:defRPr sz="4800">
                <a:solidFill>
                  <a:srgbClr val="44546A"/>
                </a:solidFill>
              </a:defRPr>
            </a:lvl3pPr>
            <a:lvl4pPr marL="1330778" indent="-587828" defTabSz="1828800">
              <a:spcBef>
                <a:spcPts val="1600"/>
              </a:spcBef>
              <a:buClr>
                <a:schemeClr val="accent5"/>
              </a:buClr>
              <a:buFont typeface="Wingdings-Regular"/>
              <a:buChar char="–"/>
              <a:defRPr sz="4800">
                <a:solidFill>
                  <a:srgbClr val="44546A"/>
                </a:solidFill>
              </a:defRPr>
            </a:lvl4pPr>
            <a:lvl5pPr marL="1557112" indent="-582387" defTabSz="1828800">
              <a:spcBef>
                <a:spcPts val="1600"/>
              </a:spcBef>
              <a:buClr>
                <a:schemeClr val="accent5"/>
              </a:buClr>
              <a:buFont typeface="Wingdings-Regular"/>
              <a:buChar char="▪"/>
              <a:defRPr sz="4800">
                <a:solidFill>
                  <a:srgbClr val="44546A"/>
                </a:solidFill>
              </a:defRPr>
            </a:lvl5pPr>
          </a:lstStyle>
          <a:p>
            <a:r>
              <a:t>Body Level One</a:t>
            </a:r>
          </a:p>
          <a:p>
            <a:pPr lvl="1"/>
            <a:r>
              <a:t>Body Level Two</a:t>
            </a:r>
          </a:p>
          <a:p>
            <a:pPr lvl="2"/>
            <a:r>
              <a:t>Body Level Three</a:t>
            </a:r>
          </a:p>
          <a:p>
            <a:pPr lvl="3"/>
            <a:r>
              <a:t>Body Level Four</a:t>
            </a:r>
          </a:p>
          <a:p>
            <a:pPr lvl="4"/>
            <a:r>
              <a:t>Body Level Five</a:t>
            </a:r>
          </a:p>
        </p:txBody>
      </p:sp>
      <p:pic>
        <p:nvPicPr>
          <p:cNvPr id="421" name="image17.png"/>
          <p:cNvPicPr>
            <a:picLocks noChangeAspect="1"/>
          </p:cNvPicPr>
          <p:nvPr/>
        </p:nvPicPr>
        <p:blipFill>
          <a:blip r:embed="rId2">
            <a:extLst/>
          </a:blip>
          <a:srcRect l="20" r="68477"/>
          <a:stretch>
            <a:fillRect/>
          </a:stretch>
        </p:blipFill>
        <p:spPr>
          <a:xfrm>
            <a:off x="4938" y="-3"/>
            <a:ext cx="7337692" cy="13716004"/>
          </a:xfrm>
          <a:prstGeom prst="rect">
            <a:avLst/>
          </a:prstGeom>
          <a:ln w="12700">
            <a:miter lim="400000"/>
          </a:ln>
        </p:spPr>
      </p:pic>
      <p:grpSp>
        <p:nvGrpSpPr>
          <p:cNvPr id="425" name="Group 425"/>
          <p:cNvGrpSpPr/>
          <p:nvPr/>
        </p:nvGrpSpPr>
        <p:grpSpPr>
          <a:xfrm>
            <a:off x="653685" y="610965"/>
            <a:ext cx="1971097" cy="2266393"/>
            <a:chOff x="0" y="0"/>
            <a:chExt cx="1971095" cy="2266391"/>
          </a:xfrm>
        </p:grpSpPr>
        <p:sp>
          <p:nvSpPr>
            <p:cNvPr id="422" name="Shape 422"/>
            <p:cNvSpPr/>
            <p:nvPr/>
          </p:nvSpPr>
          <p:spPr>
            <a:xfrm>
              <a:off x="985547" y="564753"/>
              <a:ext cx="985549" cy="1701639"/>
            </a:xfrm>
            <a:custGeom>
              <a:avLst/>
              <a:gdLst/>
              <a:ahLst/>
              <a:cxnLst>
                <a:cxn ang="0">
                  <a:pos x="wd2" y="hd2"/>
                </a:cxn>
                <a:cxn ang="5400000">
                  <a:pos x="wd2" y="hd2"/>
                </a:cxn>
                <a:cxn ang="10800000">
                  <a:pos x="wd2" y="hd2"/>
                </a:cxn>
                <a:cxn ang="16200000">
                  <a:pos x="wd2" y="hd2"/>
                </a:cxn>
              </a:cxnLst>
              <a:rect l="0" t="0" r="r" b="b"/>
              <a:pathLst>
                <a:path w="21600" h="21600" extrusionOk="0">
                  <a:moveTo>
                    <a:pt x="21196" y="0"/>
                  </a:moveTo>
                  <a:lnTo>
                    <a:pt x="9708" y="3842"/>
                  </a:lnTo>
                  <a:lnTo>
                    <a:pt x="9708" y="8621"/>
                  </a:lnTo>
                  <a:lnTo>
                    <a:pt x="4045" y="10495"/>
                  </a:lnTo>
                  <a:lnTo>
                    <a:pt x="0" y="9090"/>
                  </a:lnTo>
                  <a:lnTo>
                    <a:pt x="0" y="21600"/>
                  </a:lnTo>
                  <a:lnTo>
                    <a:pt x="162" y="21600"/>
                  </a:lnTo>
                  <a:lnTo>
                    <a:pt x="21600" y="14338"/>
                  </a:lnTo>
                  <a:lnTo>
                    <a:pt x="21600" y="0"/>
                  </a:lnTo>
                  <a:lnTo>
                    <a:pt x="21196" y="0"/>
                  </a:lnTo>
                  <a:close/>
                </a:path>
              </a:pathLst>
            </a:custGeom>
            <a:solidFill>
              <a:srgbClr val="FFFFFF">
                <a:alpha val="73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423" name="Shape 423"/>
            <p:cNvSpPr/>
            <p:nvPr/>
          </p:nvSpPr>
          <p:spPr>
            <a:xfrm>
              <a:off x="0" y="0"/>
              <a:ext cx="1971096" cy="1059373"/>
            </a:xfrm>
            <a:custGeom>
              <a:avLst/>
              <a:gdLst/>
              <a:ahLst/>
              <a:cxnLst>
                <a:cxn ang="0">
                  <a:pos x="wd2" y="hd2"/>
                </a:cxn>
                <a:cxn ang="5400000">
                  <a:pos x="wd2" y="hd2"/>
                </a:cxn>
                <a:cxn ang="10800000">
                  <a:pos x="wd2" y="hd2"/>
                </a:cxn>
                <a:cxn ang="16200000">
                  <a:pos x="wd2" y="hd2"/>
                </a:cxn>
              </a:cxnLst>
              <a:rect l="0" t="0" r="r" b="b"/>
              <a:pathLst>
                <a:path w="21600" h="21600" extrusionOk="0">
                  <a:moveTo>
                    <a:pt x="10719" y="0"/>
                  </a:moveTo>
                  <a:lnTo>
                    <a:pt x="0" y="11515"/>
                  </a:lnTo>
                  <a:lnTo>
                    <a:pt x="7240" y="19417"/>
                  </a:lnTo>
                  <a:lnTo>
                    <a:pt x="8737" y="17837"/>
                  </a:lnTo>
                  <a:lnTo>
                    <a:pt x="12216" y="21600"/>
                  </a:lnTo>
                  <a:lnTo>
                    <a:pt x="12216" y="13848"/>
                  </a:lnTo>
                  <a:lnTo>
                    <a:pt x="15654" y="10085"/>
                  </a:lnTo>
                  <a:lnTo>
                    <a:pt x="15654" y="17686"/>
                  </a:lnTo>
                  <a:lnTo>
                    <a:pt x="21600" y="11515"/>
                  </a:lnTo>
                  <a:lnTo>
                    <a:pt x="10719" y="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424" name="Shape 424"/>
            <p:cNvSpPr/>
            <p:nvPr/>
          </p:nvSpPr>
          <p:spPr>
            <a:xfrm>
              <a:off x="0" y="564753"/>
              <a:ext cx="985549" cy="1701639"/>
            </a:xfrm>
            <a:custGeom>
              <a:avLst/>
              <a:gdLst/>
              <a:ahLst/>
              <a:cxnLst>
                <a:cxn ang="0">
                  <a:pos x="wd2" y="hd2"/>
                </a:cxn>
                <a:cxn ang="5400000">
                  <a:pos x="wd2" y="hd2"/>
                </a:cxn>
                <a:cxn ang="10800000">
                  <a:pos x="wd2" y="hd2"/>
                </a:cxn>
                <a:cxn ang="16200000">
                  <a:pos x="wd2" y="hd2"/>
                </a:cxn>
              </a:cxnLst>
              <a:rect l="0" t="0" r="r" b="b"/>
              <a:pathLst>
                <a:path w="21600" h="21600" extrusionOk="0">
                  <a:moveTo>
                    <a:pt x="18769" y="8200"/>
                  </a:moveTo>
                  <a:lnTo>
                    <a:pt x="18769" y="12932"/>
                  </a:lnTo>
                  <a:lnTo>
                    <a:pt x="12297" y="15368"/>
                  </a:lnTo>
                  <a:lnTo>
                    <a:pt x="12297" y="5763"/>
                  </a:lnTo>
                  <a:lnTo>
                    <a:pt x="14724" y="4826"/>
                  </a:lnTo>
                  <a:lnTo>
                    <a:pt x="162" y="0"/>
                  </a:lnTo>
                  <a:lnTo>
                    <a:pt x="0" y="0"/>
                  </a:lnTo>
                  <a:lnTo>
                    <a:pt x="0" y="14338"/>
                  </a:lnTo>
                  <a:lnTo>
                    <a:pt x="21600" y="21600"/>
                  </a:lnTo>
                  <a:lnTo>
                    <a:pt x="21600" y="9090"/>
                  </a:lnTo>
                  <a:lnTo>
                    <a:pt x="18769" y="820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sp>
        <p:nvSpPr>
          <p:cNvPr id="426" name="Shape 426"/>
          <p:cNvSpPr>
            <a:spLocks noGrp="1"/>
          </p:cNvSpPr>
          <p:nvPr>
            <p:ph type="sldNum" sz="quarter" idx="2"/>
          </p:nvPr>
        </p:nvSpPr>
        <p:spPr>
          <a:xfrm>
            <a:off x="23603591" y="13156774"/>
            <a:ext cx="514906" cy="485141"/>
          </a:xfrm>
          <a:prstGeom prst="rect">
            <a:avLst/>
          </a:prstGeom>
        </p:spPr>
        <p:txBody>
          <a:bodyPr anchor="b"/>
          <a:lstStyle>
            <a:lvl1pPr>
              <a:defRPr sz="1600">
                <a:solidFill>
                  <a:srgbClr val="AFABAB"/>
                </a:solidFill>
              </a:defRPr>
            </a:lvl1pPr>
          </a:lstStyle>
          <a:p>
            <a:fld id="{86CB4B4D-7CA3-9044-876B-883B54F8677D}" type="slidenum">
              <a:t>‹#›</a:t>
            </a:fld>
            <a:endParaRPr/>
          </a:p>
        </p:txBody>
      </p:sp>
      <p:sp>
        <p:nvSpPr>
          <p:cNvPr id="427" name="Shape 427"/>
          <p:cNvSpPr/>
          <p:nvPr/>
        </p:nvSpPr>
        <p:spPr>
          <a:xfrm>
            <a:off x="19445329" y="13141286"/>
            <a:ext cx="3223578" cy="485141"/>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t>Copyright © 2017 HashiCorp</a:t>
            </a:r>
          </a:p>
        </p:txBody>
      </p:sp>
      <p:sp>
        <p:nvSpPr>
          <p:cNvPr id="428" name="Shape 428"/>
          <p:cNvSpPr/>
          <p:nvPr/>
        </p:nvSpPr>
        <p:spPr>
          <a:xfrm>
            <a:off x="6030" y="4094997"/>
            <a:ext cx="6773335" cy="7315201"/>
          </a:xfrm>
          <a:prstGeom prst="rect">
            <a:avLst/>
          </a:prstGeom>
          <a:solidFill>
            <a:schemeClr val="accent5">
              <a:lumOff val="-8745"/>
            </a:schemeClr>
          </a:solidFill>
          <a:ln w="25400">
            <a:miter lim="400000"/>
          </a:ln>
        </p:spPr>
        <p:txBody>
          <a:bodyPr lIns="243839" tIns="243839" rIns="243839" bIns="243839" anchor="b">
            <a:normAutofit/>
          </a:bodyPr>
          <a:lstStyle/>
          <a:p>
            <a:pPr defTabSz="2438400">
              <a:lnSpc>
                <a:spcPts val="5000"/>
              </a:lnSpc>
              <a:spcBef>
                <a:spcPts val="0"/>
              </a:spcBef>
            </a:pPr>
            <a:endParaRPr/>
          </a:p>
        </p:txBody>
      </p:sp>
      <p:sp>
        <p:nvSpPr>
          <p:cNvPr id="429" name="Shape 429"/>
          <p:cNvSpPr>
            <a:spLocks noGrp="1"/>
          </p:cNvSpPr>
          <p:nvPr>
            <p:ph type="body" sz="quarter" idx="13"/>
          </p:nvPr>
        </p:nvSpPr>
        <p:spPr>
          <a:xfrm>
            <a:off x="-1" y="7657141"/>
            <a:ext cx="6585388" cy="3365501"/>
          </a:xfrm>
          <a:prstGeom prst="rect">
            <a:avLst/>
          </a:prstGeom>
          <a:ln w="12700"/>
        </p:spPr>
        <p:txBody>
          <a:bodyPr>
            <a:normAutofit/>
          </a:bodyPr>
          <a:lstStyle/>
          <a:p>
            <a:pPr marL="0" indent="0">
              <a:lnSpc>
                <a:spcPts val="4000"/>
              </a:lnSpc>
              <a:spcBef>
                <a:spcPts val="0"/>
              </a:spcBef>
              <a:buSzTx/>
              <a:buFontTx/>
              <a:buNone/>
              <a:defRPr sz="3600">
                <a:solidFill>
                  <a:srgbClr val="FFFFFF"/>
                </a:solidFill>
              </a:defRPr>
            </a:pPr>
            <a:endParaRPr/>
          </a:p>
        </p:txBody>
      </p:sp>
      <p:sp>
        <p:nvSpPr>
          <p:cNvPr id="430" name="Shape 430"/>
          <p:cNvSpPr>
            <a:spLocks noGrp="1"/>
          </p:cNvSpPr>
          <p:nvPr>
            <p:ph type="title"/>
          </p:nvPr>
        </p:nvSpPr>
        <p:spPr>
          <a:xfrm>
            <a:off x="-1" y="4552125"/>
            <a:ext cx="6616701" cy="2971801"/>
          </a:xfrm>
          <a:prstGeom prst="rect">
            <a:avLst/>
          </a:prstGeom>
        </p:spPr>
        <p:txBody>
          <a:bodyPr anchor="b"/>
          <a:lstStyle>
            <a:lvl1pPr>
              <a:lnSpc>
                <a:spcPts val="5000"/>
              </a:lnSpc>
              <a:defRPr sz="4800">
                <a:solidFill>
                  <a:srgbClr val="FFFFFF"/>
                </a:solidFill>
              </a:defRPr>
            </a:lvl1pPr>
          </a:lstStyle>
          <a:p>
            <a:r>
              <a:t>Title Text</a:t>
            </a:r>
          </a:p>
        </p:txBody>
      </p:sp>
    </p:spTree>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type="tx">
  <p:cSld name="Info-CodeBox-Nomad">
    <p:spTree>
      <p:nvGrpSpPr>
        <p:cNvPr id="1" name=""/>
        <p:cNvGrpSpPr/>
        <p:nvPr/>
      </p:nvGrpSpPr>
      <p:grpSpPr>
        <a:xfrm>
          <a:off x="0" y="0"/>
          <a:ext cx="0" cy="0"/>
          <a:chOff x="0" y="0"/>
          <a:chExt cx="0" cy="0"/>
        </a:xfrm>
      </p:grpSpPr>
      <p:pic>
        <p:nvPicPr>
          <p:cNvPr id="437" name="image17.png"/>
          <p:cNvPicPr>
            <a:picLocks noChangeAspect="1"/>
          </p:cNvPicPr>
          <p:nvPr/>
        </p:nvPicPr>
        <p:blipFill>
          <a:blip r:embed="rId2">
            <a:extLst/>
          </a:blip>
          <a:srcRect l="20" r="68477"/>
          <a:stretch>
            <a:fillRect/>
          </a:stretch>
        </p:blipFill>
        <p:spPr>
          <a:xfrm>
            <a:off x="4938" y="-3"/>
            <a:ext cx="7337692" cy="13716004"/>
          </a:xfrm>
          <a:prstGeom prst="rect">
            <a:avLst/>
          </a:prstGeom>
          <a:ln w="12700">
            <a:miter lim="400000"/>
          </a:ln>
        </p:spPr>
      </p:pic>
      <p:sp>
        <p:nvSpPr>
          <p:cNvPr id="438" name="Shape 438"/>
          <p:cNvSpPr/>
          <p:nvPr/>
        </p:nvSpPr>
        <p:spPr>
          <a:xfrm>
            <a:off x="8525562" y="2931055"/>
            <a:ext cx="14677338" cy="8489300"/>
          </a:xfrm>
          <a:prstGeom prst="rect">
            <a:avLst/>
          </a:prstGeom>
          <a:solidFill>
            <a:srgbClr val="CCCCCC">
              <a:alpha val="10000"/>
            </a:srgbClr>
          </a:solidFill>
          <a:ln w="25400">
            <a:solidFill>
              <a:srgbClr val="ADB9CA"/>
            </a:solidFill>
          </a:ln>
        </p:spPr>
        <p:txBody>
          <a:bodyPr lIns="121919" tIns="121919" rIns="121919" bIns="121919"/>
          <a:lstStyle/>
          <a:p>
            <a:pPr defTabSz="2438400">
              <a:lnSpc>
                <a:spcPct val="100000"/>
              </a:lnSpc>
              <a:spcBef>
                <a:spcPts val="0"/>
              </a:spcBef>
              <a:defRPr sz="2400" b="0">
                <a:solidFill>
                  <a:srgbClr val="000000"/>
                </a:solidFill>
                <a:latin typeface="Menlo"/>
                <a:ea typeface="Menlo"/>
                <a:cs typeface="Menlo"/>
                <a:sym typeface="Menlo"/>
              </a:defRPr>
            </a:pPr>
            <a:endParaRPr/>
          </a:p>
        </p:txBody>
      </p:sp>
      <p:sp>
        <p:nvSpPr>
          <p:cNvPr id="439" name="Shape 439"/>
          <p:cNvSpPr/>
          <p:nvPr/>
        </p:nvSpPr>
        <p:spPr>
          <a:xfrm>
            <a:off x="8523730" y="2479554"/>
            <a:ext cx="14679170" cy="731521"/>
          </a:xfrm>
          <a:prstGeom prst="rect">
            <a:avLst/>
          </a:prstGeom>
          <a:solidFill>
            <a:srgbClr val="ADB9CA"/>
          </a:solidFill>
          <a:ln w="25400">
            <a:solidFill>
              <a:srgbClr val="ADB9CA"/>
            </a:solidFill>
            <a:miter/>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a:p>
        </p:txBody>
      </p:sp>
      <p:sp>
        <p:nvSpPr>
          <p:cNvPr id="440" name="Shape 440"/>
          <p:cNvSpPr>
            <a:spLocks noGrp="1"/>
          </p:cNvSpPr>
          <p:nvPr>
            <p:ph type="sldNum" sz="quarter" idx="2"/>
          </p:nvPr>
        </p:nvSpPr>
        <p:spPr>
          <a:xfrm>
            <a:off x="23603591" y="13156774"/>
            <a:ext cx="514906" cy="485141"/>
          </a:xfrm>
          <a:prstGeom prst="rect">
            <a:avLst/>
          </a:prstGeom>
        </p:spPr>
        <p:txBody>
          <a:bodyPr anchor="b"/>
          <a:lstStyle>
            <a:lvl1pPr>
              <a:defRPr sz="1600">
                <a:solidFill>
                  <a:srgbClr val="AFABAB"/>
                </a:solidFill>
              </a:defRPr>
            </a:lvl1pPr>
          </a:lstStyle>
          <a:p>
            <a:fld id="{86CB4B4D-7CA3-9044-876B-883B54F8677D}" type="slidenum">
              <a:t>‹#›</a:t>
            </a:fld>
            <a:endParaRPr/>
          </a:p>
        </p:txBody>
      </p:sp>
      <p:sp>
        <p:nvSpPr>
          <p:cNvPr id="441" name="Shape 441"/>
          <p:cNvSpPr/>
          <p:nvPr/>
        </p:nvSpPr>
        <p:spPr>
          <a:xfrm>
            <a:off x="19445329" y="13141286"/>
            <a:ext cx="3223578" cy="485141"/>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t>Copyright © 2017 HashiCorp</a:t>
            </a:r>
          </a:p>
        </p:txBody>
      </p:sp>
      <p:grpSp>
        <p:nvGrpSpPr>
          <p:cNvPr id="445" name="Group 445"/>
          <p:cNvGrpSpPr/>
          <p:nvPr/>
        </p:nvGrpSpPr>
        <p:grpSpPr>
          <a:xfrm>
            <a:off x="653685" y="610965"/>
            <a:ext cx="1971097" cy="2266393"/>
            <a:chOff x="0" y="0"/>
            <a:chExt cx="1971095" cy="2266391"/>
          </a:xfrm>
        </p:grpSpPr>
        <p:sp>
          <p:nvSpPr>
            <p:cNvPr id="442" name="Shape 442"/>
            <p:cNvSpPr/>
            <p:nvPr/>
          </p:nvSpPr>
          <p:spPr>
            <a:xfrm>
              <a:off x="985547" y="564753"/>
              <a:ext cx="985549" cy="1701639"/>
            </a:xfrm>
            <a:custGeom>
              <a:avLst/>
              <a:gdLst/>
              <a:ahLst/>
              <a:cxnLst>
                <a:cxn ang="0">
                  <a:pos x="wd2" y="hd2"/>
                </a:cxn>
                <a:cxn ang="5400000">
                  <a:pos x="wd2" y="hd2"/>
                </a:cxn>
                <a:cxn ang="10800000">
                  <a:pos x="wd2" y="hd2"/>
                </a:cxn>
                <a:cxn ang="16200000">
                  <a:pos x="wd2" y="hd2"/>
                </a:cxn>
              </a:cxnLst>
              <a:rect l="0" t="0" r="r" b="b"/>
              <a:pathLst>
                <a:path w="21600" h="21600" extrusionOk="0">
                  <a:moveTo>
                    <a:pt x="21196" y="0"/>
                  </a:moveTo>
                  <a:lnTo>
                    <a:pt x="9708" y="3842"/>
                  </a:lnTo>
                  <a:lnTo>
                    <a:pt x="9708" y="8621"/>
                  </a:lnTo>
                  <a:lnTo>
                    <a:pt x="4045" y="10495"/>
                  </a:lnTo>
                  <a:lnTo>
                    <a:pt x="0" y="9090"/>
                  </a:lnTo>
                  <a:lnTo>
                    <a:pt x="0" y="21600"/>
                  </a:lnTo>
                  <a:lnTo>
                    <a:pt x="162" y="21600"/>
                  </a:lnTo>
                  <a:lnTo>
                    <a:pt x="21600" y="14338"/>
                  </a:lnTo>
                  <a:lnTo>
                    <a:pt x="21600" y="0"/>
                  </a:lnTo>
                  <a:lnTo>
                    <a:pt x="21196" y="0"/>
                  </a:lnTo>
                  <a:close/>
                </a:path>
              </a:pathLst>
            </a:custGeom>
            <a:solidFill>
              <a:srgbClr val="FFFFFF">
                <a:alpha val="73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443" name="Shape 443"/>
            <p:cNvSpPr/>
            <p:nvPr/>
          </p:nvSpPr>
          <p:spPr>
            <a:xfrm>
              <a:off x="0" y="0"/>
              <a:ext cx="1971096" cy="1059373"/>
            </a:xfrm>
            <a:custGeom>
              <a:avLst/>
              <a:gdLst/>
              <a:ahLst/>
              <a:cxnLst>
                <a:cxn ang="0">
                  <a:pos x="wd2" y="hd2"/>
                </a:cxn>
                <a:cxn ang="5400000">
                  <a:pos x="wd2" y="hd2"/>
                </a:cxn>
                <a:cxn ang="10800000">
                  <a:pos x="wd2" y="hd2"/>
                </a:cxn>
                <a:cxn ang="16200000">
                  <a:pos x="wd2" y="hd2"/>
                </a:cxn>
              </a:cxnLst>
              <a:rect l="0" t="0" r="r" b="b"/>
              <a:pathLst>
                <a:path w="21600" h="21600" extrusionOk="0">
                  <a:moveTo>
                    <a:pt x="10719" y="0"/>
                  </a:moveTo>
                  <a:lnTo>
                    <a:pt x="0" y="11515"/>
                  </a:lnTo>
                  <a:lnTo>
                    <a:pt x="7240" y="19417"/>
                  </a:lnTo>
                  <a:lnTo>
                    <a:pt x="8737" y="17837"/>
                  </a:lnTo>
                  <a:lnTo>
                    <a:pt x="12216" y="21600"/>
                  </a:lnTo>
                  <a:lnTo>
                    <a:pt x="12216" y="13848"/>
                  </a:lnTo>
                  <a:lnTo>
                    <a:pt x="15654" y="10085"/>
                  </a:lnTo>
                  <a:lnTo>
                    <a:pt x="15654" y="17686"/>
                  </a:lnTo>
                  <a:lnTo>
                    <a:pt x="21600" y="11515"/>
                  </a:lnTo>
                  <a:lnTo>
                    <a:pt x="10719" y="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444" name="Shape 444"/>
            <p:cNvSpPr/>
            <p:nvPr/>
          </p:nvSpPr>
          <p:spPr>
            <a:xfrm>
              <a:off x="0" y="564753"/>
              <a:ext cx="985549" cy="1701639"/>
            </a:xfrm>
            <a:custGeom>
              <a:avLst/>
              <a:gdLst/>
              <a:ahLst/>
              <a:cxnLst>
                <a:cxn ang="0">
                  <a:pos x="wd2" y="hd2"/>
                </a:cxn>
                <a:cxn ang="5400000">
                  <a:pos x="wd2" y="hd2"/>
                </a:cxn>
                <a:cxn ang="10800000">
                  <a:pos x="wd2" y="hd2"/>
                </a:cxn>
                <a:cxn ang="16200000">
                  <a:pos x="wd2" y="hd2"/>
                </a:cxn>
              </a:cxnLst>
              <a:rect l="0" t="0" r="r" b="b"/>
              <a:pathLst>
                <a:path w="21600" h="21600" extrusionOk="0">
                  <a:moveTo>
                    <a:pt x="18769" y="8200"/>
                  </a:moveTo>
                  <a:lnTo>
                    <a:pt x="18769" y="12932"/>
                  </a:lnTo>
                  <a:lnTo>
                    <a:pt x="12297" y="15368"/>
                  </a:lnTo>
                  <a:lnTo>
                    <a:pt x="12297" y="5763"/>
                  </a:lnTo>
                  <a:lnTo>
                    <a:pt x="14724" y="4826"/>
                  </a:lnTo>
                  <a:lnTo>
                    <a:pt x="162" y="0"/>
                  </a:lnTo>
                  <a:lnTo>
                    <a:pt x="0" y="0"/>
                  </a:lnTo>
                  <a:lnTo>
                    <a:pt x="0" y="14338"/>
                  </a:lnTo>
                  <a:lnTo>
                    <a:pt x="21600" y="21600"/>
                  </a:lnTo>
                  <a:lnTo>
                    <a:pt x="21600" y="9090"/>
                  </a:lnTo>
                  <a:lnTo>
                    <a:pt x="18769" y="820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sp>
        <p:nvSpPr>
          <p:cNvPr id="446" name="Shape 446"/>
          <p:cNvSpPr/>
          <p:nvPr/>
        </p:nvSpPr>
        <p:spPr>
          <a:xfrm>
            <a:off x="6030" y="4094997"/>
            <a:ext cx="6773335" cy="7315201"/>
          </a:xfrm>
          <a:prstGeom prst="rect">
            <a:avLst/>
          </a:prstGeom>
          <a:solidFill>
            <a:schemeClr val="accent5">
              <a:lumOff val="-8745"/>
            </a:schemeClr>
          </a:solidFill>
          <a:ln w="25400">
            <a:miter lim="400000"/>
          </a:ln>
        </p:spPr>
        <p:txBody>
          <a:bodyPr lIns="243839" tIns="243839" rIns="243839" bIns="243839" anchor="b">
            <a:normAutofit/>
          </a:bodyPr>
          <a:lstStyle/>
          <a:p>
            <a:pPr defTabSz="2438400">
              <a:lnSpc>
                <a:spcPts val="5000"/>
              </a:lnSpc>
              <a:spcBef>
                <a:spcPts val="0"/>
              </a:spcBef>
            </a:pPr>
            <a:endParaRPr/>
          </a:p>
        </p:txBody>
      </p:sp>
      <p:sp>
        <p:nvSpPr>
          <p:cNvPr id="447" name="Shape 447"/>
          <p:cNvSpPr>
            <a:spLocks noGrp="1"/>
          </p:cNvSpPr>
          <p:nvPr>
            <p:ph type="body" sz="quarter" idx="13"/>
          </p:nvPr>
        </p:nvSpPr>
        <p:spPr>
          <a:xfrm>
            <a:off x="-1" y="7657141"/>
            <a:ext cx="6585388" cy="3365501"/>
          </a:xfrm>
          <a:prstGeom prst="rect">
            <a:avLst/>
          </a:prstGeom>
          <a:ln w="12700"/>
        </p:spPr>
        <p:txBody>
          <a:bodyPr>
            <a:normAutofit/>
          </a:bodyPr>
          <a:lstStyle/>
          <a:p>
            <a:pPr marL="0" indent="0">
              <a:lnSpc>
                <a:spcPts val="4000"/>
              </a:lnSpc>
              <a:spcBef>
                <a:spcPts val="0"/>
              </a:spcBef>
              <a:buSzTx/>
              <a:buFontTx/>
              <a:buNone/>
              <a:defRPr sz="3600">
                <a:solidFill>
                  <a:srgbClr val="FFFFFF"/>
                </a:solidFill>
              </a:defRPr>
            </a:pPr>
            <a:endParaRPr/>
          </a:p>
        </p:txBody>
      </p:sp>
      <p:sp>
        <p:nvSpPr>
          <p:cNvPr id="448" name="Shape 448"/>
          <p:cNvSpPr>
            <a:spLocks noGrp="1"/>
          </p:cNvSpPr>
          <p:nvPr>
            <p:ph type="title"/>
          </p:nvPr>
        </p:nvSpPr>
        <p:spPr>
          <a:xfrm>
            <a:off x="-1" y="4552125"/>
            <a:ext cx="6616701" cy="2971801"/>
          </a:xfrm>
          <a:prstGeom prst="rect">
            <a:avLst/>
          </a:prstGeom>
        </p:spPr>
        <p:txBody>
          <a:bodyPr anchor="b"/>
          <a:lstStyle>
            <a:lvl1pPr>
              <a:lnSpc>
                <a:spcPts val="5000"/>
              </a:lnSpc>
              <a:defRPr sz="4800">
                <a:solidFill>
                  <a:srgbClr val="FFFFFF"/>
                </a:solidFill>
              </a:defRPr>
            </a:lvl1pPr>
          </a:lstStyle>
          <a:p>
            <a:r>
              <a:t>Title Text</a:t>
            </a:r>
          </a:p>
        </p:txBody>
      </p:sp>
      <p:sp>
        <p:nvSpPr>
          <p:cNvPr id="449" name="Shape 449"/>
          <p:cNvSpPr>
            <a:spLocks noGrp="1"/>
          </p:cNvSpPr>
          <p:nvPr>
            <p:ph type="body" sz="half" idx="14"/>
          </p:nvPr>
        </p:nvSpPr>
        <p:spPr>
          <a:xfrm>
            <a:off x="8812231" y="3470983"/>
            <a:ext cx="14097928" cy="7689463"/>
          </a:xfrm>
          <a:prstGeom prst="rect">
            <a:avLst/>
          </a:prstGeom>
          <a:ln w="12700"/>
        </p:spPr>
        <p:txBody>
          <a:bodyPr>
            <a:normAutofit/>
          </a:bodyPr>
          <a:lstStyle/>
          <a:p>
            <a:pPr marL="0" indent="0" defTabSz="1828800">
              <a:spcBef>
                <a:spcPts val="800"/>
              </a:spcBef>
              <a:buSzTx/>
              <a:buFontTx/>
              <a:buNone/>
              <a:defRPr sz="1800">
                <a:latin typeface="Menlo"/>
                <a:ea typeface="Menlo"/>
                <a:cs typeface="Menlo"/>
                <a:sym typeface="Menlo"/>
              </a:defRPr>
            </a:pPr>
            <a:endParaRPr/>
          </a:p>
        </p:txBody>
      </p:sp>
      <p:sp>
        <p:nvSpPr>
          <p:cNvPr id="450" name="Shape 450"/>
          <p:cNvSpPr>
            <a:spLocks noGrp="1"/>
          </p:cNvSpPr>
          <p:nvPr>
            <p:ph type="body" sz="quarter" idx="15"/>
          </p:nvPr>
        </p:nvSpPr>
        <p:spPr>
          <a:xfrm>
            <a:off x="8812231" y="2480555"/>
            <a:ext cx="13933759" cy="729519"/>
          </a:xfrm>
          <a:prstGeom prst="rect">
            <a:avLst/>
          </a:prstGeom>
          <a:ln w="12700"/>
        </p:spPr>
        <p:txBody>
          <a:bodyPr anchor="ctr">
            <a:normAutofit/>
          </a:bodyPr>
          <a:lstStyle/>
          <a:p>
            <a:pPr marL="0" indent="0" algn="ctr" defTabSz="1828800">
              <a:spcBef>
                <a:spcPts val="800"/>
              </a:spcBef>
              <a:buSzTx/>
              <a:buFontTx/>
              <a:buNone/>
              <a:defRPr sz="2000" b="1">
                <a:solidFill>
                  <a:srgbClr val="FFFFFF"/>
                </a:solidFill>
                <a:latin typeface="Menlo"/>
                <a:ea typeface="Menlo"/>
                <a:cs typeface="Menlo"/>
                <a:sym typeface="Menlo"/>
              </a:defRPr>
            </a:pPr>
            <a:endParaRPr/>
          </a:p>
        </p:txBody>
      </p:sp>
    </p:spTree>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Body w/title">
    <p:spTree>
      <p:nvGrpSpPr>
        <p:cNvPr id="1" name=""/>
        <p:cNvGrpSpPr/>
        <p:nvPr/>
      </p:nvGrpSpPr>
      <p:grpSpPr>
        <a:xfrm>
          <a:off x="0" y="0"/>
          <a:ext cx="0" cy="0"/>
          <a:chOff x="0" y="0"/>
          <a:chExt cx="0" cy="0"/>
        </a:xfrm>
      </p:grpSpPr>
      <p:pic>
        <p:nvPicPr>
          <p:cNvPr id="457" name="image18.jpg"/>
          <p:cNvPicPr>
            <a:picLocks noChangeAspect="1"/>
          </p:cNvPicPr>
          <p:nvPr/>
        </p:nvPicPr>
        <p:blipFill>
          <a:blip r:embed="rId2">
            <a:alphaModFix amt="34000"/>
            <a:extLst/>
          </a:blip>
          <a:stretch>
            <a:fillRect/>
          </a:stretch>
        </p:blipFill>
        <p:spPr>
          <a:xfrm>
            <a:off x="-1" y="278779"/>
            <a:ext cx="24384001" cy="13716001"/>
          </a:xfrm>
          <a:prstGeom prst="rect">
            <a:avLst/>
          </a:prstGeom>
          <a:ln w="12700">
            <a:miter lim="400000"/>
          </a:ln>
        </p:spPr>
      </p:pic>
      <p:sp>
        <p:nvSpPr>
          <p:cNvPr id="21" name="Shape 458">
            <a:extLst>
              <a:ext uri="{FF2B5EF4-FFF2-40B4-BE49-F238E27FC236}">
                <a16:creationId xmlns:a16="http://schemas.microsoft.com/office/drawing/2014/main" id="{33270A15-4564-8042-8315-F648CF17AA15}"/>
              </a:ext>
            </a:extLst>
          </p:cNvPr>
          <p:cNvSpPr/>
          <p:nvPr userDrawn="1"/>
        </p:nvSpPr>
        <p:spPr>
          <a:xfrm>
            <a:off x="1175173" y="783772"/>
            <a:ext cx="22023494" cy="11814632"/>
          </a:xfrm>
          <a:prstGeom prst="rect">
            <a:avLst/>
          </a:prstGeom>
          <a:solidFill>
            <a:srgbClr val="FFFFFF"/>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a:p>
        </p:txBody>
      </p:sp>
      <p:sp>
        <p:nvSpPr>
          <p:cNvPr id="459" name="Shape 459"/>
          <p:cNvSpPr>
            <a:spLocks noGrp="1"/>
          </p:cNvSpPr>
          <p:nvPr>
            <p:ph type="body" idx="1"/>
          </p:nvPr>
        </p:nvSpPr>
        <p:spPr>
          <a:xfrm>
            <a:off x="1453186" y="3349719"/>
            <a:ext cx="21745481" cy="9241292"/>
          </a:xfrm>
          <a:prstGeom prst="rect">
            <a:avLst/>
          </a:prstGeom>
        </p:spPr>
        <p:txBody>
          <a:bodyPr>
            <a:normAutofit/>
          </a:bodyPr>
          <a:lstStyle>
            <a:lvl1pPr marL="457200" indent="-457200" defTabSz="1828800">
              <a:spcBef>
                <a:spcPts val="1600"/>
              </a:spcBef>
              <a:buClr>
                <a:schemeClr val="accent1"/>
              </a:buClr>
              <a:buFont typeface="Wingdings-Regular"/>
              <a:buChar char="▪"/>
              <a:defRPr sz="4800">
                <a:solidFill>
                  <a:srgbClr val="44546A"/>
                </a:solidFill>
              </a:defRPr>
            </a:lvl1pPr>
            <a:lvl2pPr marL="800100" indent="-514350" defTabSz="1828800">
              <a:spcBef>
                <a:spcPts val="1600"/>
              </a:spcBef>
              <a:buClr>
                <a:schemeClr val="accent1"/>
              </a:buClr>
              <a:buFont typeface="Wingdings-Regular"/>
              <a:buChar char="–"/>
              <a:defRPr sz="4800">
                <a:solidFill>
                  <a:srgbClr val="44546A"/>
                </a:solidFill>
              </a:defRPr>
            </a:lvl2pPr>
            <a:lvl3pPr marL="1103766" indent="-587828" defTabSz="1828800">
              <a:spcBef>
                <a:spcPts val="1600"/>
              </a:spcBef>
              <a:buClr>
                <a:schemeClr val="accent1"/>
              </a:buClr>
              <a:buFont typeface="Wingdings-Regular"/>
              <a:buChar char="▪"/>
              <a:defRPr sz="4800">
                <a:solidFill>
                  <a:srgbClr val="44546A"/>
                </a:solidFill>
              </a:defRPr>
            </a:lvl3pPr>
            <a:lvl4pPr marL="1330778" indent="-587828" defTabSz="1828800">
              <a:spcBef>
                <a:spcPts val="1600"/>
              </a:spcBef>
              <a:buClr>
                <a:schemeClr val="accent1"/>
              </a:buClr>
              <a:buFont typeface="Wingdings-Regular"/>
              <a:buChar char="–"/>
              <a:defRPr sz="4800">
                <a:solidFill>
                  <a:srgbClr val="44546A"/>
                </a:solidFill>
              </a:defRPr>
            </a:lvl4pPr>
            <a:lvl5pPr marL="1557112" indent="-582387" defTabSz="1828800">
              <a:spcBef>
                <a:spcPts val="1600"/>
              </a:spcBef>
              <a:buClr>
                <a:schemeClr val="accent1"/>
              </a:buClr>
              <a:buFont typeface="Wingdings-Regular"/>
              <a:buChar char="▪"/>
              <a:defRPr sz="4800">
                <a:solidFill>
                  <a:srgbClr val="44546A"/>
                </a:solidFill>
              </a:defRPr>
            </a:lvl5p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460" name="Shape 460"/>
          <p:cNvSpPr/>
          <p:nvPr/>
        </p:nvSpPr>
        <p:spPr>
          <a:xfrm flipH="1">
            <a:off x="1041394" y="-1"/>
            <a:ext cx="133774" cy="13716001"/>
          </a:xfrm>
          <a:prstGeom prst="rect">
            <a:avLst/>
          </a:prstGeom>
          <a:solidFill>
            <a:srgbClr val="F2F2F2"/>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a:p>
        </p:txBody>
      </p:sp>
      <p:sp>
        <p:nvSpPr>
          <p:cNvPr id="461" name="Shape 461"/>
          <p:cNvSpPr>
            <a:spLocks noGrp="1"/>
          </p:cNvSpPr>
          <p:nvPr>
            <p:ph type="title"/>
          </p:nvPr>
        </p:nvSpPr>
        <p:spPr>
          <a:xfrm>
            <a:off x="1451869" y="783573"/>
            <a:ext cx="21746797" cy="1784534"/>
          </a:xfrm>
          <a:prstGeom prst="rect">
            <a:avLst/>
          </a:prstGeom>
        </p:spPr>
        <p:txBody>
          <a:bodyPr lIns="127000" tIns="127000" rIns="127000" bIns="127000" anchor="t">
            <a:normAutofit/>
          </a:bodyPr>
          <a:lstStyle>
            <a:lvl1pPr defTabSz="1828800">
              <a:lnSpc>
                <a:spcPct val="100000"/>
              </a:lnSpc>
              <a:spcBef>
                <a:spcPts val="1800"/>
              </a:spcBef>
              <a:defRPr sz="7400" spc="-158"/>
            </a:lvl1pPr>
          </a:lstStyle>
          <a:p>
            <a:r>
              <a:t>Title Text</a:t>
            </a:r>
          </a:p>
        </p:txBody>
      </p:sp>
      <p:sp>
        <p:nvSpPr>
          <p:cNvPr id="462" name="Shape 462"/>
          <p:cNvSpPr/>
          <p:nvPr/>
        </p:nvSpPr>
        <p:spPr>
          <a:xfrm flipH="1">
            <a:off x="1041396" y="783575"/>
            <a:ext cx="133772" cy="1784529"/>
          </a:xfrm>
          <a:prstGeom prst="rect">
            <a:avLst/>
          </a:prstGeom>
          <a:solidFill>
            <a:srgbClr val="000000"/>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a:p>
        </p:txBody>
      </p:sp>
      <p:grpSp>
        <p:nvGrpSpPr>
          <p:cNvPr id="466" name="Group 466"/>
          <p:cNvGrpSpPr/>
          <p:nvPr/>
        </p:nvGrpSpPr>
        <p:grpSpPr>
          <a:xfrm>
            <a:off x="22603860" y="12793059"/>
            <a:ext cx="594806" cy="629478"/>
            <a:chOff x="0" y="0"/>
            <a:chExt cx="594805" cy="629477"/>
          </a:xfrm>
        </p:grpSpPr>
        <p:sp>
          <p:nvSpPr>
            <p:cNvPr id="463" name="Shape 463"/>
            <p:cNvSpPr/>
            <p:nvPr/>
          </p:nvSpPr>
          <p:spPr>
            <a:xfrm>
              <a:off x="0" y="0"/>
              <a:ext cx="247689" cy="53995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5718"/>
                  </a:lnTo>
                  <a:lnTo>
                    <a:pt x="0" y="19448"/>
                  </a:lnTo>
                  <a:lnTo>
                    <a:pt x="8115" y="21600"/>
                  </a:lnTo>
                  <a:lnTo>
                    <a:pt x="8115" y="7870"/>
                  </a:lnTo>
                  <a:lnTo>
                    <a:pt x="21600" y="4303"/>
                  </a:lnTo>
                  <a:lnTo>
                    <a:pt x="21600"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464" name="Shape 464"/>
            <p:cNvSpPr/>
            <p:nvPr/>
          </p:nvSpPr>
          <p:spPr>
            <a:xfrm>
              <a:off x="154628" y="0"/>
              <a:ext cx="285550" cy="629124"/>
            </a:xfrm>
            <a:custGeom>
              <a:avLst/>
              <a:gdLst/>
              <a:ahLst/>
              <a:cxnLst>
                <a:cxn ang="0">
                  <a:pos x="wd2" y="hd2"/>
                </a:cxn>
                <a:cxn ang="5400000">
                  <a:pos x="wd2" y="hd2"/>
                </a:cxn>
                <a:cxn ang="10800000">
                  <a:pos x="wd2" y="hd2"/>
                </a:cxn>
                <a:cxn ang="16200000">
                  <a:pos x="wd2" y="hd2"/>
                </a:cxn>
              </a:cxnLst>
              <a:rect l="0" t="0" r="r" b="b"/>
              <a:pathLst>
                <a:path w="21600" h="21600" extrusionOk="0">
                  <a:moveTo>
                    <a:pt x="14534" y="0"/>
                  </a:moveTo>
                  <a:lnTo>
                    <a:pt x="14534" y="9379"/>
                  </a:lnTo>
                  <a:lnTo>
                    <a:pt x="7039" y="9379"/>
                  </a:lnTo>
                  <a:lnTo>
                    <a:pt x="7039" y="5892"/>
                  </a:lnTo>
                  <a:lnTo>
                    <a:pt x="0" y="7739"/>
                  </a:lnTo>
                  <a:lnTo>
                    <a:pt x="0" y="19753"/>
                  </a:lnTo>
                  <a:lnTo>
                    <a:pt x="7039" y="21600"/>
                  </a:lnTo>
                  <a:lnTo>
                    <a:pt x="7039" y="12246"/>
                  </a:lnTo>
                  <a:lnTo>
                    <a:pt x="14534" y="12246"/>
                  </a:lnTo>
                  <a:lnTo>
                    <a:pt x="14534" y="15720"/>
                  </a:lnTo>
                  <a:lnTo>
                    <a:pt x="21600" y="13874"/>
                  </a:lnTo>
                  <a:lnTo>
                    <a:pt x="21600" y="1847"/>
                  </a:lnTo>
                  <a:lnTo>
                    <a:pt x="14534"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465" name="Shape 465"/>
            <p:cNvSpPr/>
            <p:nvPr/>
          </p:nvSpPr>
          <p:spPr>
            <a:xfrm>
              <a:off x="346763" y="89167"/>
              <a:ext cx="248043" cy="54031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5885"/>
                  </a:lnTo>
                  <a:lnTo>
                    <a:pt x="21600" y="2150"/>
                  </a:lnTo>
                  <a:lnTo>
                    <a:pt x="13496" y="0"/>
                  </a:lnTo>
                  <a:lnTo>
                    <a:pt x="13496" y="13735"/>
                  </a:lnTo>
                  <a:lnTo>
                    <a:pt x="0" y="17300"/>
                  </a:lnTo>
                  <a:lnTo>
                    <a:pt x="0" y="2160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sp>
        <p:nvSpPr>
          <p:cNvPr id="467" name="Shape 467"/>
          <p:cNvSpPr/>
          <p:nvPr/>
        </p:nvSpPr>
        <p:spPr>
          <a:xfrm>
            <a:off x="1451869" y="12949816"/>
            <a:ext cx="3223578" cy="485141"/>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t>Copyright © 2017 HashiCorp</a:t>
            </a:r>
          </a:p>
        </p:txBody>
      </p:sp>
      <p:sp>
        <p:nvSpPr>
          <p:cNvPr id="468" name="Shape 468"/>
          <p:cNvSpPr>
            <a:spLocks noGrp="1"/>
          </p:cNvSpPr>
          <p:nvPr>
            <p:ph type="sldNum" sz="quarter" idx="2"/>
          </p:nvPr>
        </p:nvSpPr>
        <p:spPr>
          <a:xfrm>
            <a:off x="23460168" y="12945582"/>
            <a:ext cx="514907" cy="485141"/>
          </a:xfrm>
          <a:prstGeom prst="rect">
            <a:avLst/>
          </a:prstGeom>
        </p:spPr>
        <p:txBody>
          <a:bodyPr anchor="b"/>
          <a:lstStyle>
            <a:lvl1pPr>
              <a:defRPr sz="1600">
                <a:solidFill>
                  <a:srgbClr val="AFABAB"/>
                </a:solidFill>
              </a:defRPr>
            </a:lvl1pPr>
          </a:lstStyle>
          <a:p>
            <a:fld id="{86CB4B4D-7CA3-9044-876B-883B54F8677D}" type="slidenum">
              <a:t>‹#›</a:t>
            </a:fld>
            <a:endParaRPr/>
          </a:p>
        </p:txBody>
      </p:sp>
      <p:sp>
        <p:nvSpPr>
          <p:cNvPr id="6" name="Text Placeholder 5">
            <a:extLst>
              <a:ext uri="{FF2B5EF4-FFF2-40B4-BE49-F238E27FC236}">
                <a16:creationId xmlns:a16="http://schemas.microsoft.com/office/drawing/2014/main" id="{670D6D46-CA8F-CF41-BA5D-BFC96F1EF4AF}"/>
              </a:ext>
            </a:extLst>
          </p:cNvPr>
          <p:cNvSpPr>
            <a:spLocks noGrp="1"/>
          </p:cNvSpPr>
          <p:nvPr>
            <p:ph type="body" sz="quarter" idx="10" hasCustomPrompt="1"/>
          </p:nvPr>
        </p:nvSpPr>
        <p:spPr>
          <a:xfrm>
            <a:off x="9612352" y="12882563"/>
            <a:ext cx="12679324" cy="547687"/>
          </a:xfrm>
        </p:spPr>
        <p:txBody>
          <a:bodyPr/>
          <a:lstStyle>
            <a:lvl1pPr marL="0" indent="0" algn="r">
              <a:buNone/>
              <a:defRPr sz="2400">
                <a:solidFill>
                  <a:schemeClr val="accent2"/>
                </a:solidFill>
              </a:defRPr>
            </a:lvl1pPr>
          </a:lstStyle>
          <a:p>
            <a:pPr lvl="0"/>
            <a:r>
              <a:rPr lang="en-US" dirty="0"/>
              <a:t>WWW.GOOGLE.COM</a:t>
            </a:r>
          </a:p>
        </p:txBody>
      </p:sp>
    </p:spTree>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type="tx">
  <p:cSld name="Body w/title &amp; Subtitle">
    <p:spTree>
      <p:nvGrpSpPr>
        <p:cNvPr id="1" name=""/>
        <p:cNvGrpSpPr/>
        <p:nvPr/>
      </p:nvGrpSpPr>
      <p:grpSpPr>
        <a:xfrm>
          <a:off x="0" y="0"/>
          <a:ext cx="0" cy="0"/>
          <a:chOff x="0" y="0"/>
          <a:chExt cx="0" cy="0"/>
        </a:xfrm>
      </p:grpSpPr>
      <p:pic>
        <p:nvPicPr>
          <p:cNvPr id="475" name="image18.jpg"/>
          <p:cNvPicPr>
            <a:picLocks noChangeAspect="1"/>
          </p:cNvPicPr>
          <p:nvPr/>
        </p:nvPicPr>
        <p:blipFill>
          <a:blip r:embed="rId2">
            <a:alphaModFix amt="34000"/>
            <a:extLst/>
          </a:blip>
          <a:stretch>
            <a:fillRect/>
          </a:stretch>
        </p:blipFill>
        <p:spPr>
          <a:xfrm>
            <a:off x="-1" y="289930"/>
            <a:ext cx="24384001" cy="13716001"/>
          </a:xfrm>
          <a:prstGeom prst="rect">
            <a:avLst/>
          </a:prstGeom>
          <a:ln w="12700">
            <a:miter lim="400000"/>
          </a:ln>
        </p:spPr>
      </p:pic>
      <p:sp>
        <p:nvSpPr>
          <p:cNvPr id="476" name="Shape 476"/>
          <p:cNvSpPr/>
          <p:nvPr/>
        </p:nvSpPr>
        <p:spPr>
          <a:xfrm>
            <a:off x="1175173" y="783772"/>
            <a:ext cx="22023494" cy="11814632"/>
          </a:xfrm>
          <a:prstGeom prst="rect">
            <a:avLst/>
          </a:prstGeom>
          <a:solidFill>
            <a:srgbClr val="FFFFFF"/>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a:p>
        </p:txBody>
      </p:sp>
      <p:sp>
        <p:nvSpPr>
          <p:cNvPr id="477" name="Shape 477"/>
          <p:cNvSpPr/>
          <p:nvPr/>
        </p:nvSpPr>
        <p:spPr>
          <a:xfrm flipH="1">
            <a:off x="1041394" y="-1"/>
            <a:ext cx="133774" cy="13716001"/>
          </a:xfrm>
          <a:prstGeom prst="rect">
            <a:avLst/>
          </a:prstGeom>
          <a:solidFill>
            <a:srgbClr val="F2F2F2"/>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a:p>
        </p:txBody>
      </p:sp>
      <p:sp>
        <p:nvSpPr>
          <p:cNvPr id="478" name="Shape 478"/>
          <p:cNvSpPr/>
          <p:nvPr/>
        </p:nvSpPr>
        <p:spPr>
          <a:xfrm flipH="1">
            <a:off x="1041394" y="783573"/>
            <a:ext cx="133771" cy="2559134"/>
          </a:xfrm>
          <a:prstGeom prst="rect">
            <a:avLst/>
          </a:prstGeom>
          <a:solidFill>
            <a:srgbClr val="000000"/>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a:p>
        </p:txBody>
      </p:sp>
      <p:sp>
        <p:nvSpPr>
          <p:cNvPr id="479" name="Shape 479"/>
          <p:cNvSpPr>
            <a:spLocks noGrp="1"/>
          </p:cNvSpPr>
          <p:nvPr>
            <p:ph type="title"/>
          </p:nvPr>
        </p:nvSpPr>
        <p:spPr>
          <a:xfrm>
            <a:off x="1451869" y="783573"/>
            <a:ext cx="21746797" cy="1483066"/>
          </a:xfrm>
          <a:prstGeom prst="rect">
            <a:avLst/>
          </a:prstGeom>
          <a:ln w="12700"/>
        </p:spPr>
        <p:txBody>
          <a:bodyPr lIns="127000" tIns="127000" rIns="127000" bIns="127000" anchor="t">
            <a:normAutofit/>
          </a:bodyPr>
          <a:lstStyle>
            <a:lvl1pPr defTabSz="1828800">
              <a:lnSpc>
                <a:spcPct val="100000"/>
              </a:lnSpc>
              <a:spcBef>
                <a:spcPts val="1800"/>
              </a:spcBef>
              <a:defRPr sz="7400" spc="-158"/>
            </a:lvl1pPr>
          </a:lstStyle>
          <a:p>
            <a:r>
              <a:t>Title Text</a:t>
            </a:r>
          </a:p>
        </p:txBody>
      </p:sp>
      <p:sp>
        <p:nvSpPr>
          <p:cNvPr id="480" name="Shape 480"/>
          <p:cNvSpPr>
            <a:spLocks noGrp="1"/>
          </p:cNvSpPr>
          <p:nvPr>
            <p:ph type="body" idx="1"/>
          </p:nvPr>
        </p:nvSpPr>
        <p:spPr>
          <a:xfrm>
            <a:off x="1451869" y="4126279"/>
            <a:ext cx="21746797" cy="8137689"/>
          </a:xfrm>
          <a:prstGeom prst="rect">
            <a:avLst/>
          </a:prstGeom>
        </p:spPr>
        <p:txBody>
          <a:bodyPr>
            <a:normAutofit/>
          </a:bodyPr>
          <a:lstStyle>
            <a:lvl1pPr marL="457200" indent="-457200" defTabSz="1828800">
              <a:spcBef>
                <a:spcPts val="1600"/>
              </a:spcBef>
              <a:buClr>
                <a:schemeClr val="accent1"/>
              </a:buClr>
              <a:buFont typeface="Wingdings-Regular"/>
              <a:buChar char="▪"/>
              <a:defRPr sz="4800">
                <a:solidFill>
                  <a:srgbClr val="44546A"/>
                </a:solidFill>
              </a:defRPr>
            </a:lvl1pPr>
            <a:lvl2pPr marL="800100" indent="-514350" defTabSz="1828800">
              <a:spcBef>
                <a:spcPts val="1600"/>
              </a:spcBef>
              <a:buClr>
                <a:schemeClr val="accent1"/>
              </a:buClr>
              <a:buFont typeface="Wingdings-Regular"/>
              <a:buChar char="–"/>
              <a:defRPr sz="4800">
                <a:solidFill>
                  <a:srgbClr val="44546A"/>
                </a:solidFill>
              </a:defRPr>
            </a:lvl2pPr>
            <a:lvl3pPr marL="1103766" indent="-587828" defTabSz="1828800">
              <a:spcBef>
                <a:spcPts val="1600"/>
              </a:spcBef>
              <a:buClr>
                <a:schemeClr val="accent1"/>
              </a:buClr>
              <a:buFont typeface="Wingdings-Regular"/>
              <a:buChar char="▪"/>
              <a:defRPr sz="4800">
                <a:solidFill>
                  <a:srgbClr val="44546A"/>
                </a:solidFill>
              </a:defRPr>
            </a:lvl3pPr>
            <a:lvl4pPr marL="1330778" indent="-587828" defTabSz="1828800">
              <a:spcBef>
                <a:spcPts val="1600"/>
              </a:spcBef>
              <a:buClr>
                <a:schemeClr val="accent1"/>
              </a:buClr>
              <a:buFont typeface="Wingdings-Regular"/>
              <a:buChar char="–"/>
              <a:defRPr sz="4800">
                <a:solidFill>
                  <a:srgbClr val="44546A"/>
                </a:solidFill>
              </a:defRPr>
            </a:lvl4pPr>
            <a:lvl5pPr marL="1557112" indent="-582387" defTabSz="1828800">
              <a:spcBef>
                <a:spcPts val="1600"/>
              </a:spcBef>
              <a:buClr>
                <a:schemeClr val="accent1"/>
              </a:buClr>
              <a:buFont typeface="Wingdings-Regular"/>
              <a:buChar char="▪"/>
              <a:defRPr sz="4800">
                <a:solidFill>
                  <a:srgbClr val="44546A"/>
                </a:solidFill>
              </a:defRPr>
            </a:lvl5pPr>
          </a:lstStyle>
          <a:p>
            <a:r>
              <a:t>Body Level One</a:t>
            </a:r>
          </a:p>
          <a:p>
            <a:pPr lvl="1"/>
            <a:r>
              <a:t>Body Level Two</a:t>
            </a:r>
          </a:p>
          <a:p>
            <a:pPr lvl="2"/>
            <a:r>
              <a:t>Body Level Three</a:t>
            </a:r>
          </a:p>
          <a:p>
            <a:pPr lvl="3"/>
            <a:r>
              <a:t>Body Level Four</a:t>
            </a:r>
          </a:p>
          <a:p>
            <a:pPr lvl="4"/>
            <a:r>
              <a:t>Body Level Five</a:t>
            </a:r>
          </a:p>
        </p:txBody>
      </p:sp>
      <p:grpSp>
        <p:nvGrpSpPr>
          <p:cNvPr id="484" name="Group 484"/>
          <p:cNvGrpSpPr/>
          <p:nvPr/>
        </p:nvGrpSpPr>
        <p:grpSpPr>
          <a:xfrm>
            <a:off x="22603860" y="12793059"/>
            <a:ext cx="594806" cy="629478"/>
            <a:chOff x="0" y="0"/>
            <a:chExt cx="594805" cy="629477"/>
          </a:xfrm>
        </p:grpSpPr>
        <p:sp>
          <p:nvSpPr>
            <p:cNvPr id="481" name="Shape 481"/>
            <p:cNvSpPr/>
            <p:nvPr/>
          </p:nvSpPr>
          <p:spPr>
            <a:xfrm>
              <a:off x="0" y="0"/>
              <a:ext cx="247689" cy="53995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5718"/>
                  </a:lnTo>
                  <a:lnTo>
                    <a:pt x="0" y="19448"/>
                  </a:lnTo>
                  <a:lnTo>
                    <a:pt x="8115" y="21600"/>
                  </a:lnTo>
                  <a:lnTo>
                    <a:pt x="8115" y="7870"/>
                  </a:lnTo>
                  <a:lnTo>
                    <a:pt x="21600" y="4303"/>
                  </a:lnTo>
                  <a:lnTo>
                    <a:pt x="21600"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482" name="Shape 482"/>
            <p:cNvSpPr/>
            <p:nvPr/>
          </p:nvSpPr>
          <p:spPr>
            <a:xfrm>
              <a:off x="154628" y="0"/>
              <a:ext cx="285550" cy="629124"/>
            </a:xfrm>
            <a:custGeom>
              <a:avLst/>
              <a:gdLst/>
              <a:ahLst/>
              <a:cxnLst>
                <a:cxn ang="0">
                  <a:pos x="wd2" y="hd2"/>
                </a:cxn>
                <a:cxn ang="5400000">
                  <a:pos x="wd2" y="hd2"/>
                </a:cxn>
                <a:cxn ang="10800000">
                  <a:pos x="wd2" y="hd2"/>
                </a:cxn>
                <a:cxn ang="16200000">
                  <a:pos x="wd2" y="hd2"/>
                </a:cxn>
              </a:cxnLst>
              <a:rect l="0" t="0" r="r" b="b"/>
              <a:pathLst>
                <a:path w="21600" h="21600" extrusionOk="0">
                  <a:moveTo>
                    <a:pt x="14534" y="0"/>
                  </a:moveTo>
                  <a:lnTo>
                    <a:pt x="14534" y="9379"/>
                  </a:lnTo>
                  <a:lnTo>
                    <a:pt x="7039" y="9379"/>
                  </a:lnTo>
                  <a:lnTo>
                    <a:pt x="7039" y="5892"/>
                  </a:lnTo>
                  <a:lnTo>
                    <a:pt x="0" y="7739"/>
                  </a:lnTo>
                  <a:lnTo>
                    <a:pt x="0" y="19753"/>
                  </a:lnTo>
                  <a:lnTo>
                    <a:pt x="7039" y="21600"/>
                  </a:lnTo>
                  <a:lnTo>
                    <a:pt x="7039" y="12246"/>
                  </a:lnTo>
                  <a:lnTo>
                    <a:pt x="14534" y="12246"/>
                  </a:lnTo>
                  <a:lnTo>
                    <a:pt x="14534" y="15720"/>
                  </a:lnTo>
                  <a:lnTo>
                    <a:pt x="21600" y="13874"/>
                  </a:lnTo>
                  <a:lnTo>
                    <a:pt x="21600" y="1847"/>
                  </a:lnTo>
                  <a:lnTo>
                    <a:pt x="14534"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483" name="Shape 483"/>
            <p:cNvSpPr/>
            <p:nvPr/>
          </p:nvSpPr>
          <p:spPr>
            <a:xfrm>
              <a:off x="346763" y="89167"/>
              <a:ext cx="248043" cy="54031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5885"/>
                  </a:lnTo>
                  <a:lnTo>
                    <a:pt x="21600" y="2150"/>
                  </a:lnTo>
                  <a:lnTo>
                    <a:pt x="13496" y="0"/>
                  </a:lnTo>
                  <a:lnTo>
                    <a:pt x="13496" y="13735"/>
                  </a:lnTo>
                  <a:lnTo>
                    <a:pt x="0" y="17300"/>
                  </a:lnTo>
                  <a:lnTo>
                    <a:pt x="0" y="2160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sp>
        <p:nvSpPr>
          <p:cNvPr id="485" name="Shape 485"/>
          <p:cNvSpPr/>
          <p:nvPr/>
        </p:nvSpPr>
        <p:spPr>
          <a:xfrm>
            <a:off x="1451869" y="12938280"/>
            <a:ext cx="3223578" cy="485141"/>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t>Copyright © 2017 HashiCorp</a:t>
            </a:r>
          </a:p>
        </p:txBody>
      </p:sp>
      <p:sp>
        <p:nvSpPr>
          <p:cNvPr id="486" name="Shape 486"/>
          <p:cNvSpPr>
            <a:spLocks noGrp="1"/>
          </p:cNvSpPr>
          <p:nvPr>
            <p:ph type="sldNum" sz="quarter" idx="2"/>
          </p:nvPr>
        </p:nvSpPr>
        <p:spPr>
          <a:xfrm>
            <a:off x="23460168" y="12945582"/>
            <a:ext cx="514907" cy="485141"/>
          </a:xfrm>
          <a:prstGeom prst="rect">
            <a:avLst/>
          </a:prstGeom>
        </p:spPr>
        <p:txBody>
          <a:bodyPr anchor="b"/>
          <a:lstStyle>
            <a:lvl1pPr>
              <a:defRPr sz="1600">
                <a:solidFill>
                  <a:srgbClr val="AFABAB"/>
                </a:solidFill>
              </a:defRPr>
            </a:lvl1pPr>
          </a:lstStyle>
          <a:p>
            <a:fld id="{86CB4B4D-7CA3-9044-876B-883B54F8677D}" type="slidenum">
              <a:t>‹#›</a:t>
            </a:fld>
            <a:endParaRPr/>
          </a:p>
        </p:txBody>
      </p:sp>
      <p:sp>
        <p:nvSpPr>
          <p:cNvPr id="487" name="Shape 487"/>
          <p:cNvSpPr>
            <a:spLocks noGrp="1"/>
          </p:cNvSpPr>
          <p:nvPr>
            <p:ph type="body" sz="quarter" idx="13"/>
          </p:nvPr>
        </p:nvSpPr>
        <p:spPr>
          <a:xfrm>
            <a:off x="1451869" y="2053169"/>
            <a:ext cx="21746797" cy="1121173"/>
          </a:xfrm>
          <a:prstGeom prst="rect">
            <a:avLst/>
          </a:prstGeom>
          <a:ln w="12700"/>
        </p:spPr>
        <p:txBody>
          <a:bodyPr lIns="127000" tIns="127000" rIns="127000" bIns="127000"/>
          <a:lstStyle/>
          <a:p>
            <a:pPr marL="0" indent="0">
              <a:spcBef>
                <a:spcPts val="2300"/>
              </a:spcBef>
              <a:buSzTx/>
              <a:buFontTx/>
              <a:buNone/>
              <a:defRPr sz="4200" b="1">
                <a:solidFill>
                  <a:srgbClr val="44546A"/>
                </a:solidFill>
                <a:latin typeface="Tahoma"/>
                <a:ea typeface="Tahoma"/>
                <a:cs typeface="Tahoma"/>
                <a:sym typeface="Tahoma"/>
              </a:defRPr>
            </a:pPr>
            <a:endParaRPr/>
          </a:p>
        </p:txBody>
      </p:sp>
    </p:spTree>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type="tx">
  <p:cSld name="Body w/title Blank">
    <p:spTree>
      <p:nvGrpSpPr>
        <p:cNvPr id="1" name=""/>
        <p:cNvGrpSpPr/>
        <p:nvPr/>
      </p:nvGrpSpPr>
      <p:grpSpPr>
        <a:xfrm>
          <a:off x="0" y="0"/>
          <a:ext cx="0" cy="0"/>
          <a:chOff x="0" y="0"/>
          <a:chExt cx="0" cy="0"/>
        </a:xfrm>
      </p:grpSpPr>
      <p:pic>
        <p:nvPicPr>
          <p:cNvPr id="494" name="image18.jpg"/>
          <p:cNvPicPr>
            <a:picLocks noChangeAspect="1"/>
          </p:cNvPicPr>
          <p:nvPr/>
        </p:nvPicPr>
        <p:blipFill>
          <a:blip r:embed="rId2">
            <a:alphaModFix amt="34000"/>
            <a:extLst/>
          </a:blip>
          <a:stretch>
            <a:fillRect/>
          </a:stretch>
        </p:blipFill>
        <p:spPr>
          <a:xfrm>
            <a:off x="-1" y="-1"/>
            <a:ext cx="24384001" cy="13716001"/>
          </a:xfrm>
          <a:prstGeom prst="rect">
            <a:avLst/>
          </a:prstGeom>
          <a:ln w="12700">
            <a:miter lim="400000"/>
          </a:ln>
        </p:spPr>
      </p:pic>
      <p:sp>
        <p:nvSpPr>
          <p:cNvPr id="495" name="Shape 495"/>
          <p:cNvSpPr/>
          <p:nvPr/>
        </p:nvSpPr>
        <p:spPr>
          <a:xfrm>
            <a:off x="1175173" y="783772"/>
            <a:ext cx="22023494" cy="11814632"/>
          </a:xfrm>
          <a:prstGeom prst="rect">
            <a:avLst/>
          </a:prstGeom>
          <a:solidFill>
            <a:srgbClr val="FFFFFF"/>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a:p>
        </p:txBody>
      </p:sp>
      <p:sp>
        <p:nvSpPr>
          <p:cNvPr id="496" name="Shape 496"/>
          <p:cNvSpPr/>
          <p:nvPr/>
        </p:nvSpPr>
        <p:spPr>
          <a:xfrm flipH="1">
            <a:off x="1041394" y="-1"/>
            <a:ext cx="133774" cy="13716001"/>
          </a:xfrm>
          <a:prstGeom prst="rect">
            <a:avLst/>
          </a:prstGeom>
          <a:solidFill>
            <a:srgbClr val="F2F2F2"/>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a:p>
        </p:txBody>
      </p:sp>
      <p:sp>
        <p:nvSpPr>
          <p:cNvPr id="497" name="Shape 497"/>
          <p:cNvSpPr>
            <a:spLocks noGrp="1"/>
          </p:cNvSpPr>
          <p:nvPr>
            <p:ph type="title"/>
          </p:nvPr>
        </p:nvSpPr>
        <p:spPr>
          <a:xfrm>
            <a:off x="1451869" y="783573"/>
            <a:ext cx="21746797" cy="2207523"/>
          </a:xfrm>
          <a:prstGeom prst="rect">
            <a:avLst/>
          </a:prstGeom>
        </p:spPr>
        <p:txBody>
          <a:bodyPr lIns="127000" tIns="127000" rIns="127000" bIns="127000" anchor="t">
            <a:normAutofit/>
          </a:bodyPr>
          <a:lstStyle>
            <a:lvl1pPr defTabSz="1828800">
              <a:lnSpc>
                <a:spcPct val="100000"/>
              </a:lnSpc>
              <a:spcBef>
                <a:spcPts val="1800"/>
              </a:spcBef>
              <a:defRPr sz="7400" spc="-158"/>
            </a:lvl1pPr>
          </a:lstStyle>
          <a:p>
            <a:r>
              <a:t>Title Text</a:t>
            </a:r>
          </a:p>
        </p:txBody>
      </p:sp>
      <p:sp>
        <p:nvSpPr>
          <p:cNvPr id="498" name="Shape 498"/>
          <p:cNvSpPr/>
          <p:nvPr/>
        </p:nvSpPr>
        <p:spPr>
          <a:xfrm flipH="1">
            <a:off x="1041396" y="783575"/>
            <a:ext cx="133772" cy="1784529"/>
          </a:xfrm>
          <a:prstGeom prst="rect">
            <a:avLst/>
          </a:prstGeom>
          <a:solidFill>
            <a:srgbClr val="000000"/>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a:p>
        </p:txBody>
      </p:sp>
      <p:grpSp>
        <p:nvGrpSpPr>
          <p:cNvPr id="502" name="Group 502"/>
          <p:cNvGrpSpPr/>
          <p:nvPr/>
        </p:nvGrpSpPr>
        <p:grpSpPr>
          <a:xfrm>
            <a:off x="22603860" y="12793059"/>
            <a:ext cx="594806" cy="629478"/>
            <a:chOff x="0" y="0"/>
            <a:chExt cx="594805" cy="629477"/>
          </a:xfrm>
        </p:grpSpPr>
        <p:sp>
          <p:nvSpPr>
            <p:cNvPr id="499" name="Shape 499"/>
            <p:cNvSpPr/>
            <p:nvPr/>
          </p:nvSpPr>
          <p:spPr>
            <a:xfrm>
              <a:off x="0" y="0"/>
              <a:ext cx="247689" cy="53995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5718"/>
                  </a:lnTo>
                  <a:lnTo>
                    <a:pt x="0" y="19448"/>
                  </a:lnTo>
                  <a:lnTo>
                    <a:pt x="8115" y="21600"/>
                  </a:lnTo>
                  <a:lnTo>
                    <a:pt x="8115" y="7870"/>
                  </a:lnTo>
                  <a:lnTo>
                    <a:pt x="21600" y="4303"/>
                  </a:lnTo>
                  <a:lnTo>
                    <a:pt x="21600"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500" name="Shape 500"/>
            <p:cNvSpPr/>
            <p:nvPr/>
          </p:nvSpPr>
          <p:spPr>
            <a:xfrm>
              <a:off x="154628" y="0"/>
              <a:ext cx="285550" cy="629124"/>
            </a:xfrm>
            <a:custGeom>
              <a:avLst/>
              <a:gdLst/>
              <a:ahLst/>
              <a:cxnLst>
                <a:cxn ang="0">
                  <a:pos x="wd2" y="hd2"/>
                </a:cxn>
                <a:cxn ang="5400000">
                  <a:pos x="wd2" y="hd2"/>
                </a:cxn>
                <a:cxn ang="10800000">
                  <a:pos x="wd2" y="hd2"/>
                </a:cxn>
                <a:cxn ang="16200000">
                  <a:pos x="wd2" y="hd2"/>
                </a:cxn>
              </a:cxnLst>
              <a:rect l="0" t="0" r="r" b="b"/>
              <a:pathLst>
                <a:path w="21600" h="21600" extrusionOk="0">
                  <a:moveTo>
                    <a:pt x="14534" y="0"/>
                  </a:moveTo>
                  <a:lnTo>
                    <a:pt x="14534" y="9379"/>
                  </a:lnTo>
                  <a:lnTo>
                    <a:pt x="7039" y="9379"/>
                  </a:lnTo>
                  <a:lnTo>
                    <a:pt x="7039" y="5892"/>
                  </a:lnTo>
                  <a:lnTo>
                    <a:pt x="0" y="7739"/>
                  </a:lnTo>
                  <a:lnTo>
                    <a:pt x="0" y="19753"/>
                  </a:lnTo>
                  <a:lnTo>
                    <a:pt x="7039" y="21600"/>
                  </a:lnTo>
                  <a:lnTo>
                    <a:pt x="7039" y="12246"/>
                  </a:lnTo>
                  <a:lnTo>
                    <a:pt x="14534" y="12246"/>
                  </a:lnTo>
                  <a:lnTo>
                    <a:pt x="14534" y="15720"/>
                  </a:lnTo>
                  <a:lnTo>
                    <a:pt x="21600" y="13874"/>
                  </a:lnTo>
                  <a:lnTo>
                    <a:pt x="21600" y="1847"/>
                  </a:lnTo>
                  <a:lnTo>
                    <a:pt x="14534"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501" name="Shape 501"/>
            <p:cNvSpPr/>
            <p:nvPr/>
          </p:nvSpPr>
          <p:spPr>
            <a:xfrm>
              <a:off x="346763" y="89167"/>
              <a:ext cx="248043" cy="54031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5885"/>
                  </a:lnTo>
                  <a:lnTo>
                    <a:pt x="21600" y="2150"/>
                  </a:lnTo>
                  <a:lnTo>
                    <a:pt x="13496" y="0"/>
                  </a:lnTo>
                  <a:lnTo>
                    <a:pt x="13496" y="13735"/>
                  </a:lnTo>
                  <a:lnTo>
                    <a:pt x="0" y="17300"/>
                  </a:lnTo>
                  <a:lnTo>
                    <a:pt x="0" y="2160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sp>
        <p:nvSpPr>
          <p:cNvPr id="503" name="Shape 503"/>
          <p:cNvSpPr/>
          <p:nvPr/>
        </p:nvSpPr>
        <p:spPr>
          <a:xfrm>
            <a:off x="1451869" y="12938280"/>
            <a:ext cx="3223578" cy="485141"/>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t>Copyright © 2017 HashiCorp</a:t>
            </a:r>
          </a:p>
        </p:txBody>
      </p:sp>
      <p:sp>
        <p:nvSpPr>
          <p:cNvPr id="504" name="Shape 504"/>
          <p:cNvSpPr>
            <a:spLocks noGrp="1"/>
          </p:cNvSpPr>
          <p:nvPr>
            <p:ph type="sldNum" sz="quarter" idx="2"/>
          </p:nvPr>
        </p:nvSpPr>
        <p:spPr>
          <a:xfrm>
            <a:off x="23456899" y="12945582"/>
            <a:ext cx="514906" cy="485141"/>
          </a:xfrm>
          <a:prstGeom prst="rect">
            <a:avLst/>
          </a:prstGeom>
        </p:spPr>
        <p:txBody>
          <a:bodyPr anchor="b"/>
          <a:lstStyle>
            <a:lvl1pPr>
              <a:defRPr sz="1600">
                <a:solidFill>
                  <a:srgbClr val="AFABAB"/>
                </a:solidFill>
              </a:defRPr>
            </a:lvl1p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slide - Hashicorp">
    <p:spTree>
      <p:nvGrpSpPr>
        <p:cNvPr id="1" name=""/>
        <p:cNvGrpSpPr/>
        <p:nvPr/>
      </p:nvGrpSpPr>
      <p:grpSpPr>
        <a:xfrm>
          <a:off x="0" y="0"/>
          <a:ext cx="0" cy="0"/>
          <a:chOff x="0" y="0"/>
          <a:chExt cx="0" cy="0"/>
        </a:xfrm>
      </p:grpSpPr>
      <p:pic>
        <p:nvPicPr>
          <p:cNvPr id="53" name="image5.png"/>
          <p:cNvPicPr>
            <a:picLocks/>
          </p:cNvPicPr>
          <p:nvPr/>
        </p:nvPicPr>
        <p:blipFill>
          <a:blip r:embed="rId2">
            <a:extLst/>
          </a:blip>
          <a:srcRect l="330" b="962"/>
          <a:stretch>
            <a:fillRect/>
          </a:stretch>
        </p:blipFill>
        <p:spPr>
          <a:xfrm>
            <a:off x="379" y="2519"/>
            <a:ext cx="24383646" cy="13711032"/>
          </a:xfrm>
          <a:prstGeom prst="rect">
            <a:avLst/>
          </a:prstGeom>
          <a:ln w="12700">
            <a:miter lim="400000"/>
          </a:ln>
        </p:spPr>
      </p:pic>
      <p:sp>
        <p:nvSpPr>
          <p:cNvPr id="54" name="Shape 54"/>
          <p:cNvSpPr/>
          <p:nvPr/>
        </p:nvSpPr>
        <p:spPr>
          <a:xfrm>
            <a:off x="1701674" y="3082173"/>
            <a:ext cx="12838854" cy="10633828"/>
          </a:xfrm>
          <a:prstGeom prst="rect">
            <a:avLst/>
          </a:prstGeom>
          <a:solidFill>
            <a:srgbClr val="EEEEEE"/>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a:p>
        </p:txBody>
      </p:sp>
      <p:sp>
        <p:nvSpPr>
          <p:cNvPr id="55" name="Shape 55"/>
          <p:cNvSpPr>
            <a:spLocks noGrp="1"/>
          </p:cNvSpPr>
          <p:nvPr>
            <p:ph type="title"/>
          </p:nvPr>
        </p:nvSpPr>
        <p:spPr>
          <a:xfrm>
            <a:off x="2336799" y="5257800"/>
            <a:ext cx="11531601" cy="4927600"/>
          </a:xfrm>
          <a:prstGeom prst="rect">
            <a:avLst/>
          </a:prstGeom>
        </p:spPr>
        <p:txBody>
          <a:bodyPr anchor="b"/>
          <a:lstStyle>
            <a:lvl1pPr>
              <a:spcBef>
                <a:spcPts val="2500"/>
              </a:spcBef>
              <a:defRPr sz="8400"/>
            </a:lvl1pPr>
          </a:lstStyle>
          <a:p>
            <a:r>
              <a:t>Title Text</a:t>
            </a:r>
          </a:p>
        </p:txBody>
      </p:sp>
      <p:sp>
        <p:nvSpPr>
          <p:cNvPr id="56" name="Shape 56"/>
          <p:cNvSpPr>
            <a:spLocks noGrp="1"/>
          </p:cNvSpPr>
          <p:nvPr>
            <p:ph type="body" sz="quarter" idx="1"/>
          </p:nvPr>
        </p:nvSpPr>
        <p:spPr>
          <a:xfrm>
            <a:off x="2336799" y="10414000"/>
            <a:ext cx="11531601" cy="2374961"/>
          </a:xfrm>
          <a:prstGeom prst="rect">
            <a:avLst/>
          </a:prstGeom>
          <a:ln w="12700"/>
        </p:spPr>
        <p:txBody>
          <a:bodyPr lIns="0" tIns="0" rIns="0" bIns="0">
            <a:normAutofit/>
          </a:bodyPr>
          <a:lstStyle>
            <a:lvl1pPr marL="0" indent="0">
              <a:buSzTx/>
              <a:buFontTx/>
              <a:buNone/>
              <a:defRPr sz="4200">
                <a:solidFill>
                  <a:schemeClr val="accent1"/>
                </a:solidFill>
              </a:defRPr>
            </a:lvl1pPr>
            <a:lvl2pPr marL="0" indent="342900">
              <a:buSzTx/>
              <a:buFontTx/>
              <a:buNone/>
              <a:defRPr sz="4200">
                <a:solidFill>
                  <a:schemeClr val="accent1"/>
                </a:solidFill>
              </a:defRPr>
            </a:lvl2pPr>
            <a:lvl3pPr marL="1165860" indent="-480060">
              <a:buFontTx/>
              <a:defRPr sz="4200">
                <a:solidFill>
                  <a:schemeClr val="accent1"/>
                </a:solidFill>
              </a:defRPr>
            </a:lvl3pPr>
            <a:lvl4pPr marL="1562100" indent="-533400">
              <a:buFontTx/>
              <a:defRPr sz="4200">
                <a:solidFill>
                  <a:schemeClr val="accent1"/>
                </a:solidFill>
              </a:defRPr>
            </a:lvl4pPr>
            <a:lvl5pPr marL="1905000" indent="-533400">
              <a:buFontTx/>
              <a:defRPr sz="4200">
                <a:solidFill>
                  <a:schemeClr val="accent1"/>
                </a:solidFill>
              </a:defRPr>
            </a:lvl5pPr>
          </a:lstStyle>
          <a:p>
            <a:r>
              <a:t>Body Level One</a:t>
            </a:r>
          </a:p>
          <a:p>
            <a:pPr lvl="1"/>
            <a:r>
              <a:t>Body Level Two</a:t>
            </a:r>
          </a:p>
          <a:p>
            <a:pPr lvl="2"/>
            <a:r>
              <a:t>Body Level Three</a:t>
            </a:r>
          </a:p>
          <a:p>
            <a:pPr lvl="3"/>
            <a:r>
              <a:t>Body Level Four</a:t>
            </a:r>
          </a:p>
          <a:p>
            <a:pPr lvl="4"/>
            <a:r>
              <a:t>Body Level Five</a:t>
            </a:r>
          </a:p>
        </p:txBody>
      </p:sp>
      <p:sp>
        <p:nvSpPr>
          <p:cNvPr id="57" name="Shape 57"/>
          <p:cNvSpPr/>
          <p:nvPr/>
        </p:nvSpPr>
        <p:spPr>
          <a:xfrm>
            <a:off x="2336799" y="12859187"/>
            <a:ext cx="4311489" cy="279401"/>
          </a:xfrm>
          <a:prstGeom prst="rect">
            <a:avLst/>
          </a:prstGeom>
          <a:ln w="25400">
            <a:miter lim="400000"/>
          </a:ln>
          <a:extLst>
            <a:ext uri="{C572A759-6A51-4108-AA02-DFA0A04FC94B}">
              <ma14:wrappingTextBoxFlag xmlns="" xmlns:ma14="http://schemas.microsoft.com/office/mac/drawingml/2011/main" val="1"/>
            </a:ext>
          </a:extLst>
        </p:spPr>
        <p:txBody>
          <a:bodyPr lIns="0" tIns="0" rIns="0" bIns="0">
            <a:spAutoFit/>
          </a:bodyPr>
          <a:lstStyle>
            <a:lvl1pPr>
              <a:lnSpc>
                <a:spcPct val="100000"/>
              </a:lnSpc>
              <a:spcBef>
                <a:spcPts val="0"/>
              </a:spcBef>
              <a:defRPr sz="1800" b="0">
                <a:solidFill>
                  <a:srgbClr val="AFABAB"/>
                </a:solidFill>
                <a:latin typeface="Verdana"/>
                <a:ea typeface="Verdana"/>
                <a:cs typeface="Verdana"/>
                <a:sym typeface="Verdana"/>
              </a:defRPr>
            </a:lvl1pPr>
          </a:lstStyle>
          <a:p>
            <a:r>
              <a:t>Copyright © 2017 HashiCorp</a:t>
            </a:r>
          </a:p>
        </p:txBody>
      </p:sp>
      <p:sp>
        <p:nvSpPr>
          <p:cNvPr id="58" name="Shape 58"/>
          <p:cNvSpPr/>
          <p:nvPr/>
        </p:nvSpPr>
        <p:spPr>
          <a:xfrm>
            <a:off x="2856461" y="1387717"/>
            <a:ext cx="2938849" cy="3081870"/>
          </a:xfrm>
          <a:prstGeom prst="rect">
            <a:avLst/>
          </a:prstGeom>
          <a:solidFill>
            <a:srgbClr val="000000"/>
          </a:solidFill>
          <a:ln w="12700">
            <a:miter lim="400000"/>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pic>
        <p:nvPicPr>
          <p:cNvPr id="59" name="image2.png"/>
          <p:cNvPicPr>
            <a:picLocks noChangeAspect="1"/>
          </p:cNvPicPr>
          <p:nvPr/>
        </p:nvPicPr>
        <p:blipFill>
          <a:blip r:embed="rId3">
            <a:extLst/>
          </a:blip>
          <a:stretch>
            <a:fillRect/>
          </a:stretch>
        </p:blipFill>
        <p:spPr>
          <a:xfrm>
            <a:off x="3116234" y="1817714"/>
            <a:ext cx="2374966" cy="2374961"/>
          </a:xfrm>
          <a:prstGeom prst="rect">
            <a:avLst/>
          </a:prstGeom>
          <a:ln w="12700">
            <a:miter lim="400000"/>
          </a:ln>
        </p:spPr>
      </p:pic>
      <p:sp>
        <p:nvSpPr>
          <p:cNvPr id="60" name="Shape 60"/>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0.xml><?xml version="1.0" encoding="utf-8"?>
<p:sldLayout xmlns:a="http://schemas.openxmlformats.org/drawingml/2006/main" xmlns:r="http://schemas.openxmlformats.org/officeDocument/2006/relationships" xmlns:p="http://schemas.openxmlformats.org/presentationml/2006/main" type="tx">
  <p:cSld name="Body w/2 LINE TITLE">
    <p:spTree>
      <p:nvGrpSpPr>
        <p:cNvPr id="1" name=""/>
        <p:cNvGrpSpPr/>
        <p:nvPr/>
      </p:nvGrpSpPr>
      <p:grpSpPr>
        <a:xfrm>
          <a:off x="0" y="0"/>
          <a:ext cx="0" cy="0"/>
          <a:chOff x="0" y="0"/>
          <a:chExt cx="0" cy="0"/>
        </a:xfrm>
      </p:grpSpPr>
      <p:pic>
        <p:nvPicPr>
          <p:cNvPr id="511" name="image18.jpg"/>
          <p:cNvPicPr>
            <a:picLocks noChangeAspect="1"/>
          </p:cNvPicPr>
          <p:nvPr/>
        </p:nvPicPr>
        <p:blipFill>
          <a:blip r:embed="rId2">
            <a:alphaModFix amt="34000"/>
            <a:extLst/>
          </a:blip>
          <a:stretch>
            <a:fillRect/>
          </a:stretch>
        </p:blipFill>
        <p:spPr>
          <a:xfrm>
            <a:off x="-1" y="-1"/>
            <a:ext cx="24384001" cy="13716001"/>
          </a:xfrm>
          <a:prstGeom prst="rect">
            <a:avLst/>
          </a:prstGeom>
          <a:ln w="12700">
            <a:miter lim="400000"/>
          </a:ln>
        </p:spPr>
      </p:pic>
      <p:sp>
        <p:nvSpPr>
          <p:cNvPr id="512" name="Shape 512"/>
          <p:cNvSpPr/>
          <p:nvPr/>
        </p:nvSpPr>
        <p:spPr>
          <a:xfrm>
            <a:off x="1175173" y="783772"/>
            <a:ext cx="22023494" cy="11814632"/>
          </a:xfrm>
          <a:prstGeom prst="rect">
            <a:avLst/>
          </a:prstGeom>
          <a:solidFill>
            <a:srgbClr val="FFFFFF"/>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a:p>
        </p:txBody>
      </p:sp>
      <p:sp>
        <p:nvSpPr>
          <p:cNvPr id="513" name="Shape 513"/>
          <p:cNvSpPr/>
          <p:nvPr/>
        </p:nvSpPr>
        <p:spPr>
          <a:xfrm flipH="1">
            <a:off x="1041394" y="-1"/>
            <a:ext cx="133774" cy="13716001"/>
          </a:xfrm>
          <a:prstGeom prst="rect">
            <a:avLst/>
          </a:prstGeom>
          <a:solidFill>
            <a:srgbClr val="F2F2F2"/>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a:p>
        </p:txBody>
      </p:sp>
      <p:sp>
        <p:nvSpPr>
          <p:cNvPr id="514" name="Shape 514"/>
          <p:cNvSpPr/>
          <p:nvPr/>
        </p:nvSpPr>
        <p:spPr>
          <a:xfrm flipH="1">
            <a:off x="1041394" y="783573"/>
            <a:ext cx="133771" cy="2559134"/>
          </a:xfrm>
          <a:prstGeom prst="rect">
            <a:avLst/>
          </a:prstGeom>
          <a:solidFill>
            <a:srgbClr val="000000"/>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a:p>
        </p:txBody>
      </p:sp>
      <p:sp>
        <p:nvSpPr>
          <p:cNvPr id="515" name="Shape 515"/>
          <p:cNvSpPr>
            <a:spLocks noGrp="1"/>
          </p:cNvSpPr>
          <p:nvPr>
            <p:ph type="title"/>
          </p:nvPr>
        </p:nvSpPr>
        <p:spPr>
          <a:xfrm>
            <a:off x="1451869" y="783573"/>
            <a:ext cx="21746797" cy="2559134"/>
          </a:xfrm>
          <a:prstGeom prst="rect">
            <a:avLst/>
          </a:prstGeom>
        </p:spPr>
        <p:txBody>
          <a:bodyPr lIns="127000" tIns="127000" rIns="127000" bIns="127000" anchor="t">
            <a:normAutofit/>
          </a:bodyPr>
          <a:lstStyle>
            <a:lvl1pPr defTabSz="1828800">
              <a:lnSpc>
                <a:spcPct val="100000"/>
              </a:lnSpc>
              <a:spcBef>
                <a:spcPts val="1800"/>
              </a:spcBef>
              <a:defRPr sz="7400" spc="-158"/>
            </a:lvl1pPr>
          </a:lstStyle>
          <a:p>
            <a:r>
              <a:t>Title Text</a:t>
            </a:r>
          </a:p>
        </p:txBody>
      </p:sp>
      <p:grpSp>
        <p:nvGrpSpPr>
          <p:cNvPr id="519" name="Group 519"/>
          <p:cNvGrpSpPr/>
          <p:nvPr/>
        </p:nvGrpSpPr>
        <p:grpSpPr>
          <a:xfrm>
            <a:off x="22603860" y="12793059"/>
            <a:ext cx="594806" cy="629478"/>
            <a:chOff x="0" y="0"/>
            <a:chExt cx="594805" cy="629477"/>
          </a:xfrm>
        </p:grpSpPr>
        <p:sp>
          <p:nvSpPr>
            <p:cNvPr id="516" name="Shape 516"/>
            <p:cNvSpPr/>
            <p:nvPr/>
          </p:nvSpPr>
          <p:spPr>
            <a:xfrm>
              <a:off x="0" y="0"/>
              <a:ext cx="247689" cy="53995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5718"/>
                  </a:lnTo>
                  <a:lnTo>
                    <a:pt x="0" y="19448"/>
                  </a:lnTo>
                  <a:lnTo>
                    <a:pt x="8115" y="21600"/>
                  </a:lnTo>
                  <a:lnTo>
                    <a:pt x="8115" y="7870"/>
                  </a:lnTo>
                  <a:lnTo>
                    <a:pt x="21600" y="4303"/>
                  </a:lnTo>
                  <a:lnTo>
                    <a:pt x="21600"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517" name="Shape 517"/>
            <p:cNvSpPr/>
            <p:nvPr/>
          </p:nvSpPr>
          <p:spPr>
            <a:xfrm>
              <a:off x="154628" y="0"/>
              <a:ext cx="285550" cy="629124"/>
            </a:xfrm>
            <a:custGeom>
              <a:avLst/>
              <a:gdLst/>
              <a:ahLst/>
              <a:cxnLst>
                <a:cxn ang="0">
                  <a:pos x="wd2" y="hd2"/>
                </a:cxn>
                <a:cxn ang="5400000">
                  <a:pos x="wd2" y="hd2"/>
                </a:cxn>
                <a:cxn ang="10800000">
                  <a:pos x="wd2" y="hd2"/>
                </a:cxn>
                <a:cxn ang="16200000">
                  <a:pos x="wd2" y="hd2"/>
                </a:cxn>
              </a:cxnLst>
              <a:rect l="0" t="0" r="r" b="b"/>
              <a:pathLst>
                <a:path w="21600" h="21600" extrusionOk="0">
                  <a:moveTo>
                    <a:pt x="14534" y="0"/>
                  </a:moveTo>
                  <a:lnTo>
                    <a:pt x="14534" y="9379"/>
                  </a:lnTo>
                  <a:lnTo>
                    <a:pt x="7039" y="9379"/>
                  </a:lnTo>
                  <a:lnTo>
                    <a:pt x="7039" y="5892"/>
                  </a:lnTo>
                  <a:lnTo>
                    <a:pt x="0" y="7739"/>
                  </a:lnTo>
                  <a:lnTo>
                    <a:pt x="0" y="19753"/>
                  </a:lnTo>
                  <a:lnTo>
                    <a:pt x="7039" y="21600"/>
                  </a:lnTo>
                  <a:lnTo>
                    <a:pt x="7039" y="12246"/>
                  </a:lnTo>
                  <a:lnTo>
                    <a:pt x="14534" y="12246"/>
                  </a:lnTo>
                  <a:lnTo>
                    <a:pt x="14534" y="15720"/>
                  </a:lnTo>
                  <a:lnTo>
                    <a:pt x="21600" y="13874"/>
                  </a:lnTo>
                  <a:lnTo>
                    <a:pt x="21600" y="1847"/>
                  </a:lnTo>
                  <a:lnTo>
                    <a:pt x="14534"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518" name="Shape 518"/>
            <p:cNvSpPr/>
            <p:nvPr/>
          </p:nvSpPr>
          <p:spPr>
            <a:xfrm>
              <a:off x="346763" y="89167"/>
              <a:ext cx="248043" cy="54031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5885"/>
                  </a:lnTo>
                  <a:lnTo>
                    <a:pt x="21600" y="2150"/>
                  </a:lnTo>
                  <a:lnTo>
                    <a:pt x="13496" y="0"/>
                  </a:lnTo>
                  <a:lnTo>
                    <a:pt x="13496" y="13735"/>
                  </a:lnTo>
                  <a:lnTo>
                    <a:pt x="0" y="17300"/>
                  </a:lnTo>
                  <a:lnTo>
                    <a:pt x="0" y="2160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sp>
        <p:nvSpPr>
          <p:cNvPr id="520" name="Shape 520"/>
          <p:cNvSpPr/>
          <p:nvPr/>
        </p:nvSpPr>
        <p:spPr>
          <a:xfrm>
            <a:off x="1451869" y="12938280"/>
            <a:ext cx="3223578" cy="485141"/>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t>Copyright © 2017 HashiCorp</a:t>
            </a:r>
          </a:p>
        </p:txBody>
      </p:sp>
      <p:sp>
        <p:nvSpPr>
          <p:cNvPr id="521" name="Shape 521"/>
          <p:cNvSpPr/>
          <p:nvPr/>
        </p:nvSpPr>
        <p:spPr>
          <a:xfrm>
            <a:off x="1451869" y="4126279"/>
            <a:ext cx="21746797" cy="8137689"/>
          </a:xfrm>
          <a:prstGeom prst="rect">
            <a:avLst/>
          </a:prstGeom>
          <a:ln w="25400">
            <a:miter lim="400000"/>
          </a:ln>
          <a:extLst>
            <a:ext uri="{C572A759-6A51-4108-AA02-DFA0A04FC94B}">
              <ma14:wrappingTextBoxFlag xmlns="" xmlns:ma14="http://schemas.microsoft.com/office/mac/drawingml/2011/main" val="1"/>
            </a:ext>
          </a:extLst>
        </p:spPr>
        <p:txBody>
          <a:bodyPr lIns="121919" tIns="121919" rIns="121919" bIns="121919">
            <a:normAutofit/>
          </a:bodyPr>
          <a:lstStyle>
            <a:lvl1pPr marL="457200" indent="-457200">
              <a:lnSpc>
                <a:spcPct val="90000"/>
              </a:lnSpc>
              <a:spcBef>
                <a:spcPts val="1600"/>
              </a:spcBef>
              <a:buClr>
                <a:schemeClr val="accent1"/>
              </a:buClr>
              <a:buSzPct val="100000"/>
              <a:buFont typeface="Wingdings-Regular"/>
              <a:buChar char="▪"/>
              <a:defRPr b="0">
                <a:solidFill>
                  <a:srgbClr val="44546A"/>
                </a:solidFill>
                <a:latin typeface="Verdana"/>
                <a:ea typeface="Verdana"/>
                <a:cs typeface="Verdana"/>
                <a:sym typeface="Verdana"/>
              </a:defRPr>
            </a:lvl1pPr>
            <a:lvl2pPr marL="800100" indent="-514350">
              <a:lnSpc>
                <a:spcPct val="90000"/>
              </a:lnSpc>
              <a:spcBef>
                <a:spcPts val="1600"/>
              </a:spcBef>
              <a:buClr>
                <a:schemeClr val="accent1"/>
              </a:buClr>
              <a:buSzPct val="100000"/>
              <a:buFont typeface="Wingdings-Regular"/>
              <a:buChar char="–"/>
              <a:defRPr b="0">
                <a:solidFill>
                  <a:srgbClr val="44546A"/>
                </a:solidFill>
                <a:latin typeface="Verdana"/>
                <a:ea typeface="Verdana"/>
                <a:cs typeface="Verdana"/>
                <a:sym typeface="Verdana"/>
              </a:defRPr>
            </a:lvl2pPr>
            <a:lvl3pPr marL="1103766" indent="-587828">
              <a:lnSpc>
                <a:spcPct val="90000"/>
              </a:lnSpc>
              <a:spcBef>
                <a:spcPts val="1600"/>
              </a:spcBef>
              <a:buClr>
                <a:schemeClr val="accent1"/>
              </a:buClr>
              <a:buFont typeface="Wingdings-Regular"/>
              <a:buChar char="▪"/>
              <a:defRPr b="0">
                <a:solidFill>
                  <a:srgbClr val="44546A"/>
                </a:solidFill>
                <a:latin typeface="Verdana"/>
                <a:ea typeface="Verdana"/>
                <a:cs typeface="Verdana"/>
                <a:sym typeface="Verdana"/>
              </a:defRPr>
            </a:lvl3pPr>
            <a:lvl4pPr marL="1330778" indent="-587828">
              <a:lnSpc>
                <a:spcPct val="90000"/>
              </a:lnSpc>
              <a:spcBef>
                <a:spcPts val="1600"/>
              </a:spcBef>
              <a:buClr>
                <a:schemeClr val="accent1"/>
              </a:buClr>
              <a:buFont typeface="Wingdings-Regular"/>
              <a:buChar char="–"/>
              <a:defRPr b="0">
                <a:solidFill>
                  <a:srgbClr val="44546A"/>
                </a:solidFill>
                <a:latin typeface="Verdana"/>
                <a:ea typeface="Verdana"/>
                <a:cs typeface="Verdana"/>
                <a:sym typeface="Verdana"/>
              </a:defRPr>
            </a:lvl4pPr>
            <a:lvl5pPr marL="1557112" indent="-582387">
              <a:lnSpc>
                <a:spcPct val="90000"/>
              </a:lnSpc>
              <a:spcBef>
                <a:spcPts val="1600"/>
              </a:spcBef>
              <a:buClr>
                <a:schemeClr val="accent1"/>
              </a:buClr>
              <a:buFont typeface="Wingdings-Regular"/>
              <a:buChar char="▪"/>
              <a:defRPr b="0">
                <a:solidFill>
                  <a:srgbClr val="44546A"/>
                </a:solidFill>
                <a:latin typeface="Verdana"/>
                <a:ea typeface="Verdana"/>
                <a:cs typeface="Verdana"/>
                <a:sym typeface="Verdana"/>
              </a:defRPr>
            </a:lvl5pPr>
          </a:lstStyle>
          <a:p>
            <a:r>
              <a:t>Body Level One</a:t>
            </a:r>
          </a:p>
          <a:p>
            <a:pPr lvl="1"/>
            <a:r>
              <a:t>Body Level Two</a:t>
            </a:r>
          </a:p>
          <a:p>
            <a:pPr lvl="2"/>
            <a:r>
              <a:t>Body Level Three</a:t>
            </a:r>
          </a:p>
          <a:p>
            <a:pPr lvl="3"/>
            <a:r>
              <a:t>Body Level Four</a:t>
            </a:r>
          </a:p>
          <a:p>
            <a:pPr lvl="4"/>
            <a:r>
              <a:t>Body Level Five</a:t>
            </a:r>
          </a:p>
        </p:txBody>
      </p:sp>
      <p:sp>
        <p:nvSpPr>
          <p:cNvPr id="522" name="Shape 522"/>
          <p:cNvSpPr>
            <a:spLocks noGrp="1"/>
          </p:cNvSpPr>
          <p:nvPr>
            <p:ph type="sldNum" sz="quarter" idx="2"/>
          </p:nvPr>
        </p:nvSpPr>
        <p:spPr>
          <a:xfrm>
            <a:off x="23456899" y="12945582"/>
            <a:ext cx="514906" cy="485141"/>
          </a:xfrm>
          <a:prstGeom prst="rect">
            <a:avLst/>
          </a:prstGeom>
        </p:spPr>
        <p:txBody>
          <a:bodyPr anchor="b"/>
          <a:lstStyle>
            <a:lvl1pPr>
              <a:defRPr sz="1600">
                <a:solidFill>
                  <a:srgbClr val="AFABAB"/>
                </a:solidFill>
              </a:defRPr>
            </a:lvl1pPr>
          </a:lstStyle>
          <a:p>
            <a:fld id="{86CB4B4D-7CA3-9044-876B-883B54F8677D}" type="slidenum">
              <a:t>‹#›</a:t>
            </a:fld>
            <a:endParaRPr/>
          </a:p>
        </p:txBody>
      </p:sp>
    </p:spTree>
  </p:cSld>
  <p:clrMapOvr>
    <a:masterClrMapping/>
  </p:clrMapOvr>
  <p:transition spd="med"/>
</p:sldLayout>
</file>

<file path=ppt/slideLayouts/slideLayout31.xml><?xml version="1.0" encoding="utf-8"?>
<p:sldLayout xmlns:a="http://schemas.openxmlformats.org/drawingml/2006/main" xmlns:r="http://schemas.openxmlformats.org/officeDocument/2006/relationships" xmlns:p="http://schemas.openxmlformats.org/presentationml/2006/main" type="tx">
  <p:cSld name="Body w/2 LINE TITLE Blank">
    <p:spTree>
      <p:nvGrpSpPr>
        <p:cNvPr id="1" name=""/>
        <p:cNvGrpSpPr/>
        <p:nvPr/>
      </p:nvGrpSpPr>
      <p:grpSpPr>
        <a:xfrm>
          <a:off x="0" y="0"/>
          <a:ext cx="0" cy="0"/>
          <a:chOff x="0" y="0"/>
          <a:chExt cx="0" cy="0"/>
        </a:xfrm>
      </p:grpSpPr>
      <p:pic>
        <p:nvPicPr>
          <p:cNvPr id="529" name="image18.jpg"/>
          <p:cNvPicPr>
            <a:picLocks noChangeAspect="1"/>
          </p:cNvPicPr>
          <p:nvPr/>
        </p:nvPicPr>
        <p:blipFill>
          <a:blip r:embed="rId2">
            <a:alphaModFix amt="34000"/>
            <a:extLst/>
          </a:blip>
          <a:stretch>
            <a:fillRect/>
          </a:stretch>
        </p:blipFill>
        <p:spPr>
          <a:xfrm>
            <a:off x="-1" y="-1"/>
            <a:ext cx="24384001" cy="13716001"/>
          </a:xfrm>
          <a:prstGeom prst="rect">
            <a:avLst/>
          </a:prstGeom>
          <a:ln w="12700">
            <a:miter lim="400000"/>
          </a:ln>
        </p:spPr>
      </p:pic>
      <p:sp>
        <p:nvSpPr>
          <p:cNvPr id="530" name="Shape 530"/>
          <p:cNvSpPr/>
          <p:nvPr/>
        </p:nvSpPr>
        <p:spPr>
          <a:xfrm>
            <a:off x="1175173" y="783772"/>
            <a:ext cx="22023494" cy="11814632"/>
          </a:xfrm>
          <a:prstGeom prst="rect">
            <a:avLst/>
          </a:prstGeom>
          <a:solidFill>
            <a:srgbClr val="FFFFFF"/>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a:p>
        </p:txBody>
      </p:sp>
      <p:sp>
        <p:nvSpPr>
          <p:cNvPr id="531" name="Shape 531"/>
          <p:cNvSpPr/>
          <p:nvPr/>
        </p:nvSpPr>
        <p:spPr>
          <a:xfrm flipH="1">
            <a:off x="1041394" y="-1"/>
            <a:ext cx="133774" cy="13716001"/>
          </a:xfrm>
          <a:prstGeom prst="rect">
            <a:avLst/>
          </a:prstGeom>
          <a:solidFill>
            <a:srgbClr val="F2F2F2"/>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a:p>
        </p:txBody>
      </p:sp>
      <p:sp>
        <p:nvSpPr>
          <p:cNvPr id="532" name="Shape 532"/>
          <p:cNvSpPr/>
          <p:nvPr/>
        </p:nvSpPr>
        <p:spPr>
          <a:xfrm flipH="1">
            <a:off x="1041394" y="783573"/>
            <a:ext cx="133771" cy="2559134"/>
          </a:xfrm>
          <a:prstGeom prst="rect">
            <a:avLst/>
          </a:prstGeom>
          <a:solidFill>
            <a:srgbClr val="000000"/>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a:p>
        </p:txBody>
      </p:sp>
      <p:sp>
        <p:nvSpPr>
          <p:cNvPr id="533" name="Shape 533"/>
          <p:cNvSpPr>
            <a:spLocks noGrp="1"/>
          </p:cNvSpPr>
          <p:nvPr>
            <p:ph type="title"/>
          </p:nvPr>
        </p:nvSpPr>
        <p:spPr>
          <a:xfrm>
            <a:off x="1451869" y="783573"/>
            <a:ext cx="21746797" cy="2559134"/>
          </a:xfrm>
          <a:prstGeom prst="rect">
            <a:avLst/>
          </a:prstGeom>
        </p:spPr>
        <p:txBody>
          <a:bodyPr lIns="127000" tIns="127000" rIns="127000" bIns="127000" anchor="t">
            <a:normAutofit/>
          </a:bodyPr>
          <a:lstStyle>
            <a:lvl1pPr defTabSz="1828800">
              <a:lnSpc>
                <a:spcPct val="100000"/>
              </a:lnSpc>
              <a:spcBef>
                <a:spcPts val="1800"/>
              </a:spcBef>
              <a:defRPr sz="7400" spc="-158"/>
            </a:lvl1pPr>
          </a:lstStyle>
          <a:p>
            <a:r>
              <a:t>Title Text</a:t>
            </a:r>
          </a:p>
        </p:txBody>
      </p:sp>
      <p:grpSp>
        <p:nvGrpSpPr>
          <p:cNvPr id="537" name="Group 537"/>
          <p:cNvGrpSpPr/>
          <p:nvPr/>
        </p:nvGrpSpPr>
        <p:grpSpPr>
          <a:xfrm>
            <a:off x="22603860" y="12793059"/>
            <a:ext cx="594806" cy="629478"/>
            <a:chOff x="0" y="0"/>
            <a:chExt cx="594805" cy="629477"/>
          </a:xfrm>
        </p:grpSpPr>
        <p:sp>
          <p:nvSpPr>
            <p:cNvPr id="534" name="Shape 534"/>
            <p:cNvSpPr/>
            <p:nvPr/>
          </p:nvSpPr>
          <p:spPr>
            <a:xfrm>
              <a:off x="0" y="0"/>
              <a:ext cx="247689" cy="53995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5718"/>
                  </a:lnTo>
                  <a:lnTo>
                    <a:pt x="0" y="19448"/>
                  </a:lnTo>
                  <a:lnTo>
                    <a:pt x="8115" y="21600"/>
                  </a:lnTo>
                  <a:lnTo>
                    <a:pt x="8115" y="7870"/>
                  </a:lnTo>
                  <a:lnTo>
                    <a:pt x="21600" y="4303"/>
                  </a:lnTo>
                  <a:lnTo>
                    <a:pt x="21600"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535" name="Shape 535"/>
            <p:cNvSpPr/>
            <p:nvPr/>
          </p:nvSpPr>
          <p:spPr>
            <a:xfrm>
              <a:off x="154628" y="0"/>
              <a:ext cx="285550" cy="629124"/>
            </a:xfrm>
            <a:custGeom>
              <a:avLst/>
              <a:gdLst/>
              <a:ahLst/>
              <a:cxnLst>
                <a:cxn ang="0">
                  <a:pos x="wd2" y="hd2"/>
                </a:cxn>
                <a:cxn ang="5400000">
                  <a:pos x="wd2" y="hd2"/>
                </a:cxn>
                <a:cxn ang="10800000">
                  <a:pos x="wd2" y="hd2"/>
                </a:cxn>
                <a:cxn ang="16200000">
                  <a:pos x="wd2" y="hd2"/>
                </a:cxn>
              </a:cxnLst>
              <a:rect l="0" t="0" r="r" b="b"/>
              <a:pathLst>
                <a:path w="21600" h="21600" extrusionOk="0">
                  <a:moveTo>
                    <a:pt x="14534" y="0"/>
                  </a:moveTo>
                  <a:lnTo>
                    <a:pt x="14534" y="9379"/>
                  </a:lnTo>
                  <a:lnTo>
                    <a:pt x="7039" y="9379"/>
                  </a:lnTo>
                  <a:lnTo>
                    <a:pt x="7039" y="5892"/>
                  </a:lnTo>
                  <a:lnTo>
                    <a:pt x="0" y="7739"/>
                  </a:lnTo>
                  <a:lnTo>
                    <a:pt x="0" y="19753"/>
                  </a:lnTo>
                  <a:lnTo>
                    <a:pt x="7039" y="21600"/>
                  </a:lnTo>
                  <a:lnTo>
                    <a:pt x="7039" y="12246"/>
                  </a:lnTo>
                  <a:lnTo>
                    <a:pt x="14534" y="12246"/>
                  </a:lnTo>
                  <a:lnTo>
                    <a:pt x="14534" y="15720"/>
                  </a:lnTo>
                  <a:lnTo>
                    <a:pt x="21600" y="13874"/>
                  </a:lnTo>
                  <a:lnTo>
                    <a:pt x="21600" y="1847"/>
                  </a:lnTo>
                  <a:lnTo>
                    <a:pt x="14534"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536" name="Shape 536"/>
            <p:cNvSpPr/>
            <p:nvPr/>
          </p:nvSpPr>
          <p:spPr>
            <a:xfrm>
              <a:off x="346763" y="89167"/>
              <a:ext cx="248043" cy="54031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5885"/>
                  </a:lnTo>
                  <a:lnTo>
                    <a:pt x="21600" y="2150"/>
                  </a:lnTo>
                  <a:lnTo>
                    <a:pt x="13496" y="0"/>
                  </a:lnTo>
                  <a:lnTo>
                    <a:pt x="13496" y="13735"/>
                  </a:lnTo>
                  <a:lnTo>
                    <a:pt x="0" y="17300"/>
                  </a:lnTo>
                  <a:lnTo>
                    <a:pt x="0" y="2160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sp>
        <p:nvSpPr>
          <p:cNvPr id="538" name="Shape 538"/>
          <p:cNvSpPr/>
          <p:nvPr/>
        </p:nvSpPr>
        <p:spPr>
          <a:xfrm>
            <a:off x="1451869" y="12938280"/>
            <a:ext cx="3223578" cy="485141"/>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t>Copyright © 2017 HashiCorp</a:t>
            </a:r>
          </a:p>
        </p:txBody>
      </p:sp>
      <p:sp>
        <p:nvSpPr>
          <p:cNvPr id="539" name="Shape 539"/>
          <p:cNvSpPr>
            <a:spLocks noGrp="1"/>
          </p:cNvSpPr>
          <p:nvPr>
            <p:ph type="sldNum" sz="quarter" idx="2"/>
          </p:nvPr>
        </p:nvSpPr>
        <p:spPr>
          <a:xfrm>
            <a:off x="23456899" y="12945582"/>
            <a:ext cx="514906" cy="485141"/>
          </a:xfrm>
          <a:prstGeom prst="rect">
            <a:avLst/>
          </a:prstGeom>
        </p:spPr>
        <p:txBody>
          <a:bodyPr anchor="b"/>
          <a:lstStyle>
            <a:lvl1pPr>
              <a:defRPr sz="1600">
                <a:solidFill>
                  <a:srgbClr val="AFABAB"/>
                </a:solidFill>
              </a:defRPr>
            </a:lvl1pPr>
          </a:lstStyle>
          <a:p>
            <a:fld id="{86CB4B4D-7CA3-9044-876B-883B54F8677D}" type="slidenum">
              <a:t>‹#›</a:t>
            </a:fld>
            <a:endParaRPr/>
          </a:p>
        </p:txBody>
      </p:sp>
    </p:spTree>
  </p:cSld>
  <p:clrMapOvr>
    <a:masterClrMapping/>
  </p:clrMapOvr>
  <p:transition spd="med"/>
</p:sldLayout>
</file>

<file path=ppt/slideLayouts/slideLayout32.xml><?xml version="1.0" encoding="utf-8"?>
<p:sldLayout xmlns:a="http://schemas.openxmlformats.org/drawingml/2006/main" xmlns:r="http://schemas.openxmlformats.org/officeDocument/2006/relationships" xmlns:p="http://schemas.openxmlformats.org/presentationml/2006/main" type="tx">
  <p:cSld name="Body w/title &amp; Subtitle Blank">
    <p:spTree>
      <p:nvGrpSpPr>
        <p:cNvPr id="1" name=""/>
        <p:cNvGrpSpPr/>
        <p:nvPr/>
      </p:nvGrpSpPr>
      <p:grpSpPr>
        <a:xfrm>
          <a:off x="0" y="0"/>
          <a:ext cx="0" cy="0"/>
          <a:chOff x="0" y="0"/>
          <a:chExt cx="0" cy="0"/>
        </a:xfrm>
      </p:grpSpPr>
      <p:pic>
        <p:nvPicPr>
          <p:cNvPr id="546" name="image18.jpg"/>
          <p:cNvPicPr>
            <a:picLocks noChangeAspect="1"/>
          </p:cNvPicPr>
          <p:nvPr/>
        </p:nvPicPr>
        <p:blipFill>
          <a:blip r:embed="rId2">
            <a:alphaModFix amt="34000"/>
            <a:extLst/>
          </a:blip>
          <a:stretch>
            <a:fillRect/>
          </a:stretch>
        </p:blipFill>
        <p:spPr>
          <a:xfrm>
            <a:off x="-1" y="-1"/>
            <a:ext cx="24384001" cy="13716001"/>
          </a:xfrm>
          <a:prstGeom prst="rect">
            <a:avLst/>
          </a:prstGeom>
          <a:ln w="12700">
            <a:miter lim="400000"/>
          </a:ln>
        </p:spPr>
      </p:pic>
      <p:sp>
        <p:nvSpPr>
          <p:cNvPr id="547" name="Shape 547"/>
          <p:cNvSpPr/>
          <p:nvPr/>
        </p:nvSpPr>
        <p:spPr>
          <a:xfrm>
            <a:off x="1175173" y="783772"/>
            <a:ext cx="22023494" cy="11814632"/>
          </a:xfrm>
          <a:prstGeom prst="rect">
            <a:avLst/>
          </a:prstGeom>
          <a:solidFill>
            <a:srgbClr val="FFFFFF"/>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a:p>
        </p:txBody>
      </p:sp>
      <p:sp>
        <p:nvSpPr>
          <p:cNvPr id="548" name="Shape 548"/>
          <p:cNvSpPr/>
          <p:nvPr/>
        </p:nvSpPr>
        <p:spPr>
          <a:xfrm flipH="1">
            <a:off x="1041394" y="-1"/>
            <a:ext cx="133774" cy="13716001"/>
          </a:xfrm>
          <a:prstGeom prst="rect">
            <a:avLst/>
          </a:prstGeom>
          <a:solidFill>
            <a:srgbClr val="F2F2F2"/>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a:p>
        </p:txBody>
      </p:sp>
      <p:sp>
        <p:nvSpPr>
          <p:cNvPr id="549" name="Shape 549"/>
          <p:cNvSpPr/>
          <p:nvPr/>
        </p:nvSpPr>
        <p:spPr>
          <a:xfrm flipH="1">
            <a:off x="1041394" y="783573"/>
            <a:ext cx="133771" cy="2559134"/>
          </a:xfrm>
          <a:prstGeom prst="rect">
            <a:avLst/>
          </a:prstGeom>
          <a:solidFill>
            <a:srgbClr val="000000"/>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a:p>
        </p:txBody>
      </p:sp>
      <p:sp>
        <p:nvSpPr>
          <p:cNvPr id="550" name="Shape 550"/>
          <p:cNvSpPr>
            <a:spLocks noGrp="1"/>
          </p:cNvSpPr>
          <p:nvPr>
            <p:ph type="title"/>
          </p:nvPr>
        </p:nvSpPr>
        <p:spPr>
          <a:xfrm>
            <a:off x="1451869" y="783573"/>
            <a:ext cx="21746797" cy="1434697"/>
          </a:xfrm>
          <a:prstGeom prst="rect">
            <a:avLst/>
          </a:prstGeom>
          <a:ln w="12700"/>
        </p:spPr>
        <p:txBody>
          <a:bodyPr lIns="127000" tIns="127000" rIns="127000" bIns="127000" anchor="t">
            <a:normAutofit/>
          </a:bodyPr>
          <a:lstStyle>
            <a:lvl1pPr defTabSz="1828800">
              <a:lnSpc>
                <a:spcPct val="100000"/>
              </a:lnSpc>
              <a:spcBef>
                <a:spcPts val="1800"/>
              </a:spcBef>
              <a:defRPr sz="7400" spc="-158"/>
            </a:lvl1pPr>
          </a:lstStyle>
          <a:p>
            <a:r>
              <a:t>Title Text</a:t>
            </a:r>
          </a:p>
        </p:txBody>
      </p:sp>
      <p:grpSp>
        <p:nvGrpSpPr>
          <p:cNvPr id="554" name="Group 554"/>
          <p:cNvGrpSpPr/>
          <p:nvPr/>
        </p:nvGrpSpPr>
        <p:grpSpPr>
          <a:xfrm>
            <a:off x="22603860" y="12793059"/>
            <a:ext cx="594806" cy="629478"/>
            <a:chOff x="0" y="0"/>
            <a:chExt cx="594805" cy="629477"/>
          </a:xfrm>
        </p:grpSpPr>
        <p:sp>
          <p:nvSpPr>
            <p:cNvPr id="551" name="Shape 551"/>
            <p:cNvSpPr/>
            <p:nvPr/>
          </p:nvSpPr>
          <p:spPr>
            <a:xfrm>
              <a:off x="0" y="0"/>
              <a:ext cx="247689" cy="53995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5718"/>
                  </a:lnTo>
                  <a:lnTo>
                    <a:pt x="0" y="19448"/>
                  </a:lnTo>
                  <a:lnTo>
                    <a:pt x="8115" y="21600"/>
                  </a:lnTo>
                  <a:lnTo>
                    <a:pt x="8115" y="7870"/>
                  </a:lnTo>
                  <a:lnTo>
                    <a:pt x="21600" y="4303"/>
                  </a:lnTo>
                  <a:lnTo>
                    <a:pt x="21600"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552" name="Shape 552"/>
            <p:cNvSpPr/>
            <p:nvPr/>
          </p:nvSpPr>
          <p:spPr>
            <a:xfrm>
              <a:off x="154628" y="0"/>
              <a:ext cx="285550" cy="629124"/>
            </a:xfrm>
            <a:custGeom>
              <a:avLst/>
              <a:gdLst/>
              <a:ahLst/>
              <a:cxnLst>
                <a:cxn ang="0">
                  <a:pos x="wd2" y="hd2"/>
                </a:cxn>
                <a:cxn ang="5400000">
                  <a:pos x="wd2" y="hd2"/>
                </a:cxn>
                <a:cxn ang="10800000">
                  <a:pos x="wd2" y="hd2"/>
                </a:cxn>
                <a:cxn ang="16200000">
                  <a:pos x="wd2" y="hd2"/>
                </a:cxn>
              </a:cxnLst>
              <a:rect l="0" t="0" r="r" b="b"/>
              <a:pathLst>
                <a:path w="21600" h="21600" extrusionOk="0">
                  <a:moveTo>
                    <a:pt x="14534" y="0"/>
                  </a:moveTo>
                  <a:lnTo>
                    <a:pt x="14534" y="9379"/>
                  </a:lnTo>
                  <a:lnTo>
                    <a:pt x="7039" y="9379"/>
                  </a:lnTo>
                  <a:lnTo>
                    <a:pt x="7039" y="5892"/>
                  </a:lnTo>
                  <a:lnTo>
                    <a:pt x="0" y="7739"/>
                  </a:lnTo>
                  <a:lnTo>
                    <a:pt x="0" y="19753"/>
                  </a:lnTo>
                  <a:lnTo>
                    <a:pt x="7039" y="21600"/>
                  </a:lnTo>
                  <a:lnTo>
                    <a:pt x="7039" y="12246"/>
                  </a:lnTo>
                  <a:lnTo>
                    <a:pt x="14534" y="12246"/>
                  </a:lnTo>
                  <a:lnTo>
                    <a:pt x="14534" y="15720"/>
                  </a:lnTo>
                  <a:lnTo>
                    <a:pt x="21600" y="13874"/>
                  </a:lnTo>
                  <a:lnTo>
                    <a:pt x="21600" y="1847"/>
                  </a:lnTo>
                  <a:lnTo>
                    <a:pt x="14534"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553" name="Shape 553"/>
            <p:cNvSpPr/>
            <p:nvPr/>
          </p:nvSpPr>
          <p:spPr>
            <a:xfrm>
              <a:off x="346763" y="89167"/>
              <a:ext cx="248043" cy="54031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5885"/>
                  </a:lnTo>
                  <a:lnTo>
                    <a:pt x="21600" y="2150"/>
                  </a:lnTo>
                  <a:lnTo>
                    <a:pt x="13496" y="0"/>
                  </a:lnTo>
                  <a:lnTo>
                    <a:pt x="13496" y="13735"/>
                  </a:lnTo>
                  <a:lnTo>
                    <a:pt x="0" y="17300"/>
                  </a:lnTo>
                  <a:lnTo>
                    <a:pt x="0" y="2160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sp>
        <p:nvSpPr>
          <p:cNvPr id="555" name="Shape 555"/>
          <p:cNvSpPr/>
          <p:nvPr/>
        </p:nvSpPr>
        <p:spPr>
          <a:xfrm>
            <a:off x="1451869" y="12938280"/>
            <a:ext cx="3223578" cy="485141"/>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t>Copyright © 2017 HashiCorp</a:t>
            </a:r>
          </a:p>
        </p:txBody>
      </p:sp>
      <p:sp>
        <p:nvSpPr>
          <p:cNvPr id="556" name="Shape 556"/>
          <p:cNvSpPr>
            <a:spLocks noGrp="1"/>
          </p:cNvSpPr>
          <p:nvPr>
            <p:ph type="sldNum" sz="quarter" idx="2"/>
          </p:nvPr>
        </p:nvSpPr>
        <p:spPr>
          <a:xfrm>
            <a:off x="23456900" y="12945582"/>
            <a:ext cx="514907" cy="485141"/>
          </a:xfrm>
          <a:prstGeom prst="rect">
            <a:avLst/>
          </a:prstGeom>
        </p:spPr>
        <p:txBody>
          <a:bodyPr anchor="b"/>
          <a:lstStyle>
            <a:lvl1pPr>
              <a:defRPr sz="1600">
                <a:solidFill>
                  <a:srgbClr val="AFABAB"/>
                </a:solidFill>
              </a:defRPr>
            </a:lvl1pPr>
          </a:lstStyle>
          <a:p>
            <a:fld id="{86CB4B4D-7CA3-9044-876B-883B54F8677D}" type="slidenum">
              <a:t>‹#›</a:t>
            </a:fld>
            <a:endParaRPr/>
          </a:p>
        </p:txBody>
      </p:sp>
      <p:sp>
        <p:nvSpPr>
          <p:cNvPr id="557" name="Shape 557"/>
          <p:cNvSpPr>
            <a:spLocks noGrp="1"/>
          </p:cNvSpPr>
          <p:nvPr>
            <p:ph type="body" sz="quarter" idx="13"/>
          </p:nvPr>
        </p:nvSpPr>
        <p:spPr>
          <a:xfrm>
            <a:off x="1451869" y="2053169"/>
            <a:ext cx="21746797" cy="1121173"/>
          </a:xfrm>
          <a:prstGeom prst="rect">
            <a:avLst/>
          </a:prstGeom>
          <a:ln w="12700"/>
        </p:spPr>
        <p:txBody>
          <a:bodyPr lIns="127000" tIns="127000" rIns="127000" bIns="127000"/>
          <a:lstStyle/>
          <a:p>
            <a:pPr marL="0" indent="0">
              <a:lnSpc>
                <a:spcPct val="100000"/>
              </a:lnSpc>
              <a:spcBef>
                <a:spcPts val="2300"/>
              </a:spcBef>
              <a:buSzTx/>
              <a:buFontTx/>
              <a:buNone/>
              <a:defRPr sz="4200" b="1">
                <a:solidFill>
                  <a:srgbClr val="44546A"/>
                </a:solidFill>
                <a:latin typeface="Tahoma"/>
                <a:ea typeface="Tahoma"/>
                <a:cs typeface="Tahoma"/>
                <a:sym typeface="Tahoma"/>
              </a:defRPr>
            </a:pPr>
            <a:endParaRPr/>
          </a:p>
        </p:txBody>
      </p:sp>
    </p:spTree>
  </p:cSld>
  <p:clrMapOvr>
    <a:masterClrMapping/>
  </p:clrMapOvr>
  <p:transition spd="med"/>
</p:sldLayout>
</file>

<file path=ppt/slideLayouts/slideLayout33.xml><?xml version="1.0" encoding="utf-8"?>
<p:sldLayout xmlns:a="http://schemas.openxmlformats.org/drawingml/2006/main" xmlns:r="http://schemas.openxmlformats.org/officeDocument/2006/relationships" xmlns:p="http://schemas.openxmlformats.org/presentationml/2006/main" type="tx">
  <p:cSld name="Body 2 Column">
    <p:spTree>
      <p:nvGrpSpPr>
        <p:cNvPr id="1" name=""/>
        <p:cNvGrpSpPr/>
        <p:nvPr/>
      </p:nvGrpSpPr>
      <p:grpSpPr>
        <a:xfrm>
          <a:off x="0" y="0"/>
          <a:ext cx="0" cy="0"/>
          <a:chOff x="0" y="0"/>
          <a:chExt cx="0" cy="0"/>
        </a:xfrm>
      </p:grpSpPr>
      <p:pic>
        <p:nvPicPr>
          <p:cNvPr id="564" name="image18.jpg"/>
          <p:cNvPicPr>
            <a:picLocks noChangeAspect="1"/>
          </p:cNvPicPr>
          <p:nvPr/>
        </p:nvPicPr>
        <p:blipFill>
          <a:blip r:embed="rId2">
            <a:alphaModFix amt="34000"/>
            <a:extLst/>
          </a:blip>
          <a:stretch>
            <a:fillRect/>
          </a:stretch>
        </p:blipFill>
        <p:spPr>
          <a:xfrm>
            <a:off x="-1" y="-1"/>
            <a:ext cx="24384001" cy="13716001"/>
          </a:xfrm>
          <a:prstGeom prst="rect">
            <a:avLst/>
          </a:prstGeom>
          <a:ln w="12700">
            <a:miter lim="400000"/>
          </a:ln>
        </p:spPr>
      </p:pic>
      <p:sp>
        <p:nvSpPr>
          <p:cNvPr id="565" name="Shape 565"/>
          <p:cNvSpPr/>
          <p:nvPr/>
        </p:nvSpPr>
        <p:spPr>
          <a:xfrm>
            <a:off x="1175173" y="783772"/>
            <a:ext cx="22023494" cy="11814632"/>
          </a:xfrm>
          <a:prstGeom prst="rect">
            <a:avLst/>
          </a:prstGeom>
          <a:solidFill>
            <a:srgbClr val="FFFFFF"/>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a:p>
        </p:txBody>
      </p:sp>
      <p:sp>
        <p:nvSpPr>
          <p:cNvPr id="566" name="Shape 566"/>
          <p:cNvSpPr/>
          <p:nvPr/>
        </p:nvSpPr>
        <p:spPr>
          <a:xfrm flipH="1">
            <a:off x="1041394" y="-1"/>
            <a:ext cx="133774" cy="13716001"/>
          </a:xfrm>
          <a:prstGeom prst="rect">
            <a:avLst/>
          </a:prstGeom>
          <a:solidFill>
            <a:srgbClr val="F2F2F2"/>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a:p>
        </p:txBody>
      </p:sp>
      <p:sp>
        <p:nvSpPr>
          <p:cNvPr id="567" name="Shape 567"/>
          <p:cNvSpPr>
            <a:spLocks noGrp="1"/>
          </p:cNvSpPr>
          <p:nvPr>
            <p:ph type="title"/>
          </p:nvPr>
        </p:nvSpPr>
        <p:spPr>
          <a:xfrm>
            <a:off x="1451869" y="783573"/>
            <a:ext cx="21746797" cy="2207523"/>
          </a:xfrm>
          <a:prstGeom prst="rect">
            <a:avLst/>
          </a:prstGeom>
        </p:spPr>
        <p:txBody>
          <a:bodyPr anchor="t">
            <a:normAutofit/>
          </a:bodyPr>
          <a:lstStyle>
            <a:lvl1pPr defTabSz="1828800">
              <a:lnSpc>
                <a:spcPct val="100000"/>
              </a:lnSpc>
              <a:spcBef>
                <a:spcPts val="1800"/>
              </a:spcBef>
              <a:defRPr sz="7400" spc="-158"/>
            </a:lvl1pPr>
          </a:lstStyle>
          <a:p>
            <a:r>
              <a:t>Title Text</a:t>
            </a:r>
          </a:p>
        </p:txBody>
      </p:sp>
      <p:sp>
        <p:nvSpPr>
          <p:cNvPr id="568" name="Shape 568"/>
          <p:cNvSpPr/>
          <p:nvPr/>
        </p:nvSpPr>
        <p:spPr>
          <a:xfrm flipH="1">
            <a:off x="1041396" y="783575"/>
            <a:ext cx="133772" cy="1784529"/>
          </a:xfrm>
          <a:prstGeom prst="rect">
            <a:avLst/>
          </a:prstGeom>
          <a:solidFill>
            <a:srgbClr val="000000"/>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a:p>
        </p:txBody>
      </p:sp>
      <p:sp>
        <p:nvSpPr>
          <p:cNvPr id="569" name="Shape 569"/>
          <p:cNvSpPr>
            <a:spLocks noGrp="1"/>
          </p:cNvSpPr>
          <p:nvPr>
            <p:ph type="body" sz="half" idx="1"/>
          </p:nvPr>
        </p:nvSpPr>
        <p:spPr>
          <a:xfrm>
            <a:off x="1451869" y="3323165"/>
            <a:ext cx="10475971" cy="9241107"/>
          </a:xfrm>
          <a:prstGeom prst="rect">
            <a:avLst/>
          </a:prstGeom>
        </p:spPr>
        <p:txBody>
          <a:bodyPr>
            <a:normAutofit/>
          </a:bodyPr>
          <a:lstStyle>
            <a:lvl1pPr marL="457200" indent="-457200" defTabSz="1828800">
              <a:spcBef>
                <a:spcPts val="1600"/>
              </a:spcBef>
              <a:buClr>
                <a:schemeClr val="accent1"/>
              </a:buClr>
              <a:buFont typeface="Wingdings-Regular"/>
              <a:buChar char="▪"/>
              <a:defRPr sz="4800">
                <a:solidFill>
                  <a:srgbClr val="44546A"/>
                </a:solidFill>
              </a:defRPr>
            </a:lvl1pPr>
            <a:lvl2pPr marL="800100" indent="-514350" defTabSz="1828800">
              <a:spcBef>
                <a:spcPts val="1600"/>
              </a:spcBef>
              <a:buClr>
                <a:schemeClr val="accent1"/>
              </a:buClr>
              <a:buFont typeface="Wingdings-Regular"/>
              <a:buChar char="–"/>
              <a:defRPr sz="4800">
                <a:solidFill>
                  <a:srgbClr val="44546A"/>
                </a:solidFill>
              </a:defRPr>
            </a:lvl2pPr>
            <a:lvl3pPr marL="1103766" indent="-587828" defTabSz="1828800">
              <a:spcBef>
                <a:spcPts val="1600"/>
              </a:spcBef>
              <a:buClr>
                <a:schemeClr val="accent1"/>
              </a:buClr>
              <a:buFont typeface="Wingdings-Regular"/>
              <a:buChar char="▪"/>
              <a:defRPr sz="4800">
                <a:solidFill>
                  <a:srgbClr val="44546A"/>
                </a:solidFill>
              </a:defRPr>
            </a:lvl3pPr>
            <a:lvl4pPr marL="1330778" indent="-587828" defTabSz="1828800">
              <a:spcBef>
                <a:spcPts val="1600"/>
              </a:spcBef>
              <a:buClr>
                <a:schemeClr val="accent1"/>
              </a:buClr>
              <a:buFont typeface="Wingdings-Regular"/>
              <a:buChar char="–"/>
              <a:defRPr sz="4800">
                <a:solidFill>
                  <a:srgbClr val="44546A"/>
                </a:solidFill>
              </a:defRPr>
            </a:lvl4pPr>
            <a:lvl5pPr marL="1557112" indent="-582387" defTabSz="1828800">
              <a:spcBef>
                <a:spcPts val="1600"/>
              </a:spcBef>
              <a:buClr>
                <a:schemeClr val="accent1"/>
              </a:buClr>
              <a:buFont typeface="Wingdings-Regular"/>
              <a:buChar char="▪"/>
              <a:defRPr sz="4800">
                <a:solidFill>
                  <a:srgbClr val="44546A"/>
                </a:solidFill>
              </a:defRPr>
            </a:lvl5pPr>
          </a:lstStyle>
          <a:p>
            <a:r>
              <a:t>Body Level One</a:t>
            </a:r>
          </a:p>
          <a:p>
            <a:pPr lvl="1"/>
            <a:r>
              <a:t>Body Level Two</a:t>
            </a:r>
          </a:p>
          <a:p>
            <a:pPr lvl="2"/>
            <a:r>
              <a:t>Body Level Three</a:t>
            </a:r>
          </a:p>
          <a:p>
            <a:pPr lvl="3"/>
            <a:r>
              <a:t>Body Level Four</a:t>
            </a:r>
          </a:p>
          <a:p>
            <a:pPr lvl="4"/>
            <a:r>
              <a:t>Body Level Five</a:t>
            </a:r>
          </a:p>
        </p:txBody>
      </p:sp>
      <p:sp>
        <p:nvSpPr>
          <p:cNvPr id="570" name="Shape 570"/>
          <p:cNvSpPr>
            <a:spLocks noGrp="1"/>
          </p:cNvSpPr>
          <p:nvPr>
            <p:ph type="body" sz="half" idx="13"/>
          </p:nvPr>
        </p:nvSpPr>
        <p:spPr>
          <a:xfrm>
            <a:off x="12517117" y="3323165"/>
            <a:ext cx="10829203" cy="9241105"/>
          </a:xfrm>
          <a:prstGeom prst="rect">
            <a:avLst/>
          </a:prstGeom>
          <a:ln w="12700"/>
        </p:spPr>
        <p:txBody>
          <a:bodyPr>
            <a:normAutofit/>
          </a:bodyPr>
          <a:lstStyle/>
          <a:p>
            <a:pPr marL="457200" indent="-457200" defTabSz="1828800">
              <a:spcBef>
                <a:spcPts val="1600"/>
              </a:spcBef>
              <a:buClr>
                <a:schemeClr val="accent1"/>
              </a:buClr>
              <a:buFont typeface="Wingdings-Regular"/>
              <a:buChar char="▪"/>
              <a:defRPr sz="4800">
                <a:solidFill>
                  <a:srgbClr val="44546A"/>
                </a:solidFill>
              </a:defRPr>
            </a:pPr>
            <a:endParaRPr/>
          </a:p>
        </p:txBody>
      </p:sp>
      <p:grpSp>
        <p:nvGrpSpPr>
          <p:cNvPr id="574" name="Group 574"/>
          <p:cNvGrpSpPr/>
          <p:nvPr/>
        </p:nvGrpSpPr>
        <p:grpSpPr>
          <a:xfrm>
            <a:off x="22603860" y="12793059"/>
            <a:ext cx="594806" cy="629478"/>
            <a:chOff x="0" y="0"/>
            <a:chExt cx="594805" cy="629477"/>
          </a:xfrm>
        </p:grpSpPr>
        <p:sp>
          <p:nvSpPr>
            <p:cNvPr id="571" name="Shape 571"/>
            <p:cNvSpPr/>
            <p:nvPr/>
          </p:nvSpPr>
          <p:spPr>
            <a:xfrm>
              <a:off x="0" y="0"/>
              <a:ext cx="247689" cy="53995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5718"/>
                  </a:lnTo>
                  <a:lnTo>
                    <a:pt x="0" y="19448"/>
                  </a:lnTo>
                  <a:lnTo>
                    <a:pt x="8115" y="21600"/>
                  </a:lnTo>
                  <a:lnTo>
                    <a:pt x="8115" y="7870"/>
                  </a:lnTo>
                  <a:lnTo>
                    <a:pt x="21600" y="4303"/>
                  </a:lnTo>
                  <a:lnTo>
                    <a:pt x="21600"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572" name="Shape 572"/>
            <p:cNvSpPr/>
            <p:nvPr/>
          </p:nvSpPr>
          <p:spPr>
            <a:xfrm>
              <a:off x="154628" y="0"/>
              <a:ext cx="285550" cy="629124"/>
            </a:xfrm>
            <a:custGeom>
              <a:avLst/>
              <a:gdLst/>
              <a:ahLst/>
              <a:cxnLst>
                <a:cxn ang="0">
                  <a:pos x="wd2" y="hd2"/>
                </a:cxn>
                <a:cxn ang="5400000">
                  <a:pos x="wd2" y="hd2"/>
                </a:cxn>
                <a:cxn ang="10800000">
                  <a:pos x="wd2" y="hd2"/>
                </a:cxn>
                <a:cxn ang="16200000">
                  <a:pos x="wd2" y="hd2"/>
                </a:cxn>
              </a:cxnLst>
              <a:rect l="0" t="0" r="r" b="b"/>
              <a:pathLst>
                <a:path w="21600" h="21600" extrusionOk="0">
                  <a:moveTo>
                    <a:pt x="14534" y="0"/>
                  </a:moveTo>
                  <a:lnTo>
                    <a:pt x="14534" y="9379"/>
                  </a:lnTo>
                  <a:lnTo>
                    <a:pt x="7039" y="9379"/>
                  </a:lnTo>
                  <a:lnTo>
                    <a:pt x="7039" y="5892"/>
                  </a:lnTo>
                  <a:lnTo>
                    <a:pt x="0" y="7739"/>
                  </a:lnTo>
                  <a:lnTo>
                    <a:pt x="0" y="19753"/>
                  </a:lnTo>
                  <a:lnTo>
                    <a:pt x="7039" y="21600"/>
                  </a:lnTo>
                  <a:lnTo>
                    <a:pt x="7039" y="12246"/>
                  </a:lnTo>
                  <a:lnTo>
                    <a:pt x="14534" y="12246"/>
                  </a:lnTo>
                  <a:lnTo>
                    <a:pt x="14534" y="15720"/>
                  </a:lnTo>
                  <a:lnTo>
                    <a:pt x="21600" y="13874"/>
                  </a:lnTo>
                  <a:lnTo>
                    <a:pt x="21600" y="1847"/>
                  </a:lnTo>
                  <a:lnTo>
                    <a:pt x="14534"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573" name="Shape 573"/>
            <p:cNvSpPr/>
            <p:nvPr/>
          </p:nvSpPr>
          <p:spPr>
            <a:xfrm>
              <a:off x="346763" y="89167"/>
              <a:ext cx="248043" cy="54031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5885"/>
                  </a:lnTo>
                  <a:lnTo>
                    <a:pt x="21600" y="2150"/>
                  </a:lnTo>
                  <a:lnTo>
                    <a:pt x="13496" y="0"/>
                  </a:lnTo>
                  <a:lnTo>
                    <a:pt x="13496" y="13735"/>
                  </a:lnTo>
                  <a:lnTo>
                    <a:pt x="0" y="17300"/>
                  </a:lnTo>
                  <a:lnTo>
                    <a:pt x="0" y="2160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sp>
        <p:nvSpPr>
          <p:cNvPr id="575" name="Shape 575"/>
          <p:cNvSpPr/>
          <p:nvPr/>
        </p:nvSpPr>
        <p:spPr>
          <a:xfrm>
            <a:off x="1451869" y="12938280"/>
            <a:ext cx="3223578" cy="485141"/>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t>Copyright © 2017 HashiCorp</a:t>
            </a:r>
          </a:p>
        </p:txBody>
      </p:sp>
      <p:sp>
        <p:nvSpPr>
          <p:cNvPr id="576" name="Shape 576"/>
          <p:cNvSpPr>
            <a:spLocks noGrp="1"/>
          </p:cNvSpPr>
          <p:nvPr>
            <p:ph type="sldNum" sz="quarter" idx="2"/>
          </p:nvPr>
        </p:nvSpPr>
        <p:spPr>
          <a:xfrm>
            <a:off x="23456900" y="12945582"/>
            <a:ext cx="514907" cy="485141"/>
          </a:xfrm>
          <a:prstGeom prst="rect">
            <a:avLst/>
          </a:prstGeom>
        </p:spPr>
        <p:txBody>
          <a:bodyPr anchor="b"/>
          <a:lstStyle>
            <a:lvl1pPr>
              <a:defRPr sz="1600">
                <a:solidFill>
                  <a:srgbClr val="AFABAB"/>
                </a:solidFill>
              </a:defRPr>
            </a:lvl1pPr>
          </a:lstStyle>
          <a:p>
            <a:fld id="{86CB4B4D-7CA3-9044-876B-883B54F8677D}" type="slidenum">
              <a:t>‹#›</a:t>
            </a:fld>
            <a:endParaRPr/>
          </a:p>
        </p:txBody>
      </p:sp>
    </p:spTree>
  </p:cSld>
  <p:clrMapOvr>
    <a:masterClrMapping/>
  </p:clrMapOvr>
  <p:transition spd="med"/>
</p:sldLayout>
</file>

<file path=ppt/slideLayouts/slideLayout34.xml><?xml version="1.0" encoding="utf-8"?>
<p:sldLayout xmlns:a="http://schemas.openxmlformats.org/drawingml/2006/main" xmlns:r="http://schemas.openxmlformats.org/officeDocument/2006/relationships" xmlns:p="http://schemas.openxmlformats.org/presentationml/2006/main" type="tx">
  <p:cSld name="Body 3 Column">
    <p:spTree>
      <p:nvGrpSpPr>
        <p:cNvPr id="1" name=""/>
        <p:cNvGrpSpPr/>
        <p:nvPr/>
      </p:nvGrpSpPr>
      <p:grpSpPr>
        <a:xfrm>
          <a:off x="0" y="0"/>
          <a:ext cx="0" cy="0"/>
          <a:chOff x="0" y="0"/>
          <a:chExt cx="0" cy="0"/>
        </a:xfrm>
      </p:grpSpPr>
      <p:pic>
        <p:nvPicPr>
          <p:cNvPr id="583" name="image18.jpg"/>
          <p:cNvPicPr>
            <a:picLocks noChangeAspect="1"/>
          </p:cNvPicPr>
          <p:nvPr/>
        </p:nvPicPr>
        <p:blipFill>
          <a:blip r:embed="rId2">
            <a:alphaModFix amt="34000"/>
            <a:extLst/>
          </a:blip>
          <a:stretch>
            <a:fillRect/>
          </a:stretch>
        </p:blipFill>
        <p:spPr>
          <a:xfrm>
            <a:off x="-1" y="-1"/>
            <a:ext cx="24384001" cy="13716001"/>
          </a:xfrm>
          <a:prstGeom prst="rect">
            <a:avLst/>
          </a:prstGeom>
          <a:ln w="12700">
            <a:miter lim="400000"/>
          </a:ln>
        </p:spPr>
      </p:pic>
      <p:sp>
        <p:nvSpPr>
          <p:cNvPr id="584" name="Shape 584"/>
          <p:cNvSpPr/>
          <p:nvPr/>
        </p:nvSpPr>
        <p:spPr>
          <a:xfrm>
            <a:off x="1175173" y="783772"/>
            <a:ext cx="22023494" cy="11814632"/>
          </a:xfrm>
          <a:prstGeom prst="rect">
            <a:avLst/>
          </a:prstGeom>
          <a:solidFill>
            <a:srgbClr val="FFFFFF"/>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a:p>
        </p:txBody>
      </p:sp>
      <p:sp>
        <p:nvSpPr>
          <p:cNvPr id="585" name="Shape 585"/>
          <p:cNvSpPr/>
          <p:nvPr/>
        </p:nvSpPr>
        <p:spPr>
          <a:xfrm flipH="1">
            <a:off x="1041394" y="-1"/>
            <a:ext cx="133774" cy="13716001"/>
          </a:xfrm>
          <a:prstGeom prst="rect">
            <a:avLst/>
          </a:prstGeom>
          <a:solidFill>
            <a:srgbClr val="F2F2F2"/>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a:p>
        </p:txBody>
      </p:sp>
      <p:sp>
        <p:nvSpPr>
          <p:cNvPr id="586" name="Shape 586"/>
          <p:cNvSpPr>
            <a:spLocks noGrp="1"/>
          </p:cNvSpPr>
          <p:nvPr>
            <p:ph type="title"/>
          </p:nvPr>
        </p:nvSpPr>
        <p:spPr>
          <a:xfrm>
            <a:off x="1451869" y="783573"/>
            <a:ext cx="21746797" cy="2207523"/>
          </a:xfrm>
          <a:prstGeom prst="rect">
            <a:avLst/>
          </a:prstGeom>
        </p:spPr>
        <p:txBody>
          <a:bodyPr anchor="t">
            <a:normAutofit/>
          </a:bodyPr>
          <a:lstStyle>
            <a:lvl1pPr defTabSz="1828800">
              <a:lnSpc>
                <a:spcPct val="100000"/>
              </a:lnSpc>
              <a:spcBef>
                <a:spcPts val="1800"/>
              </a:spcBef>
              <a:defRPr sz="7400" spc="-158"/>
            </a:lvl1pPr>
          </a:lstStyle>
          <a:p>
            <a:r>
              <a:t>Title Text</a:t>
            </a:r>
          </a:p>
        </p:txBody>
      </p:sp>
      <p:sp>
        <p:nvSpPr>
          <p:cNvPr id="587" name="Shape 587"/>
          <p:cNvSpPr/>
          <p:nvPr/>
        </p:nvSpPr>
        <p:spPr>
          <a:xfrm flipH="1">
            <a:off x="1041396" y="783575"/>
            <a:ext cx="133772" cy="1784529"/>
          </a:xfrm>
          <a:prstGeom prst="rect">
            <a:avLst/>
          </a:prstGeom>
          <a:solidFill>
            <a:srgbClr val="000000"/>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a:p>
        </p:txBody>
      </p:sp>
      <p:sp>
        <p:nvSpPr>
          <p:cNvPr id="588" name="Shape 588"/>
          <p:cNvSpPr>
            <a:spLocks noGrp="1"/>
          </p:cNvSpPr>
          <p:nvPr>
            <p:ph type="body" sz="quarter" idx="1"/>
          </p:nvPr>
        </p:nvSpPr>
        <p:spPr>
          <a:xfrm>
            <a:off x="1483359" y="3323167"/>
            <a:ext cx="6702748" cy="9445809"/>
          </a:xfrm>
          <a:prstGeom prst="rect">
            <a:avLst/>
          </a:prstGeom>
        </p:spPr>
        <p:txBody>
          <a:bodyPr>
            <a:normAutofit/>
          </a:bodyPr>
          <a:lstStyle>
            <a:lvl1pPr marL="450056" indent="-450056" defTabSz="1828800">
              <a:spcBef>
                <a:spcPts val="800"/>
              </a:spcBef>
              <a:buClr>
                <a:schemeClr val="accent1"/>
              </a:buClr>
              <a:buFont typeface="Wingdings-Regular"/>
              <a:buChar char="▪"/>
              <a:defRPr sz="4200">
                <a:solidFill>
                  <a:srgbClr val="44546A"/>
                </a:solidFill>
              </a:defRPr>
            </a:lvl1pPr>
            <a:lvl2pPr marL="800100" indent="-514350" defTabSz="1828800">
              <a:spcBef>
                <a:spcPts val="800"/>
              </a:spcBef>
              <a:buClr>
                <a:schemeClr val="accent1"/>
              </a:buClr>
              <a:buFont typeface="Wingdings-Regular"/>
              <a:buChar char="–"/>
              <a:defRPr sz="4200">
                <a:solidFill>
                  <a:srgbClr val="44546A"/>
                </a:solidFill>
              </a:defRPr>
            </a:lvl2pPr>
            <a:lvl3pPr marL="1116012" indent="-600075" defTabSz="1828800">
              <a:spcBef>
                <a:spcPts val="800"/>
              </a:spcBef>
              <a:buClr>
                <a:schemeClr val="accent1"/>
              </a:buClr>
              <a:buFont typeface="Wingdings-Regular"/>
              <a:buChar char="▪"/>
              <a:defRPr sz="4200">
                <a:solidFill>
                  <a:srgbClr val="44546A"/>
                </a:solidFill>
              </a:defRPr>
            </a:lvl3pPr>
            <a:lvl4pPr marL="1343025" indent="-600075" defTabSz="1828800">
              <a:spcBef>
                <a:spcPts val="800"/>
              </a:spcBef>
              <a:buClr>
                <a:schemeClr val="accent1"/>
              </a:buClr>
              <a:buFont typeface="Wingdings-Regular"/>
              <a:buChar char="–"/>
              <a:defRPr sz="4200">
                <a:solidFill>
                  <a:srgbClr val="44546A"/>
                </a:solidFill>
              </a:defRPr>
            </a:lvl4pPr>
            <a:lvl5pPr marL="1569245" indent="-594520" defTabSz="1828800">
              <a:spcBef>
                <a:spcPts val="800"/>
              </a:spcBef>
              <a:buClr>
                <a:schemeClr val="accent1"/>
              </a:buClr>
              <a:buFont typeface="Wingdings-Regular"/>
              <a:buChar char="▪"/>
              <a:defRPr sz="4200">
                <a:solidFill>
                  <a:srgbClr val="44546A"/>
                </a:solidFill>
              </a:defRPr>
            </a:lvl5pPr>
          </a:lstStyle>
          <a:p>
            <a:r>
              <a:t>Body Level One</a:t>
            </a:r>
          </a:p>
          <a:p>
            <a:pPr lvl="1"/>
            <a:r>
              <a:t>Body Level Two</a:t>
            </a:r>
          </a:p>
          <a:p>
            <a:pPr lvl="2"/>
            <a:r>
              <a:t>Body Level Three</a:t>
            </a:r>
          </a:p>
          <a:p>
            <a:pPr lvl="3"/>
            <a:r>
              <a:t>Body Level Four</a:t>
            </a:r>
          </a:p>
          <a:p>
            <a:pPr lvl="4"/>
            <a:r>
              <a:t>Body Level Five</a:t>
            </a:r>
          </a:p>
        </p:txBody>
      </p:sp>
      <p:sp>
        <p:nvSpPr>
          <p:cNvPr id="589" name="Shape 589"/>
          <p:cNvSpPr>
            <a:spLocks noGrp="1"/>
          </p:cNvSpPr>
          <p:nvPr>
            <p:ph type="body" sz="quarter" idx="13"/>
          </p:nvPr>
        </p:nvSpPr>
        <p:spPr>
          <a:xfrm>
            <a:off x="9089914" y="3323167"/>
            <a:ext cx="6702747" cy="9445809"/>
          </a:xfrm>
          <a:prstGeom prst="rect">
            <a:avLst/>
          </a:prstGeom>
          <a:ln w="12700"/>
        </p:spPr>
        <p:txBody>
          <a:bodyPr>
            <a:normAutofit/>
          </a:bodyPr>
          <a:lstStyle/>
          <a:p>
            <a:pPr marL="450056" indent="-450056" defTabSz="1828800">
              <a:spcBef>
                <a:spcPts val="800"/>
              </a:spcBef>
              <a:buClr>
                <a:schemeClr val="accent1"/>
              </a:buClr>
              <a:buFont typeface="Wingdings-Regular"/>
              <a:buChar char="▪"/>
              <a:defRPr sz="4200">
                <a:solidFill>
                  <a:srgbClr val="44546A"/>
                </a:solidFill>
              </a:defRPr>
            </a:pPr>
            <a:endParaRPr/>
          </a:p>
        </p:txBody>
      </p:sp>
      <p:sp>
        <p:nvSpPr>
          <p:cNvPr id="590" name="Shape 590"/>
          <p:cNvSpPr>
            <a:spLocks noGrp="1"/>
          </p:cNvSpPr>
          <p:nvPr>
            <p:ph type="body" sz="quarter" idx="14"/>
          </p:nvPr>
        </p:nvSpPr>
        <p:spPr>
          <a:xfrm>
            <a:off x="16677442" y="3323167"/>
            <a:ext cx="6702747" cy="9445809"/>
          </a:xfrm>
          <a:prstGeom prst="rect">
            <a:avLst/>
          </a:prstGeom>
          <a:ln w="12700"/>
        </p:spPr>
        <p:txBody>
          <a:bodyPr>
            <a:normAutofit/>
          </a:bodyPr>
          <a:lstStyle/>
          <a:p>
            <a:pPr marL="450056" indent="-450056" defTabSz="1828800">
              <a:spcBef>
                <a:spcPts val="800"/>
              </a:spcBef>
              <a:buClr>
                <a:schemeClr val="accent1"/>
              </a:buClr>
              <a:buFont typeface="Wingdings-Regular"/>
              <a:buChar char="▪"/>
              <a:defRPr sz="4200">
                <a:solidFill>
                  <a:srgbClr val="44546A"/>
                </a:solidFill>
              </a:defRPr>
            </a:pPr>
            <a:endParaRPr/>
          </a:p>
        </p:txBody>
      </p:sp>
      <p:grpSp>
        <p:nvGrpSpPr>
          <p:cNvPr id="594" name="Group 594"/>
          <p:cNvGrpSpPr/>
          <p:nvPr/>
        </p:nvGrpSpPr>
        <p:grpSpPr>
          <a:xfrm>
            <a:off x="22603860" y="12793059"/>
            <a:ext cx="594806" cy="629478"/>
            <a:chOff x="0" y="0"/>
            <a:chExt cx="594805" cy="629477"/>
          </a:xfrm>
        </p:grpSpPr>
        <p:sp>
          <p:nvSpPr>
            <p:cNvPr id="591" name="Shape 591"/>
            <p:cNvSpPr/>
            <p:nvPr/>
          </p:nvSpPr>
          <p:spPr>
            <a:xfrm>
              <a:off x="0" y="0"/>
              <a:ext cx="247689" cy="53995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5718"/>
                  </a:lnTo>
                  <a:lnTo>
                    <a:pt x="0" y="19448"/>
                  </a:lnTo>
                  <a:lnTo>
                    <a:pt x="8115" y="21600"/>
                  </a:lnTo>
                  <a:lnTo>
                    <a:pt x="8115" y="7870"/>
                  </a:lnTo>
                  <a:lnTo>
                    <a:pt x="21600" y="4303"/>
                  </a:lnTo>
                  <a:lnTo>
                    <a:pt x="21600"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592" name="Shape 592"/>
            <p:cNvSpPr/>
            <p:nvPr/>
          </p:nvSpPr>
          <p:spPr>
            <a:xfrm>
              <a:off x="154628" y="0"/>
              <a:ext cx="285550" cy="629124"/>
            </a:xfrm>
            <a:custGeom>
              <a:avLst/>
              <a:gdLst/>
              <a:ahLst/>
              <a:cxnLst>
                <a:cxn ang="0">
                  <a:pos x="wd2" y="hd2"/>
                </a:cxn>
                <a:cxn ang="5400000">
                  <a:pos x="wd2" y="hd2"/>
                </a:cxn>
                <a:cxn ang="10800000">
                  <a:pos x="wd2" y="hd2"/>
                </a:cxn>
                <a:cxn ang="16200000">
                  <a:pos x="wd2" y="hd2"/>
                </a:cxn>
              </a:cxnLst>
              <a:rect l="0" t="0" r="r" b="b"/>
              <a:pathLst>
                <a:path w="21600" h="21600" extrusionOk="0">
                  <a:moveTo>
                    <a:pt x="14534" y="0"/>
                  </a:moveTo>
                  <a:lnTo>
                    <a:pt x="14534" y="9379"/>
                  </a:lnTo>
                  <a:lnTo>
                    <a:pt x="7039" y="9379"/>
                  </a:lnTo>
                  <a:lnTo>
                    <a:pt x="7039" y="5892"/>
                  </a:lnTo>
                  <a:lnTo>
                    <a:pt x="0" y="7739"/>
                  </a:lnTo>
                  <a:lnTo>
                    <a:pt x="0" y="19753"/>
                  </a:lnTo>
                  <a:lnTo>
                    <a:pt x="7039" y="21600"/>
                  </a:lnTo>
                  <a:lnTo>
                    <a:pt x="7039" y="12246"/>
                  </a:lnTo>
                  <a:lnTo>
                    <a:pt x="14534" y="12246"/>
                  </a:lnTo>
                  <a:lnTo>
                    <a:pt x="14534" y="15720"/>
                  </a:lnTo>
                  <a:lnTo>
                    <a:pt x="21600" y="13874"/>
                  </a:lnTo>
                  <a:lnTo>
                    <a:pt x="21600" y="1847"/>
                  </a:lnTo>
                  <a:lnTo>
                    <a:pt x="14534"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593" name="Shape 593"/>
            <p:cNvSpPr/>
            <p:nvPr/>
          </p:nvSpPr>
          <p:spPr>
            <a:xfrm>
              <a:off x="346763" y="89167"/>
              <a:ext cx="248043" cy="54031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5885"/>
                  </a:lnTo>
                  <a:lnTo>
                    <a:pt x="21600" y="2150"/>
                  </a:lnTo>
                  <a:lnTo>
                    <a:pt x="13496" y="0"/>
                  </a:lnTo>
                  <a:lnTo>
                    <a:pt x="13496" y="13735"/>
                  </a:lnTo>
                  <a:lnTo>
                    <a:pt x="0" y="17300"/>
                  </a:lnTo>
                  <a:lnTo>
                    <a:pt x="0" y="2160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sp>
        <p:nvSpPr>
          <p:cNvPr id="595" name="Shape 595"/>
          <p:cNvSpPr/>
          <p:nvPr/>
        </p:nvSpPr>
        <p:spPr>
          <a:xfrm>
            <a:off x="1451869" y="12938280"/>
            <a:ext cx="3223578" cy="485141"/>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t>Copyright © 2017 HashiCorp</a:t>
            </a:r>
          </a:p>
        </p:txBody>
      </p:sp>
      <p:sp>
        <p:nvSpPr>
          <p:cNvPr id="596" name="Shape 596"/>
          <p:cNvSpPr>
            <a:spLocks noGrp="1"/>
          </p:cNvSpPr>
          <p:nvPr>
            <p:ph type="sldNum" sz="quarter" idx="2"/>
          </p:nvPr>
        </p:nvSpPr>
        <p:spPr>
          <a:xfrm>
            <a:off x="23456900" y="12945582"/>
            <a:ext cx="514907" cy="485141"/>
          </a:xfrm>
          <a:prstGeom prst="rect">
            <a:avLst/>
          </a:prstGeom>
        </p:spPr>
        <p:txBody>
          <a:bodyPr anchor="b"/>
          <a:lstStyle>
            <a:lvl1pPr>
              <a:defRPr sz="1600">
                <a:solidFill>
                  <a:srgbClr val="AFABAB"/>
                </a:solidFill>
              </a:defRPr>
            </a:lvl1pPr>
          </a:lstStyle>
          <a:p>
            <a:fld id="{86CB4B4D-7CA3-9044-876B-883B54F8677D}" type="slidenum">
              <a:t>‹#›</a:t>
            </a:fld>
            <a:endParaRPr/>
          </a:p>
        </p:txBody>
      </p:sp>
    </p:spTree>
  </p:cSld>
  <p:clrMapOvr>
    <a:masterClrMapping/>
  </p:clrMapOvr>
  <p:transition spd="med"/>
</p:sldLayout>
</file>

<file path=ppt/slideLayouts/slideLayout35.xml><?xml version="1.0" encoding="utf-8"?>
<p:sldLayout xmlns:a="http://schemas.openxmlformats.org/drawingml/2006/main" xmlns:r="http://schemas.openxmlformats.org/officeDocument/2006/relationships" xmlns:p="http://schemas.openxmlformats.org/presentationml/2006/main" type="tx">
  <p:cSld name="Body w/ Title 1 Column + Pic">
    <p:spTree>
      <p:nvGrpSpPr>
        <p:cNvPr id="1" name=""/>
        <p:cNvGrpSpPr/>
        <p:nvPr/>
      </p:nvGrpSpPr>
      <p:grpSpPr>
        <a:xfrm>
          <a:off x="0" y="0"/>
          <a:ext cx="0" cy="0"/>
          <a:chOff x="0" y="0"/>
          <a:chExt cx="0" cy="0"/>
        </a:xfrm>
      </p:grpSpPr>
      <p:pic>
        <p:nvPicPr>
          <p:cNvPr id="603" name="image18.jpg"/>
          <p:cNvPicPr>
            <a:picLocks noChangeAspect="1"/>
          </p:cNvPicPr>
          <p:nvPr/>
        </p:nvPicPr>
        <p:blipFill>
          <a:blip r:embed="rId2">
            <a:alphaModFix amt="34000"/>
            <a:extLst/>
          </a:blip>
          <a:stretch>
            <a:fillRect/>
          </a:stretch>
        </p:blipFill>
        <p:spPr>
          <a:xfrm>
            <a:off x="-1" y="-1"/>
            <a:ext cx="24384001" cy="13716001"/>
          </a:xfrm>
          <a:prstGeom prst="rect">
            <a:avLst/>
          </a:prstGeom>
          <a:ln w="12700">
            <a:miter lim="400000"/>
          </a:ln>
        </p:spPr>
      </p:pic>
      <p:sp>
        <p:nvSpPr>
          <p:cNvPr id="604" name="Shape 604"/>
          <p:cNvSpPr/>
          <p:nvPr/>
        </p:nvSpPr>
        <p:spPr>
          <a:xfrm>
            <a:off x="1175173" y="783772"/>
            <a:ext cx="22023494" cy="11814632"/>
          </a:xfrm>
          <a:prstGeom prst="rect">
            <a:avLst/>
          </a:prstGeom>
          <a:solidFill>
            <a:srgbClr val="FFFFFF"/>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a:p>
        </p:txBody>
      </p:sp>
      <p:sp>
        <p:nvSpPr>
          <p:cNvPr id="605" name="Shape 605"/>
          <p:cNvSpPr/>
          <p:nvPr/>
        </p:nvSpPr>
        <p:spPr>
          <a:xfrm flipH="1">
            <a:off x="1041394" y="-1"/>
            <a:ext cx="133774" cy="13716001"/>
          </a:xfrm>
          <a:prstGeom prst="rect">
            <a:avLst/>
          </a:prstGeom>
          <a:solidFill>
            <a:srgbClr val="F2F2F2"/>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a:p>
        </p:txBody>
      </p:sp>
      <p:sp>
        <p:nvSpPr>
          <p:cNvPr id="606" name="Shape 606"/>
          <p:cNvSpPr>
            <a:spLocks noGrp="1"/>
          </p:cNvSpPr>
          <p:nvPr>
            <p:ph type="title"/>
          </p:nvPr>
        </p:nvSpPr>
        <p:spPr>
          <a:xfrm>
            <a:off x="1451869" y="783573"/>
            <a:ext cx="21746797" cy="2207523"/>
          </a:xfrm>
          <a:prstGeom prst="rect">
            <a:avLst/>
          </a:prstGeom>
        </p:spPr>
        <p:txBody>
          <a:bodyPr anchor="t">
            <a:normAutofit/>
          </a:bodyPr>
          <a:lstStyle>
            <a:lvl1pPr defTabSz="1828800">
              <a:lnSpc>
                <a:spcPct val="100000"/>
              </a:lnSpc>
              <a:spcBef>
                <a:spcPts val="1800"/>
              </a:spcBef>
              <a:defRPr sz="7400" spc="-158"/>
            </a:lvl1pPr>
          </a:lstStyle>
          <a:p>
            <a:r>
              <a:t>Title Text</a:t>
            </a:r>
          </a:p>
        </p:txBody>
      </p:sp>
      <p:sp>
        <p:nvSpPr>
          <p:cNvPr id="607" name="Shape 607"/>
          <p:cNvSpPr/>
          <p:nvPr/>
        </p:nvSpPr>
        <p:spPr>
          <a:xfrm flipH="1">
            <a:off x="1041396" y="783575"/>
            <a:ext cx="133772" cy="1784529"/>
          </a:xfrm>
          <a:prstGeom prst="rect">
            <a:avLst/>
          </a:prstGeom>
          <a:solidFill>
            <a:srgbClr val="000000"/>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a:p>
        </p:txBody>
      </p:sp>
      <p:sp>
        <p:nvSpPr>
          <p:cNvPr id="608" name="Shape 608"/>
          <p:cNvSpPr>
            <a:spLocks noGrp="1"/>
          </p:cNvSpPr>
          <p:nvPr>
            <p:ph type="body" sz="half" idx="1"/>
          </p:nvPr>
        </p:nvSpPr>
        <p:spPr>
          <a:xfrm>
            <a:off x="1451869" y="3323165"/>
            <a:ext cx="10475971" cy="8940804"/>
          </a:xfrm>
          <a:prstGeom prst="rect">
            <a:avLst/>
          </a:prstGeom>
        </p:spPr>
        <p:txBody>
          <a:bodyPr>
            <a:normAutofit/>
          </a:bodyPr>
          <a:lstStyle>
            <a:lvl1pPr marL="457200" indent="-457200" defTabSz="1828800">
              <a:spcBef>
                <a:spcPts val="1600"/>
              </a:spcBef>
              <a:buClr>
                <a:schemeClr val="accent1"/>
              </a:buClr>
              <a:buFont typeface="Wingdings-Regular"/>
              <a:buChar char="▪"/>
              <a:defRPr sz="4800">
                <a:solidFill>
                  <a:srgbClr val="44546A"/>
                </a:solidFill>
              </a:defRPr>
            </a:lvl1pPr>
            <a:lvl2pPr marL="800100" indent="-514350" defTabSz="1828800">
              <a:spcBef>
                <a:spcPts val="1600"/>
              </a:spcBef>
              <a:buClr>
                <a:schemeClr val="accent1"/>
              </a:buClr>
              <a:buFont typeface="Wingdings-Regular"/>
              <a:buChar char="–"/>
              <a:defRPr sz="4800">
                <a:solidFill>
                  <a:srgbClr val="44546A"/>
                </a:solidFill>
              </a:defRPr>
            </a:lvl2pPr>
            <a:lvl3pPr marL="1103766" indent="-587828" defTabSz="1828800">
              <a:spcBef>
                <a:spcPts val="1600"/>
              </a:spcBef>
              <a:buClr>
                <a:schemeClr val="accent1"/>
              </a:buClr>
              <a:buFont typeface="Wingdings-Regular"/>
              <a:buChar char="▪"/>
              <a:defRPr sz="4800">
                <a:solidFill>
                  <a:srgbClr val="44546A"/>
                </a:solidFill>
              </a:defRPr>
            </a:lvl3pPr>
            <a:lvl4pPr marL="1330778" indent="-587828" defTabSz="1828800">
              <a:spcBef>
                <a:spcPts val="1600"/>
              </a:spcBef>
              <a:buClr>
                <a:schemeClr val="accent1"/>
              </a:buClr>
              <a:buFont typeface="Wingdings-Regular"/>
              <a:buChar char="–"/>
              <a:defRPr sz="4800">
                <a:solidFill>
                  <a:srgbClr val="44546A"/>
                </a:solidFill>
              </a:defRPr>
            </a:lvl4pPr>
            <a:lvl5pPr marL="1557112" indent="-582387" defTabSz="1828800">
              <a:spcBef>
                <a:spcPts val="1600"/>
              </a:spcBef>
              <a:buClr>
                <a:schemeClr val="accent1"/>
              </a:buClr>
              <a:buFont typeface="Wingdings-Regular"/>
              <a:buChar char="▪"/>
              <a:defRPr sz="4800">
                <a:solidFill>
                  <a:srgbClr val="44546A"/>
                </a:solidFill>
              </a:defRPr>
            </a:lvl5pPr>
          </a:lstStyle>
          <a:p>
            <a:r>
              <a:t>Body Level One</a:t>
            </a:r>
          </a:p>
          <a:p>
            <a:pPr lvl="1"/>
            <a:r>
              <a:t>Body Level Two</a:t>
            </a:r>
          </a:p>
          <a:p>
            <a:pPr lvl="2"/>
            <a:r>
              <a:t>Body Level Three</a:t>
            </a:r>
          </a:p>
          <a:p>
            <a:pPr lvl="3"/>
            <a:r>
              <a:t>Body Level Four</a:t>
            </a:r>
          </a:p>
          <a:p>
            <a:pPr lvl="4"/>
            <a:r>
              <a:t>Body Level Five</a:t>
            </a:r>
          </a:p>
        </p:txBody>
      </p:sp>
      <p:sp>
        <p:nvSpPr>
          <p:cNvPr id="609" name="Shape 609"/>
          <p:cNvSpPr>
            <a:spLocks noGrp="1"/>
          </p:cNvSpPr>
          <p:nvPr>
            <p:ph type="pic" sz="half" idx="13"/>
          </p:nvPr>
        </p:nvSpPr>
        <p:spPr>
          <a:xfrm>
            <a:off x="12615336" y="3323165"/>
            <a:ext cx="10587568" cy="8940804"/>
          </a:xfrm>
          <a:prstGeom prst="rect">
            <a:avLst/>
          </a:prstGeom>
          <a:ln w="12700"/>
        </p:spPr>
        <p:txBody>
          <a:bodyPr lIns="91439" tIns="45719" rIns="91439" bIns="45719"/>
          <a:lstStyle/>
          <a:p>
            <a:endParaRPr/>
          </a:p>
        </p:txBody>
      </p:sp>
      <p:grpSp>
        <p:nvGrpSpPr>
          <p:cNvPr id="613" name="Group 613"/>
          <p:cNvGrpSpPr/>
          <p:nvPr/>
        </p:nvGrpSpPr>
        <p:grpSpPr>
          <a:xfrm>
            <a:off x="22603860" y="12793059"/>
            <a:ext cx="594806" cy="629478"/>
            <a:chOff x="0" y="0"/>
            <a:chExt cx="594805" cy="629477"/>
          </a:xfrm>
        </p:grpSpPr>
        <p:sp>
          <p:nvSpPr>
            <p:cNvPr id="610" name="Shape 610"/>
            <p:cNvSpPr/>
            <p:nvPr/>
          </p:nvSpPr>
          <p:spPr>
            <a:xfrm>
              <a:off x="0" y="0"/>
              <a:ext cx="247689" cy="53995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5718"/>
                  </a:lnTo>
                  <a:lnTo>
                    <a:pt x="0" y="19448"/>
                  </a:lnTo>
                  <a:lnTo>
                    <a:pt x="8115" y="21600"/>
                  </a:lnTo>
                  <a:lnTo>
                    <a:pt x="8115" y="7870"/>
                  </a:lnTo>
                  <a:lnTo>
                    <a:pt x="21600" y="4303"/>
                  </a:lnTo>
                  <a:lnTo>
                    <a:pt x="21600"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611" name="Shape 611"/>
            <p:cNvSpPr/>
            <p:nvPr/>
          </p:nvSpPr>
          <p:spPr>
            <a:xfrm>
              <a:off x="154628" y="0"/>
              <a:ext cx="285550" cy="629124"/>
            </a:xfrm>
            <a:custGeom>
              <a:avLst/>
              <a:gdLst/>
              <a:ahLst/>
              <a:cxnLst>
                <a:cxn ang="0">
                  <a:pos x="wd2" y="hd2"/>
                </a:cxn>
                <a:cxn ang="5400000">
                  <a:pos x="wd2" y="hd2"/>
                </a:cxn>
                <a:cxn ang="10800000">
                  <a:pos x="wd2" y="hd2"/>
                </a:cxn>
                <a:cxn ang="16200000">
                  <a:pos x="wd2" y="hd2"/>
                </a:cxn>
              </a:cxnLst>
              <a:rect l="0" t="0" r="r" b="b"/>
              <a:pathLst>
                <a:path w="21600" h="21600" extrusionOk="0">
                  <a:moveTo>
                    <a:pt x="14534" y="0"/>
                  </a:moveTo>
                  <a:lnTo>
                    <a:pt x="14534" y="9379"/>
                  </a:lnTo>
                  <a:lnTo>
                    <a:pt x="7039" y="9379"/>
                  </a:lnTo>
                  <a:lnTo>
                    <a:pt x="7039" y="5892"/>
                  </a:lnTo>
                  <a:lnTo>
                    <a:pt x="0" y="7739"/>
                  </a:lnTo>
                  <a:lnTo>
                    <a:pt x="0" y="19753"/>
                  </a:lnTo>
                  <a:lnTo>
                    <a:pt x="7039" y="21600"/>
                  </a:lnTo>
                  <a:lnTo>
                    <a:pt x="7039" y="12246"/>
                  </a:lnTo>
                  <a:lnTo>
                    <a:pt x="14534" y="12246"/>
                  </a:lnTo>
                  <a:lnTo>
                    <a:pt x="14534" y="15720"/>
                  </a:lnTo>
                  <a:lnTo>
                    <a:pt x="21600" y="13874"/>
                  </a:lnTo>
                  <a:lnTo>
                    <a:pt x="21600" y="1847"/>
                  </a:lnTo>
                  <a:lnTo>
                    <a:pt x="14534"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612" name="Shape 612"/>
            <p:cNvSpPr/>
            <p:nvPr/>
          </p:nvSpPr>
          <p:spPr>
            <a:xfrm>
              <a:off x="346763" y="89167"/>
              <a:ext cx="248043" cy="54031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5885"/>
                  </a:lnTo>
                  <a:lnTo>
                    <a:pt x="21600" y="2150"/>
                  </a:lnTo>
                  <a:lnTo>
                    <a:pt x="13496" y="0"/>
                  </a:lnTo>
                  <a:lnTo>
                    <a:pt x="13496" y="13735"/>
                  </a:lnTo>
                  <a:lnTo>
                    <a:pt x="0" y="17300"/>
                  </a:lnTo>
                  <a:lnTo>
                    <a:pt x="0" y="2160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sp>
        <p:nvSpPr>
          <p:cNvPr id="614" name="Shape 614"/>
          <p:cNvSpPr/>
          <p:nvPr/>
        </p:nvSpPr>
        <p:spPr>
          <a:xfrm>
            <a:off x="1451869" y="12938280"/>
            <a:ext cx="3223578" cy="485141"/>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t>Copyright © 2017 HashiCorp</a:t>
            </a:r>
          </a:p>
        </p:txBody>
      </p:sp>
      <p:sp>
        <p:nvSpPr>
          <p:cNvPr id="615" name="Shape 615"/>
          <p:cNvSpPr>
            <a:spLocks noGrp="1"/>
          </p:cNvSpPr>
          <p:nvPr>
            <p:ph type="sldNum" sz="quarter" idx="2"/>
          </p:nvPr>
        </p:nvSpPr>
        <p:spPr>
          <a:xfrm>
            <a:off x="23456900" y="12945582"/>
            <a:ext cx="514907" cy="485141"/>
          </a:xfrm>
          <a:prstGeom prst="rect">
            <a:avLst/>
          </a:prstGeom>
        </p:spPr>
        <p:txBody>
          <a:bodyPr anchor="b"/>
          <a:lstStyle>
            <a:lvl1pPr>
              <a:defRPr sz="1600">
                <a:solidFill>
                  <a:srgbClr val="AFABAB"/>
                </a:solidFill>
              </a:defRPr>
            </a:lvl1pPr>
          </a:lstStyle>
          <a:p>
            <a:fld id="{86CB4B4D-7CA3-9044-876B-883B54F8677D}" type="slidenum">
              <a:t>‹#›</a:t>
            </a:fld>
            <a:endParaRPr/>
          </a:p>
        </p:txBody>
      </p:sp>
    </p:spTree>
  </p:cSld>
  <p:clrMapOvr>
    <a:masterClrMapping/>
  </p:clrMapOvr>
  <p:transition spd="med"/>
</p:sldLayout>
</file>

<file path=ppt/slideLayouts/slideLayout36.xml><?xml version="1.0" encoding="utf-8"?>
<p:sldLayout xmlns:a="http://schemas.openxmlformats.org/drawingml/2006/main" xmlns:r="http://schemas.openxmlformats.org/officeDocument/2006/relationships" xmlns:p="http://schemas.openxmlformats.org/presentationml/2006/main" type="tx">
  <p:cSld name="Body w/title &amp; Sub- 1 Column + Pic">
    <p:spTree>
      <p:nvGrpSpPr>
        <p:cNvPr id="1" name=""/>
        <p:cNvGrpSpPr/>
        <p:nvPr/>
      </p:nvGrpSpPr>
      <p:grpSpPr>
        <a:xfrm>
          <a:off x="0" y="0"/>
          <a:ext cx="0" cy="0"/>
          <a:chOff x="0" y="0"/>
          <a:chExt cx="0" cy="0"/>
        </a:xfrm>
      </p:grpSpPr>
      <p:pic>
        <p:nvPicPr>
          <p:cNvPr id="622" name="image18.jpg"/>
          <p:cNvPicPr>
            <a:picLocks noChangeAspect="1"/>
          </p:cNvPicPr>
          <p:nvPr/>
        </p:nvPicPr>
        <p:blipFill>
          <a:blip r:embed="rId2">
            <a:alphaModFix amt="34000"/>
            <a:extLst/>
          </a:blip>
          <a:stretch>
            <a:fillRect/>
          </a:stretch>
        </p:blipFill>
        <p:spPr>
          <a:xfrm>
            <a:off x="-1" y="-1"/>
            <a:ext cx="24384001" cy="13716001"/>
          </a:xfrm>
          <a:prstGeom prst="rect">
            <a:avLst/>
          </a:prstGeom>
          <a:ln w="12700">
            <a:miter lim="400000"/>
          </a:ln>
        </p:spPr>
      </p:pic>
      <p:sp>
        <p:nvSpPr>
          <p:cNvPr id="623" name="Shape 623"/>
          <p:cNvSpPr/>
          <p:nvPr/>
        </p:nvSpPr>
        <p:spPr>
          <a:xfrm>
            <a:off x="1175173" y="783772"/>
            <a:ext cx="22023494" cy="11814632"/>
          </a:xfrm>
          <a:prstGeom prst="rect">
            <a:avLst/>
          </a:prstGeom>
          <a:solidFill>
            <a:srgbClr val="FFFFFF"/>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a:p>
        </p:txBody>
      </p:sp>
      <p:sp>
        <p:nvSpPr>
          <p:cNvPr id="624" name="Shape 624"/>
          <p:cNvSpPr/>
          <p:nvPr/>
        </p:nvSpPr>
        <p:spPr>
          <a:xfrm flipH="1">
            <a:off x="1041394" y="-1"/>
            <a:ext cx="133774" cy="13716001"/>
          </a:xfrm>
          <a:prstGeom prst="rect">
            <a:avLst/>
          </a:prstGeom>
          <a:solidFill>
            <a:srgbClr val="F2F2F2"/>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a:p>
        </p:txBody>
      </p:sp>
      <p:sp>
        <p:nvSpPr>
          <p:cNvPr id="625" name="Shape 625"/>
          <p:cNvSpPr/>
          <p:nvPr/>
        </p:nvSpPr>
        <p:spPr>
          <a:xfrm flipH="1">
            <a:off x="1041394" y="783573"/>
            <a:ext cx="133771" cy="2559134"/>
          </a:xfrm>
          <a:prstGeom prst="rect">
            <a:avLst/>
          </a:prstGeom>
          <a:solidFill>
            <a:srgbClr val="000000"/>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a:p>
        </p:txBody>
      </p:sp>
      <p:sp>
        <p:nvSpPr>
          <p:cNvPr id="626" name="Shape 626"/>
          <p:cNvSpPr>
            <a:spLocks noGrp="1"/>
          </p:cNvSpPr>
          <p:nvPr>
            <p:ph type="title"/>
          </p:nvPr>
        </p:nvSpPr>
        <p:spPr>
          <a:xfrm>
            <a:off x="1451869" y="783573"/>
            <a:ext cx="21746797" cy="1483066"/>
          </a:xfrm>
          <a:prstGeom prst="rect">
            <a:avLst/>
          </a:prstGeom>
          <a:ln w="12700"/>
        </p:spPr>
        <p:txBody>
          <a:bodyPr lIns="127000" tIns="127000" rIns="127000" bIns="127000" anchor="t">
            <a:normAutofit/>
          </a:bodyPr>
          <a:lstStyle>
            <a:lvl1pPr defTabSz="1828800">
              <a:lnSpc>
                <a:spcPct val="100000"/>
              </a:lnSpc>
              <a:spcBef>
                <a:spcPts val="1800"/>
              </a:spcBef>
              <a:defRPr sz="7400" spc="-158"/>
            </a:lvl1pPr>
          </a:lstStyle>
          <a:p>
            <a:r>
              <a:t>Title Text</a:t>
            </a:r>
          </a:p>
        </p:txBody>
      </p:sp>
      <p:sp>
        <p:nvSpPr>
          <p:cNvPr id="627" name="Shape 627"/>
          <p:cNvSpPr>
            <a:spLocks noGrp="1"/>
          </p:cNvSpPr>
          <p:nvPr>
            <p:ph type="body" sz="half" idx="1"/>
          </p:nvPr>
        </p:nvSpPr>
        <p:spPr>
          <a:xfrm>
            <a:off x="1451869" y="4126279"/>
            <a:ext cx="10477501" cy="8137689"/>
          </a:xfrm>
          <a:prstGeom prst="rect">
            <a:avLst/>
          </a:prstGeom>
        </p:spPr>
        <p:txBody>
          <a:bodyPr>
            <a:normAutofit/>
          </a:bodyPr>
          <a:lstStyle>
            <a:lvl1pPr marL="457200" indent="-457200" defTabSz="1828800">
              <a:spcBef>
                <a:spcPts val="1600"/>
              </a:spcBef>
              <a:buClr>
                <a:schemeClr val="accent1"/>
              </a:buClr>
              <a:buFont typeface="Wingdings-Regular"/>
              <a:buChar char="▪"/>
              <a:defRPr sz="4800">
                <a:solidFill>
                  <a:srgbClr val="44546A"/>
                </a:solidFill>
              </a:defRPr>
            </a:lvl1pPr>
            <a:lvl2pPr marL="800100" indent="-514350" defTabSz="1828800">
              <a:spcBef>
                <a:spcPts val="1600"/>
              </a:spcBef>
              <a:buClr>
                <a:schemeClr val="accent1"/>
              </a:buClr>
              <a:buFont typeface="Wingdings-Regular"/>
              <a:buChar char="–"/>
              <a:defRPr sz="4800">
                <a:solidFill>
                  <a:srgbClr val="44546A"/>
                </a:solidFill>
              </a:defRPr>
            </a:lvl2pPr>
            <a:lvl3pPr marL="1103766" indent="-587828" defTabSz="1828800">
              <a:spcBef>
                <a:spcPts val="1600"/>
              </a:spcBef>
              <a:buClr>
                <a:schemeClr val="accent1"/>
              </a:buClr>
              <a:buFont typeface="Wingdings-Regular"/>
              <a:buChar char="▪"/>
              <a:defRPr sz="4800">
                <a:solidFill>
                  <a:srgbClr val="44546A"/>
                </a:solidFill>
              </a:defRPr>
            </a:lvl3pPr>
            <a:lvl4pPr marL="1330778" indent="-587828" defTabSz="1828800">
              <a:spcBef>
                <a:spcPts val="1600"/>
              </a:spcBef>
              <a:buClr>
                <a:schemeClr val="accent1"/>
              </a:buClr>
              <a:buFont typeface="Wingdings-Regular"/>
              <a:buChar char="–"/>
              <a:defRPr sz="4800">
                <a:solidFill>
                  <a:srgbClr val="44546A"/>
                </a:solidFill>
              </a:defRPr>
            </a:lvl4pPr>
            <a:lvl5pPr marL="1557112" indent="-582387" defTabSz="1828800">
              <a:spcBef>
                <a:spcPts val="1600"/>
              </a:spcBef>
              <a:buClr>
                <a:schemeClr val="accent1"/>
              </a:buClr>
              <a:buFont typeface="Wingdings-Regular"/>
              <a:buChar char="▪"/>
              <a:defRPr sz="4800">
                <a:solidFill>
                  <a:srgbClr val="44546A"/>
                </a:solidFill>
              </a:defRPr>
            </a:lvl5pPr>
          </a:lstStyle>
          <a:p>
            <a:r>
              <a:t>Body Level One</a:t>
            </a:r>
          </a:p>
          <a:p>
            <a:pPr lvl="1"/>
            <a:r>
              <a:t>Body Level Two</a:t>
            </a:r>
          </a:p>
          <a:p>
            <a:pPr lvl="2"/>
            <a:r>
              <a:t>Body Level Three</a:t>
            </a:r>
          </a:p>
          <a:p>
            <a:pPr lvl="3"/>
            <a:r>
              <a:t>Body Level Four</a:t>
            </a:r>
          </a:p>
          <a:p>
            <a:pPr lvl="4"/>
            <a:r>
              <a:t>Body Level Five</a:t>
            </a:r>
          </a:p>
        </p:txBody>
      </p:sp>
      <p:grpSp>
        <p:nvGrpSpPr>
          <p:cNvPr id="631" name="Group 631"/>
          <p:cNvGrpSpPr/>
          <p:nvPr/>
        </p:nvGrpSpPr>
        <p:grpSpPr>
          <a:xfrm>
            <a:off x="22603860" y="12793059"/>
            <a:ext cx="594806" cy="629478"/>
            <a:chOff x="0" y="0"/>
            <a:chExt cx="594805" cy="629477"/>
          </a:xfrm>
        </p:grpSpPr>
        <p:sp>
          <p:nvSpPr>
            <p:cNvPr id="628" name="Shape 628"/>
            <p:cNvSpPr/>
            <p:nvPr/>
          </p:nvSpPr>
          <p:spPr>
            <a:xfrm>
              <a:off x="0" y="0"/>
              <a:ext cx="247689" cy="53995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5718"/>
                  </a:lnTo>
                  <a:lnTo>
                    <a:pt x="0" y="19448"/>
                  </a:lnTo>
                  <a:lnTo>
                    <a:pt x="8115" y="21600"/>
                  </a:lnTo>
                  <a:lnTo>
                    <a:pt x="8115" y="7870"/>
                  </a:lnTo>
                  <a:lnTo>
                    <a:pt x="21600" y="4303"/>
                  </a:lnTo>
                  <a:lnTo>
                    <a:pt x="21600"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629" name="Shape 629"/>
            <p:cNvSpPr/>
            <p:nvPr/>
          </p:nvSpPr>
          <p:spPr>
            <a:xfrm>
              <a:off x="154628" y="0"/>
              <a:ext cx="285550" cy="629124"/>
            </a:xfrm>
            <a:custGeom>
              <a:avLst/>
              <a:gdLst/>
              <a:ahLst/>
              <a:cxnLst>
                <a:cxn ang="0">
                  <a:pos x="wd2" y="hd2"/>
                </a:cxn>
                <a:cxn ang="5400000">
                  <a:pos x="wd2" y="hd2"/>
                </a:cxn>
                <a:cxn ang="10800000">
                  <a:pos x="wd2" y="hd2"/>
                </a:cxn>
                <a:cxn ang="16200000">
                  <a:pos x="wd2" y="hd2"/>
                </a:cxn>
              </a:cxnLst>
              <a:rect l="0" t="0" r="r" b="b"/>
              <a:pathLst>
                <a:path w="21600" h="21600" extrusionOk="0">
                  <a:moveTo>
                    <a:pt x="14534" y="0"/>
                  </a:moveTo>
                  <a:lnTo>
                    <a:pt x="14534" y="9379"/>
                  </a:lnTo>
                  <a:lnTo>
                    <a:pt x="7039" y="9379"/>
                  </a:lnTo>
                  <a:lnTo>
                    <a:pt x="7039" y="5892"/>
                  </a:lnTo>
                  <a:lnTo>
                    <a:pt x="0" y="7739"/>
                  </a:lnTo>
                  <a:lnTo>
                    <a:pt x="0" y="19753"/>
                  </a:lnTo>
                  <a:lnTo>
                    <a:pt x="7039" y="21600"/>
                  </a:lnTo>
                  <a:lnTo>
                    <a:pt x="7039" y="12246"/>
                  </a:lnTo>
                  <a:lnTo>
                    <a:pt x="14534" y="12246"/>
                  </a:lnTo>
                  <a:lnTo>
                    <a:pt x="14534" y="15720"/>
                  </a:lnTo>
                  <a:lnTo>
                    <a:pt x="21600" y="13874"/>
                  </a:lnTo>
                  <a:lnTo>
                    <a:pt x="21600" y="1847"/>
                  </a:lnTo>
                  <a:lnTo>
                    <a:pt x="14534"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630" name="Shape 630"/>
            <p:cNvSpPr/>
            <p:nvPr/>
          </p:nvSpPr>
          <p:spPr>
            <a:xfrm>
              <a:off x="346763" y="89167"/>
              <a:ext cx="248043" cy="54031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5885"/>
                  </a:lnTo>
                  <a:lnTo>
                    <a:pt x="21600" y="2150"/>
                  </a:lnTo>
                  <a:lnTo>
                    <a:pt x="13496" y="0"/>
                  </a:lnTo>
                  <a:lnTo>
                    <a:pt x="13496" y="13735"/>
                  </a:lnTo>
                  <a:lnTo>
                    <a:pt x="0" y="17300"/>
                  </a:lnTo>
                  <a:lnTo>
                    <a:pt x="0" y="2160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sp>
        <p:nvSpPr>
          <p:cNvPr id="632" name="Shape 632"/>
          <p:cNvSpPr/>
          <p:nvPr/>
        </p:nvSpPr>
        <p:spPr>
          <a:xfrm>
            <a:off x="1451869" y="12938280"/>
            <a:ext cx="3223578" cy="485141"/>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t>Copyright © 2017 HashiCorp</a:t>
            </a:r>
          </a:p>
        </p:txBody>
      </p:sp>
      <p:sp>
        <p:nvSpPr>
          <p:cNvPr id="633" name="Shape 633"/>
          <p:cNvSpPr>
            <a:spLocks noGrp="1"/>
          </p:cNvSpPr>
          <p:nvPr>
            <p:ph type="sldNum" sz="quarter" idx="2"/>
          </p:nvPr>
        </p:nvSpPr>
        <p:spPr>
          <a:xfrm>
            <a:off x="23460168" y="12945582"/>
            <a:ext cx="514907" cy="485141"/>
          </a:xfrm>
          <a:prstGeom prst="rect">
            <a:avLst/>
          </a:prstGeom>
        </p:spPr>
        <p:txBody>
          <a:bodyPr anchor="b"/>
          <a:lstStyle>
            <a:lvl1pPr>
              <a:defRPr sz="1600">
                <a:solidFill>
                  <a:srgbClr val="AFABAB"/>
                </a:solidFill>
              </a:defRPr>
            </a:lvl1pPr>
          </a:lstStyle>
          <a:p>
            <a:fld id="{86CB4B4D-7CA3-9044-876B-883B54F8677D}" type="slidenum">
              <a:t>‹#›</a:t>
            </a:fld>
            <a:endParaRPr/>
          </a:p>
        </p:txBody>
      </p:sp>
      <p:sp>
        <p:nvSpPr>
          <p:cNvPr id="634" name="Shape 634"/>
          <p:cNvSpPr>
            <a:spLocks noGrp="1"/>
          </p:cNvSpPr>
          <p:nvPr>
            <p:ph type="body" sz="quarter" idx="13"/>
          </p:nvPr>
        </p:nvSpPr>
        <p:spPr>
          <a:xfrm>
            <a:off x="1451869" y="2053169"/>
            <a:ext cx="21746797" cy="1121173"/>
          </a:xfrm>
          <a:prstGeom prst="rect">
            <a:avLst/>
          </a:prstGeom>
          <a:ln w="12700"/>
        </p:spPr>
        <p:txBody>
          <a:bodyPr lIns="127000" tIns="127000" rIns="127000" bIns="127000"/>
          <a:lstStyle/>
          <a:p>
            <a:pPr marL="0" indent="0">
              <a:spcBef>
                <a:spcPts val="2300"/>
              </a:spcBef>
              <a:buSzTx/>
              <a:buFontTx/>
              <a:buNone/>
              <a:defRPr sz="4200" b="1">
                <a:solidFill>
                  <a:srgbClr val="44546A"/>
                </a:solidFill>
                <a:latin typeface="Tahoma"/>
                <a:ea typeface="Tahoma"/>
                <a:cs typeface="Tahoma"/>
                <a:sym typeface="Tahoma"/>
              </a:defRPr>
            </a:pPr>
            <a:endParaRPr/>
          </a:p>
        </p:txBody>
      </p:sp>
      <p:sp>
        <p:nvSpPr>
          <p:cNvPr id="635" name="Shape 635"/>
          <p:cNvSpPr>
            <a:spLocks noGrp="1"/>
          </p:cNvSpPr>
          <p:nvPr>
            <p:ph type="pic" sz="half" idx="14"/>
          </p:nvPr>
        </p:nvSpPr>
        <p:spPr>
          <a:xfrm>
            <a:off x="12615336" y="4126279"/>
            <a:ext cx="10587568" cy="8091242"/>
          </a:xfrm>
          <a:prstGeom prst="rect">
            <a:avLst/>
          </a:prstGeom>
          <a:ln w="12700"/>
        </p:spPr>
        <p:txBody>
          <a:bodyPr lIns="91439" tIns="45719" rIns="91439" bIns="45719"/>
          <a:lstStyle/>
          <a:p>
            <a:endParaRPr/>
          </a:p>
        </p:txBody>
      </p:sp>
    </p:spTree>
  </p:cSld>
  <p:clrMapOvr>
    <a:masterClrMapping/>
  </p:clrMapOvr>
  <p:transition spd="med"/>
</p:sldLayout>
</file>

<file path=ppt/slideLayouts/slideLayout37.xml><?xml version="1.0" encoding="utf-8"?>
<p:sldLayout xmlns:a="http://schemas.openxmlformats.org/drawingml/2006/main" xmlns:r="http://schemas.openxmlformats.org/officeDocument/2006/relationships" xmlns:p="http://schemas.openxmlformats.org/presentationml/2006/main" type="tx">
  <p:cSld name="Body 1 Column + Code">
    <p:spTree>
      <p:nvGrpSpPr>
        <p:cNvPr id="1" name=""/>
        <p:cNvGrpSpPr/>
        <p:nvPr/>
      </p:nvGrpSpPr>
      <p:grpSpPr>
        <a:xfrm>
          <a:off x="0" y="0"/>
          <a:ext cx="0" cy="0"/>
          <a:chOff x="0" y="0"/>
          <a:chExt cx="0" cy="0"/>
        </a:xfrm>
      </p:grpSpPr>
      <p:pic>
        <p:nvPicPr>
          <p:cNvPr id="642" name="image18.jpg"/>
          <p:cNvPicPr>
            <a:picLocks noChangeAspect="1"/>
          </p:cNvPicPr>
          <p:nvPr/>
        </p:nvPicPr>
        <p:blipFill>
          <a:blip r:embed="rId2">
            <a:alphaModFix amt="34000"/>
            <a:extLst/>
          </a:blip>
          <a:stretch>
            <a:fillRect/>
          </a:stretch>
        </p:blipFill>
        <p:spPr>
          <a:xfrm>
            <a:off x="-1" y="-1"/>
            <a:ext cx="24384001" cy="13716001"/>
          </a:xfrm>
          <a:prstGeom prst="rect">
            <a:avLst/>
          </a:prstGeom>
          <a:ln w="12700">
            <a:miter lim="400000"/>
          </a:ln>
        </p:spPr>
      </p:pic>
      <p:sp>
        <p:nvSpPr>
          <p:cNvPr id="643" name="Shape 643"/>
          <p:cNvSpPr/>
          <p:nvPr/>
        </p:nvSpPr>
        <p:spPr>
          <a:xfrm>
            <a:off x="1175173" y="783772"/>
            <a:ext cx="22023494" cy="11814632"/>
          </a:xfrm>
          <a:prstGeom prst="rect">
            <a:avLst/>
          </a:prstGeom>
          <a:solidFill>
            <a:srgbClr val="FFFFFF"/>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a:p>
        </p:txBody>
      </p:sp>
      <p:sp>
        <p:nvSpPr>
          <p:cNvPr id="644" name="Shape 644"/>
          <p:cNvSpPr/>
          <p:nvPr/>
        </p:nvSpPr>
        <p:spPr>
          <a:xfrm flipH="1">
            <a:off x="1041394" y="-1"/>
            <a:ext cx="133774" cy="13716001"/>
          </a:xfrm>
          <a:prstGeom prst="rect">
            <a:avLst/>
          </a:prstGeom>
          <a:solidFill>
            <a:srgbClr val="F2F2F2"/>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a:p>
        </p:txBody>
      </p:sp>
      <p:sp>
        <p:nvSpPr>
          <p:cNvPr id="645" name="Shape 645"/>
          <p:cNvSpPr>
            <a:spLocks noGrp="1"/>
          </p:cNvSpPr>
          <p:nvPr>
            <p:ph type="title"/>
          </p:nvPr>
        </p:nvSpPr>
        <p:spPr>
          <a:xfrm>
            <a:off x="1451869" y="783573"/>
            <a:ext cx="21746797" cy="2207523"/>
          </a:xfrm>
          <a:prstGeom prst="rect">
            <a:avLst/>
          </a:prstGeom>
        </p:spPr>
        <p:txBody>
          <a:bodyPr anchor="t">
            <a:normAutofit/>
          </a:bodyPr>
          <a:lstStyle>
            <a:lvl1pPr defTabSz="1828800">
              <a:lnSpc>
                <a:spcPct val="100000"/>
              </a:lnSpc>
              <a:spcBef>
                <a:spcPts val="1800"/>
              </a:spcBef>
              <a:defRPr sz="7400" spc="-158"/>
            </a:lvl1pPr>
          </a:lstStyle>
          <a:p>
            <a:r>
              <a:t>Title Text</a:t>
            </a:r>
          </a:p>
        </p:txBody>
      </p:sp>
      <p:sp>
        <p:nvSpPr>
          <p:cNvPr id="646" name="Shape 646"/>
          <p:cNvSpPr/>
          <p:nvPr/>
        </p:nvSpPr>
        <p:spPr>
          <a:xfrm flipH="1">
            <a:off x="1041396" y="783575"/>
            <a:ext cx="133772" cy="1784529"/>
          </a:xfrm>
          <a:prstGeom prst="rect">
            <a:avLst/>
          </a:prstGeom>
          <a:solidFill>
            <a:srgbClr val="000000"/>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a:p>
        </p:txBody>
      </p:sp>
      <p:sp>
        <p:nvSpPr>
          <p:cNvPr id="647" name="Shape 647"/>
          <p:cNvSpPr>
            <a:spLocks noGrp="1"/>
          </p:cNvSpPr>
          <p:nvPr>
            <p:ph type="body" sz="quarter" idx="1"/>
          </p:nvPr>
        </p:nvSpPr>
        <p:spPr>
          <a:xfrm>
            <a:off x="1483359" y="3323167"/>
            <a:ext cx="6702748" cy="8940801"/>
          </a:xfrm>
          <a:prstGeom prst="rect">
            <a:avLst/>
          </a:prstGeom>
        </p:spPr>
        <p:txBody>
          <a:bodyPr>
            <a:normAutofit/>
          </a:bodyPr>
          <a:lstStyle>
            <a:lvl1pPr marL="450056" indent="-450056" defTabSz="1828800">
              <a:spcBef>
                <a:spcPts val="800"/>
              </a:spcBef>
              <a:buClr>
                <a:schemeClr val="accent1"/>
              </a:buClr>
              <a:buFont typeface="Wingdings-Regular"/>
              <a:buChar char="▪"/>
              <a:defRPr sz="4200">
                <a:solidFill>
                  <a:srgbClr val="44546A"/>
                </a:solidFill>
              </a:defRPr>
            </a:lvl1pPr>
            <a:lvl2pPr marL="800100" indent="-514350" defTabSz="1828800">
              <a:spcBef>
                <a:spcPts val="800"/>
              </a:spcBef>
              <a:buClr>
                <a:schemeClr val="accent1"/>
              </a:buClr>
              <a:buFont typeface="Wingdings-Regular"/>
              <a:buChar char="–"/>
              <a:defRPr sz="4200">
                <a:solidFill>
                  <a:srgbClr val="44546A"/>
                </a:solidFill>
              </a:defRPr>
            </a:lvl2pPr>
            <a:lvl3pPr marL="1116012" indent="-600075" defTabSz="1828800">
              <a:spcBef>
                <a:spcPts val="800"/>
              </a:spcBef>
              <a:buClr>
                <a:schemeClr val="accent1"/>
              </a:buClr>
              <a:buFont typeface="Wingdings-Regular"/>
              <a:buChar char="▪"/>
              <a:defRPr sz="4200">
                <a:solidFill>
                  <a:srgbClr val="44546A"/>
                </a:solidFill>
              </a:defRPr>
            </a:lvl3pPr>
            <a:lvl4pPr marL="1343025" indent="-600075" defTabSz="1828800">
              <a:spcBef>
                <a:spcPts val="800"/>
              </a:spcBef>
              <a:buClr>
                <a:schemeClr val="accent1"/>
              </a:buClr>
              <a:buFont typeface="Wingdings-Regular"/>
              <a:buChar char="–"/>
              <a:defRPr sz="4200">
                <a:solidFill>
                  <a:srgbClr val="44546A"/>
                </a:solidFill>
              </a:defRPr>
            </a:lvl4pPr>
            <a:lvl5pPr marL="1569245" indent="-594520" defTabSz="1828800">
              <a:spcBef>
                <a:spcPts val="800"/>
              </a:spcBef>
              <a:buClr>
                <a:schemeClr val="accent1"/>
              </a:buClr>
              <a:buFont typeface="Wingdings-Regular"/>
              <a:buChar char="▪"/>
              <a:defRPr sz="4200">
                <a:solidFill>
                  <a:srgbClr val="44546A"/>
                </a:solidFill>
              </a:defRPr>
            </a:lvl5pPr>
          </a:lstStyle>
          <a:p>
            <a:r>
              <a:t>Body Level One</a:t>
            </a:r>
          </a:p>
          <a:p>
            <a:pPr lvl="1"/>
            <a:r>
              <a:t>Body Level Two</a:t>
            </a:r>
          </a:p>
          <a:p>
            <a:pPr lvl="2"/>
            <a:r>
              <a:t>Body Level Three</a:t>
            </a:r>
          </a:p>
          <a:p>
            <a:pPr lvl="3"/>
            <a:r>
              <a:t>Body Level Four</a:t>
            </a:r>
          </a:p>
          <a:p>
            <a:pPr lvl="4"/>
            <a:r>
              <a:t>Body Level Five</a:t>
            </a:r>
          </a:p>
        </p:txBody>
      </p:sp>
      <p:sp>
        <p:nvSpPr>
          <p:cNvPr id="648" name="Shape 648"/>
          <p:cNvSpPr/>
          <p:nvPr/>
        </p:nvSpPr>
        <p:spPr>
          <a:xfrm>
            <a:off x="8525562" y="3774669"/>
            <a:ext cx="14677338" cy="8489300"/>
          </a:xfrm>
          <a:prstGeom prst="rect">
            <a:avLst/>
          </a:prstGeom>
          <a:solidFill>
            <a:srgbClr val="CCCCCC">
              <a:alpha val="10000"/>
            </a:srgbClr>
          </a:solidFill>
          <a:ln w="25400">
            <a:solidFill>
              <a:srgbClr val="ADB9CA"/>
            </a:solidFill>
          </a:ln>
        </p:spPr>
        <p:txBody>
          <a:bodyPr lIns="121919" tIns="121919" rIns="121919" bIns="121919"/>
          <a:lstStyle/>
          <a:p>
            <a:pPr defTabSz="2438400">
              <a:lnSpc>
                <a:spcPct val="100000"/>
              </a:lnSpc>
              <a:spcBef>
                <a:spcPts val="0"/>
              </a:spcBef>
              <a:defRPr sz="2400" b="0">
                <a:solidFill>
                  <a:srgbClr val="000000"/>
                </a:solidFill>
                <a:latin typeface="Menlo"/>
                <a:ea typeface="Menlo"/>
                <a:cs typeface="Menlo"/>
                <a:sym typeface="Menlo"/>
              </a:defRPr>
            </a:pPr>
            <a:endParaRPr/>
          </a:p>
        </p:txBody>
      </p:sp>
      <p:sp>
        <p:nvSpPr>
          <p:cNvPr id="649" name="Shape 649"/>
          <p:cNvSpPr/>
          <p:nvPr/>
        </p:nvSpPr>
        <p:spPr>
          <a:xfrm>
            <a:off x="8523730" y="3323167"/>
            <a:ext cx="14679170" cy="731521"/>
          </a:xfrm>
          <a:prstGeom prst="rect">
            <a:avLst/>
          </a:prstGeom>
          <a:solidFill>
            <a:srgbClr val="ADB9CA"/>
          </a:solidFill>
          <a:ln w="25400">
            <a:solidFill>
              <a:srgbClr val="ADB9CA"/>
            </a:solidFill>
            <a:miter/>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a:p>
        </p:txBody>
      </p:sp>
      <p:grpSp>
        <p:nvGrpSpPr>
          <p:cNvPr id="653" name="Group 653"/>
          <p:cNvGrpSpPr/>
          <p:nvPr/>
        </p:nvGrpSpPr>
        <p:grpSpPr>
          <a:xfrm>
            <a:off x="22603860" y="12793059"/>
            <a:ext cx="594806" cy="629478"/>
            <a:chOff x="0" y="0"/>
            <a:chExt cx="594805" cy="629477"/>
          </a:xfrm>
        </p:grpSpPr>
        <p:sp>
          <p:nvSpPr>
            <p:cNvPr id="650" name="Shape 650"/>
            <p:cNvSpPr/>
            <p:nvPr/>
          </p:nvSpPr>
          <p:spPr>
            <a:xfrm>
              <a:off x="0" y="0"/>
              <a:ext cx="247689" cy="53995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5718"/>
                  </a:lnTo>
                  <a:lnTo>
                    <a:pt x="0" y="19448"/>
                  </a:lnTo>
                  <a:lnTo>
                    <a:pt x="8115" y="21600"/>
                  </a:lnTo>
                  <a:lnTo>
                    <a:pt x="8115" y="7870"/>
                  </a:lnTo>
                  <a:lnTo>
                    <a:pt x="21600" y="4303"/>
                  </a:lnTo>
                  <a:lnTo>
                    <a:pt x="21600"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651" name="Shape 651"/>
            <p:cNvSpPr/>
            <p:nvPr/>
          </p:nvSpPr>
          <p:spPr>
            <a:xfrm>
              <a:off x="154628" y="0"/>
              <a:ext cx="285550" cy="629124"/>
            </a:xfrm>
            <a:custGeom>
              <a:avLst/>
              <a:gdLst/>
              <a:ahLst/>
              <a:cxnLst>
                <a:cxn ang="0">
                  <a:pos x="wd2" y="hd2"/>
                </a:cxn>
                <a:cxn ang="5400000">
                  <a:pos x="wd2" y="hd2"/>
                </a:cxn>
                <a:cxn ang="10800000">
                  <a:pos x="wd2" y="hd2"/>
                </a:cxn>
                <a:cxn ang="16200000">
                  <a:pos x="wd2" y="hd2"/>
                </a:cxn>
              </a:cxnLst>
              <a:rect l="0" t="0" r="r" b="b"/>
              <a:pathLst>
                <a:path w="21600" h="21600" extrusionOk="0">
                  <a:moveTo>
                    <a:pt x="14534" y="0"/>
                  </a:moveTo>
                  <a:lnTo>
                    <a:pt x="14534" y="9379"/>
                  </a:lnTo>
                  <a:lnTo>
                    <a:pt x="7039" y="9379"/>
                  </a:lnTo>
                  <a:lnTo>
                    <a:pt x="7039" y="5892"/>
                  </a:lnTo>
                  <a:lnTo>
                    <a:pt x="0" y="7739"/>
                  </a:lnTo>
                  <a:lnTo>
                    <a:pt x="0" y="19753"/>
                  </a:lnTo>
                  <a:lnTo>
                    <a:pt x="7039" y="21600"/>
                  </a:lnTo>
                  <a:lnTo>
                    <a:pt x="7039" y="12246"/>
                  </a:lnTo>
                  <a:lnTo>
                    <a:pt x="14534" y="12246"/>
                  </a:lnTo>
                  <a:lnTo>
                    <a:pt x="14534" y="15720"/>
                  </a:lnTo>
                  <a:lnTo>
                    <a:pt x="21600" y="13874"/>
                  </a:lnTo>
                  <a:lnTo>
                    <a:pt x="21600" y="1847"/>
                  </a:lnTo>
                  <a:lnTo>
                    <a:pt x="14534"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652" name="Shape 652"/>
            <p:cNvSpPr/>
            <p:nvPr/>
          </p:nvSpPr>
          <p:spPr>
            <a:xfrm>
              <a:off x="346763" y="89167"/>
              <a:ext cx="248043" cy="54031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5885"/>
                  </a:lnTo>
                  <a:lnTo>
                    <a:pt x="21600" y="2150"/>
                  </a:lnTo>
                  <a:lnTo>
                    <a:pt x="13496" y="0"/>
                  </a:lnTo>
                  <a:lnTo>
                    <a:pt x="13496" y="13735"/>
                  </a:lnTo>
                  <a:lnTo>
                    <a:pt x="0" y="17300"/>
                  </a:lnTo>
                  <a:lnTo>
                    <a:pt x="0" y="2160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sp>
        <p:nvSpPr>
          <p:cNvPr id="654" name="Shape 654"/>
          <p:cNvSpPr/>
          <p:nvPr/>
        </p:nvSpPr>
        <p:spPr>
          <a:xfrm>
            <a:off x="1451869" y="12938280"/>
            <a:ext cx="3223578" cy="485141"/>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t>Copyright © 2017 HashiCorp</a:t>
            </a:r>
          </a:p>
        </p:txBody>
      </p:sp>
      <p:sp>
        <p:nvSpPr>
          <p:cNvPr id="655" name="Shape 655"/>
          <p:cNvSpPr>
            <a:spLocks noGrp="1"/>
          </p:cNvSpPr>
          <p:nvPr>
            <p:ph type="sldNum" sz="quarter" idx="2"/>
          </p:nvPr>
        </p:nvSpPr>
        <p:spPr>
          <a:xfrm>
            <a:off x="23456900" y="12945582"/>
            <a:ext cx="514907" cy="485141"/>
          </a:xfrm>
          <a:prstGeom prst="rect">
            <a:avLst/>
          </a:prstGeom>
        </p:spPr>
        <p:txBody>
          <a:bodyPr anchor="b"/>
          <a:lstStyle>
            <a:lvl1pPr>
              <a:defRPr sz="1600">
                <a:solidFill>
                  <a:srgbClr val="AFABAB"/>
                </a:solidFill>
              </a:defRPr>
            </a:lvl1pPr>
          </a:lstStyle>
          <a:p>
            <a:fld id="{86CB4B4D-7CA3-9044-876B-883B54F8677D}" type="slidenum">
              <a:t>‹#›</a:t>
            </a:fld>
            <a:endParaRPr/>
          </a:p>
        </p:txBody>
      </p:sp>
      <p:sp>
        <p:nvSpPr>
          <p:cNvPr id="656" name="Shape 656"/>
          <p:cNvSpPr>
            <a:spLocks noGrp="1"/>
          </p:cNvSpPr>
          <p:nvPr>
            <p:ph type="body" sz="half" idx="13"/>
          </p:nvPr>
        </p:nvSpPr>
        <p:spPr>
          <a:xfrm>
            <a:off x="8812231" y="4321883"/>
            <a:ext cx="14097928" cy="7689463"/>
          </a:xfrm>
          <a:prstGeom prst="rect">
            <a:avLst/>
          </a:prstGeom>
          <a:ln w="12700"/>
        </p:spPr>
        <p:txBody>
          <a:bodyPr>
            <a:normAutofit/>
          </a:bodyPr>
          <a:lstStyle/>
          <a:p>
            <a:pPr marL="0" indent="0" defTabSz="1828800">
              <a:spcBef>
                <a:spcPts val="800"/>
              </a:spcBef>
              <a:buSzTx/>
              <a:buFontTx/>
              <a:buNone/>
              <a:defRPr sz="1800">
                <a:latin typeface="Menlo"/>
                <a:ea typeface="Menlo"/>
                <a:cs typeface="Menlo"/>
                <a:sym typeface="Menlo"/>
              </a:defRPr>
            </a:pPr>
            <a:endParaRPr/>
          </a:p>
        </p:txBody>
      </p:sp>
      <p:sp>
        <p:nvSpPr>
          <p:cNvPr id="657" name="Shape 657"/>
          <p:cNvSpPr>
            <a:spLocks noGrp="1"/>
          </p:cNvSpPr>
          <p:nvPr>
            <p:ph type="body" sz="quarter" idx="14"/>
          </p:nvPr>
        </p:nvSpPr>
        <p:spPr>
          <a:xfrm>
            <a:off x="8812231" y="3331455"/>
            <a:ext cx="13933759" cy="729519"/>
          </a:xfrm>
          <a:prstGeom prst="rect">
            <a:avLst/>
          </a:prstGeom>
          <a:ln w="12700"/>
        </p:spPr>
        <p:txBody>
          <a:bodyPr anchor="ctr">
            <a:normAutofit/>
          </a:bodyPr>
          <a:lstStyle/>
          <a:p>
            <a:pPr marL="0" indent="0" algn="ctr" defTabSz="1828800">
              <a:spcBef>
                <a:spcPts val="800"/>
              </a:spcBef>
              <a:buSzTx/>
              <a:buFontTx/>
              <a:buNone/>
              <a:defRPr sz="2000" b="1">
                <a:solidFill>
                  <a:srgbClr val="FFFFFF"/>
                </a:solidFill>
                <a:latin typeface="Menlo"/>
                <a:ea typeface="Menlo"/>
                <a:cs typeface="Menlo"/>
                <a:sym typeface="Menlo"/>
              </a:defRPr>
            </a:pPr>
            <a:endParaRPr/>
          </a:p>
        </p:txBody>
      </p:sp>
    </p:spTree>
  </p:cSld>
  <p:clrMapOvr>
    <a:masterClrMapping/>
  </p:clrMapOvr>
  <p:transition spd="med"/>
</p:sldLayout>
</file>

<file path=ppt/slideLayouts/slideLayout38.xml><?xml version="1.0" encoding="utf-8"?>
<p:sldLayout xmlns:a="http://schemas.openxmlformats.org/drawingml/2006/main" xmlns:r="http://schemas.openxmlformats.org/officeDocument/2006/relationships" xmlns:p="http://schemas.openxmlformats.org/presentationml/2006/main" type="tx">
  <p:cSld name="Title Slide - Terraform Color">
    <p:spTree>
      <p:nvGrpSpPr>
        <p:cNvPr id="1" name=""/>
        <p:cNvGrpSpPr/>
        <p:nvPr/>
      </p:nvGrpSpPr>
      <p:grpSpPr>
        <a:xfrm>
          <a:off x="0" y="0"/>
          <a:ext cx="0" cy="0"/>
          <a:chOff x="0" y="0"/>
          <a:chExt cx="0" cy="0"/>
        </a:xfrm>
      </p:grpSpPr>
      <p:pic>
        <p:nvPicPr>
          <p:cNvPr id="664" name="image5.png"/>
          <p:cNvPicPr>
            <a:picLocks/>
          </p:cNvPicPr>
          <p:nvPr/>
        </p:nvPicPr>
        <p:blipFill>
          <a:blip r:embed="rId2">
            <a:extLst/>
          </a:blip>
          <a:srcRect l="330" b="962"/>
          <a:stretch>
            <a:fillRect/>
          </a:stretch>
        </p:blipFill>
        <p:spPr>
          <a:xfrm>
            <a:off x="379" y="2519"/>
            <a:ext cx="24383646" cy="13711032"/>
          </a:xfrm>
          <a:prstGeom prst="rect">
            <a:avLst/>
          </a:prstGeom>
          <a:ln w="12700">
            <a:miter lim="400000"/>
          </a:ln>
        </p:spPr>
      </p:pic>
      <p:sp>
        <p:nvSpPr>
          <p:cNvPr id="665" name="Shape 665"/>
          <p:cNvSpPr/>
          <p:nvPr/>
        </p:nvSpPr>
        <p:spPr>
          <a:xfrm>
            <a:off x="1701674" y="8644"/>
            <a:ext cx="12838854" cy="10633828"/>
          </a:xfrm>
          <a:prstGeom prst="rect">
            <a:avLst/>
          </a:prstGeom>
          <a:solidFill>
            <a:srgbClr val="FFFFFF"/>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a:p>
        </p:txBody>
      </p:sp>
      <p:sp>
        <p:nvSpPr>
          <p:cNvPr id="666" name="Shape 666"/>
          <p:cNvSpPr>
            <a:spLocks noGrp="1"/>
          </p:cNvSpPr>
          <p:nvPr>
            <p:ph type="title"/>
          </p:nvPr>
        </p:nvSpPr>
        <p:spPr>
          <a:xfrm>
            <a:off x="3803101" y="5482141"/>
            <a:ext cx="8636001" cy="2751718"/>
          </a:xfrm>
          <a:prstGeom prst="rect">
            <a:avLst/>
          </a:prstGeom>
        </p:spPr>
        <p:txBody>
          <a:bodyPr/>
          <a:lstStyle>
            <a:lvl1pPr algn="ctr">
              <a:spcBef>
                <a:spcPts val="2500"/>
              </a:spcBef>
              <a:defRPr sz="8400"/>
            </a:lvl1pPr>
          </a:lstStyle>
          <a:p>
            <a:r>
              <a:t>Title Text</a:t>
            </a:r>
          </a:p>
        </p:txBody>
      </p:sp>
      <p:sp>
        <p:nvSpPr>
          <p:cNvPr id="667" name="Shape 667"/>
          <p:cNvSpPr/>
          <p:nvPr/>
        </p:nvSpPr>
        <p:spPr>
          <a:xfrm>
            <a:off x="2336799" y="12859187"/>
            <a:ext cx="4311489" cy="279401"/>
          </a:xfrm>
          <a:prstGeom prst="rect">
            <a:avLst/>
          </a:prstGeom>
          <a:ln w="25400">
            <a:miter lim="400000"/>
          </a:ln>
          <a:extLst>
            <a:ext uri="{C572A759-6A51-4108-AA02-DFA0A04FC94B}">
              <ma14:wrappingTextBoxFlag xmlns="" xmlns:ma14="http://schemas.microsoft.com/office/mac/drawingml/2011/main" val="1"/>
            </a:ext>
          </a:extLst>
        </p:spPr>
        <p:txBody>
          <a:bodyPr lIns="0" tIns="0" rIns="0" bIns="0">
            <a:spAutoFit/>
          </a:bodyPr>
          <a:lstStyle>
            <a:lvl1pPr>
              <a:lnSpc>
                <a:spcPct val="100000"/>
              </a:lnSpc>
              <a:spcBef>
                <a:spcPts val="0"/>
              </a:spcBef>
              <a:defRPr sz="1800" b="0">
                <a:solidFill>
                  <a:srgbClr val="AFABAB"/>
                </a:solidFill>
                <a:latin typeface="Verdana"/>
                <a:ea typeface="Verdana"/>
                <a:cs typeface="Verdana"/>
                <a:sym typeface="Verdana"/>
              </a:defRPr>
            </a:lvl1pPr>
          </a:lstStyle>
          <a:p>
            <a:r>
              <a:t>Copyright © 2017 HashiCorp</a:t>
            </a:r>
          </a:p>
        </p:txBody>
      </p:sp>
      <p:sp>
        <p:nvSpPr>
          <p:cNvPr id="668" name="Shape 668"/>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9.xml><?xml version="1.0" encoding="utf-8"?>
<p:sldLayout xmlns:a="http://schemas.openxmlformats.org/drawingml/2006/main" xmlns:r="http://schemas.openxmlformats.org/officeDocument/2006/relationships" xmlns:p="http://schemas.openxmlformats.org/presentationml/2006/main" type="tx">
  <p:cSld name="Feature Slide - Terraform ">
    <p:spTree>
      <p:nvGrpSpPr>
        <p:cNvPr id="1" name=""/>
        <p:cNvGrpSpPr/>
        <p:nvPr/>
      </p:nvGrpSpPr>
      <p:grpSpPr>
        <a:xfrm>
          <a:off x="0" y="0"/>
          <a:ext cx="0" cy="0"/>
          <a:chOff x="0" y="0"/>
          <a:chExt cx="0" cy="0"/>
        </a:xfrm>
      </p:grpSpPr>
      <p:pic>
        <p:nvPicPr>
          <p:cNvPr id="675" name="image5.png"/>
          <p:cNvPicPr>
            <a:picLocks/>
          </p:cNvPicPr>
          <p:nvPr/>
        </p:nvPicPr>
        <p:blipFill>
          <a:blip r:embed="rId2">
            <a:extLst/>
          </a:blip>
          <a:srcRect l="330" b="962"/>
          <a:stretch>
            <a:fillRect/>
          </a:stretch>
        </p:blipFill>
        <p:spPr>
          <a:xfrm>
            <a:off x="379" y="2519"/>
            <a:ext cx="7873646" cy="13715795"/>
          </a:xfrm>
          <a:prstGeom prst="rect">
            <a:avLst/>
          </a:prstGeom>
          <a:ln w="12700">
            <a:miter lim="400000"/>
          </a:ln>
        </p:spPr>
      </p:pic>
      <p:sp>
        <p:nvSpPr>
          <p:cNvPr id="676" name="Shape 676"/>
          <p:cNvSpPr/>
          <p:nvPr/>
        </p:nvSpPr>
        <p:spPr>
          <a:xfrm>
            <a:off x="2336799" y="12859187"/>
            <a:ext cx="4311489" cy="279401"/>
          </a:xfrm>
          <a:prstGeom prst="rect">
            <a:avLst/>
          </a:prstGeom>
          <a:ln w="25400">
            <a:miter lim="400000"/>
          </a:ln>
          <a:extLst>
            <a:ext uri="{C572A759-6A51-4108-AA02-DFA0A04FC94B}">
              <ma14:wrappingTextBoxFlag xmlns="" xmlns:ma14="http://schemas.microsoft.com/office/mac/drawingml/2011/main" val="1"/>
            </a:ext>
          </a:extLst>
        </p:spPr>
        <p:txBody>
          <a:bodyPr lIns="0" tIns="0" rIns="0" bIns="0">
            <a:spAutoFit/>
          </a:bodyPr>
          <a:lstStyle>
            <a:lvl1pPr>
              <a:lnSpc>
                <a:spcPct val="100000"/>
              </a:lnSpc>
              <a:spcBef>
                <a:spcPts val="0"/>
              </a:spcBef>
              <a:defRPr sz="1800" b="0">
                <a:solidFill>
                  <a:srgbClr val="AFABAB"/>
                </a:solidFill>
                <a:latin typeface="Verdana"/>
                <a:ea typeface="Verdana"/>
                <a:cs typeface="Verdana"/>
                <a:sym typeface="Verdana"/>
              </a:defRPr>
            </a:lvl1pPr>
          </a:lstStyle>
          <a:p>
            <a:r>
              <a:t>Copyright © 2017 HashiCorp</a:t>
            </a:r>
          </a:p>
        </p:txBody>
      </p:sp>
      <p:sp>
        <p:nvSpPr>
          <p:cNvPr id="677" name="Shape 677"/>
          <p:cNvSpPr/>
          <p:nvPr/>
        </p:nvSpPr>
        <p:spPr>
          <a:xfrm>
            <a:off x="-1" y="-9283"/>
            <a:ext cx="24384001" cy="3081870"/>
          </a:xfrm>
          <a:prstGeom prst="rect">
            <a:avLst/>
          </a:prstGeom>
          <a:solidFill>
            <a:srgbClr val="FFFFFF"/>
          </a:solidFill>
          <a:ln w="12700">
            <a:miter lim="400000"/>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682" name="Group 682"/>
          <p:cNvGrpSpPr/>
          <p:nvPr/>
        </p:nvGrpSpPr>
        <p:grpSpPr>
          <a:xfrm>
            <a:off x="502821" y="460005"/>
            <a:ext cx="1880329" cy="2143294"/>
            <a:chOff x="0" y="0"/>
            <a:chExt cx="1880328" cy="2143293"/>
          </a:xfrm>
        </p:grpSpPr>
        <p:sp>
          <p:nvSpPr>
            <p:cNvPr id="678" name="Shape 678"/>
            <p:cNvSpPr/>
            <p:nvPr/>
          </p:nvSpPr>
          <p:spPr>
            <a:xfrm>
              <a:off x="649270" y="379322"/>
              <a:ext cx="581786" cy="101230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7200"/>
                  </a:lnTo>
                  <a:lnTo>
                    <a:pt x="21600" y="21600"/>
                  </a:lnTo>
                  <a:lnTo>
                    <a:pt x="0" y="14400"/>
                  </a:lnTo>
                  <a:lnTo>
                    <a:pt x="0" y="0"/>
                  </a:lnTo>
                  <a:close/>
                </a:path>
              </a:pathLst>
            </a:custGeom>
            <a:solidFill>
              <a:schemeClr val="accent4"/>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679" name="Shape 679"/>
            <p:cNvSpPr/>
            <p:nvPr/>
          </p:nvSpPr>
          <p:spPr>
            <a:xfrm>
              <a:off x="1293889" y="379322"/>
              <a:ext cx="586440" cy="1012307"/>
            </a:xfrm>
            <a:custGeom>
              <a:avLst/>
              <a:gdLst/>
              <a:ahLst/>
              <a:cxnLst>
                <a:cxn ang="0">
                  <a:pos x="wd2" y="hd2"/>
                </a:cxn>
                <a:cxn ang="5400000">
                  <a:pos x="wd2" y="hd2"/>
                </a:cxn>
                <a:cxn ang="10800000">
                  <a:pos x="wd2" y="hd2"/>
                </a:cxn>
                <a:cxn ang="16200000">
                  <a:pos x="wd2" y="hd2"/>
                </a:cxn>
              </a:cxnLst>
              <a:rect l="0" t="0" r="r" b="b"/>
              <a:pathLst>
                <a:path w="21600" h="21600" extrusionOk="0">
                  <a:moveTo>
                    <a:pt x="0" y="7200"/>
                  </a:moveTo>
                  <a:lnTo>
                    <a:pt x="0" y="21600"/>
                  </a:lnTo>
                  <a:lnTo>
                    <a:pt x="21600" y="14400"/>
                  </a:lnTo>
                  <a:lnTo>
                    <a:pt x="21600" y="0"/>
                  </a:lnTo>
                  <a:lnTo>
                    <a:pt x="0" y="7200"/>
                  </a:lnTo>
                  <a:close/>
                </a:path>
              </a:pathLst>
            </a:custGeom>
            <a:solidFill>
              <a:srgbClr val="4040B2"/>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680" name="Shape 680"/>
            <p:cNvSpPr/>
            <p:nvPr/>
          </p:nvSpPr>
          <p:spPr>
            <a:xfrm>
              <a:off x="-1" y="-1"/>
              <a:ext cx="584114" cy="101696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4384"/>
                  </a:lnTo>
                  <a:lnTo>
                    <a:pt x="21600" y="21600"/>
                  </a:lnTo>
                  <a:lnTo>
                    <a:pt x="21600" y="7216"/>
                  </a:lnTo>
                  <a:lnTo>
                    <a:pt x="0" y="0"/>
                  </a:lnTo>
                  <a:close/>
                </a:path>
              </a:pathLst>
            </a:custGeom>
            <a:solidFill>
              <a:schemeClr val="accent4"/>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681" name="Shape 681"/>
            <p:cNvSpPr/>
            <p:nvPr/>
          </p:nvSpPr>
          <p:spPr>
            <a:xfrm>
              <a:off x="649270" y="1128661"/>
              <a:ext cx="581786" cy="1014633"/>
            </a:xfrm>
            <a:custGeom>
              <a:avLst/>
              <a:gdLst/>
              <a:ahLst/>
              <a:cxnLst>
                <a:cxn ang="0">
                  <a:pos x="wd2" y="hd2"/>
                </a:cxn>
                <a:cxn ang="5400000">
                  <a:pos x="wd2" y="hd2"/>
                </a:cxn>
                <a:cxn ang="10800000">
                  <a:pos x="wd2" y="hd2"/>
                </a:cxn>
                <a:cxn ang="16200000">
                  <a:pos x="wd2" y="hd2"/>
                </a:cxn>
              </a:cxnLst>
              <a:rect l="0" t="0" r="r" b="b"/>
              <a:pathLst>
                <a:path w="21600" h="21600" extrusionOk="0">
                  <a:moveTo>
                    <a:pt x="0" y="14417"/>
                  </a:moveTo>
                  <a:lnTo>
                    <a:pt x="21600" y="21600"/>
                  </a:lnTo>
                  <a:lnTo>
                    <a:pt x="21600" y="7233"/>
                  </a:lnTo>
                  <a:lnTo>
                    <a:pt x="0" y="0"/>
                  </a:lnTo>
                  <a:lnTo>
                    <a:pt x="0" y="14417"/>
                  </a:lnTo>
                  <a:close/>
                </a:path>
              </a:pathLst>
            </a:custGeom>
            <a:solidFill>
              <a:schemeClr val="accent4"/>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grpSp>
      <p:sp>
        <p:nvSpPr>
          <p:cNvPr id="683" name="Shape 683"/>
          <p:cNvSpPr>
            <a:spLocks noGrp="1"/>
          </p:cNvSpPr>
          <p:nvPr>
            <p:ph type="title"/>
          </p:nvPr>
        </p:nvSpPr>
        <p:spPr>
          <a:xfrm>
            <a:off x="3523701" y="803493"/>
            <a:ext cx="15367001" cy="1456318"/>
          </a:xfrm>
          <a:prstGeom prst="rect">
            <a:avLst/>
          </a:prstGeom>
        </p:spPr>
        <p:txBody>
          <a:bodyPr/>
          <a:lstStyle>
            <a:lvl1pPr>
              <a:spcBef>
                <a:spcPts val="2500"/>
              </a:spcBef>
              <a:defRPr sz="8400"/>
            </a:lvl1pPr>
          </a:lstStyle>
          <a:p>
            <a:r>
              <a:t>Title Text</a:t>
            </a:r>
          </a:p>
        </p:txBody>
      </p:sp>
      <p:sp>
        <p:nvSpPr>
          <p:cNvPr id="684" name="Shape 684"/>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Slide - Hashicorp Suite">
    <p:spTree>
      <p:nvGrpSpPr>
        <p:cNvPr id="1" name=""/>
        <p:cNvGrpSpPr/>
        <p:nvPr/>
      </p:nvGrpSpPr>
      <p:grpSpPr>
        <a:xfrm>
          <a:off x="0" y="0"/>
          <a:ext cx="0" cy="0"/>
          <a:chOff x="0" y="0"/>
          <a:chExt cx="0" cy="0"/>
        </a:xfrm>
      </p:grpSpPr>
      <p:pic>
        <p:nvPicPr>
          <p:cNvPr id="67" name="image5.png"/>
          <p:cNvPicPr>
            <a:picLocks/>
          </p:cNvPicPr>
          <p:nvPr/>
        </p:nvPicPr>
        <p:blipFill>
          <a:blip r:embed="rId2">
            <a:extLst/>
          </a:blip>
          <a:srcRect l="330" b="962"/>
          <a:stretch>
            <a:fillRect/>
          </a:stretch>
        </p:blipFill>
        <p:spPr>
          <a:xfrm>
            <a:off x="379" y="2519"/>
            <a:ext cx="24383646" cy="13711032"/>
          </a:xfrm>
          <a:prstGeom prst="rect">
            <a:avLst/>
          </a:prstGeom>
          <a:ln w="12700">
            <a:miter lim="400000"/>
          </a:ln>
        </p:spPr>
      </p:pic>
      <p:sp>
        <p:nvSpPr>
          <p:cNvPr id="68" name="Shape 68"/>
          <p:cNvSpPr/>
          <p:nvPr/>
        </p:nvSpPr>
        <p:spPr>
          <a:xfrm>
            <a:off x="1701674" y="3082173"/>
            <a:ext cx="12838854" cy="10633828"/>
          </a:xfrm>
          <a:prstGeom prst="rect">
            <a:avLst/>
          </a:prstGeom>
          <a:solidFill>
            <a:srgbClr val="EEEEEE"/>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a:p>
        </p:txBody>
      </p:sp>
      <p:sp>
        <p:nvSpPr>
          <p:cNvPr id="69" name="Shape 69"/>
          <p:cNvSpPr>
            <a:spLocks noGrp="1"/>
          </p:cNvSpPr>
          <p:nvPr>
            <p:ph type="title"/>
          </p:nvPr>
        </p:nvSpPr>
        <p:spPr>
          <a:xfrm>
            <a:off x="2336799" y="5257800"/>
            <a:ext cx="11531601" cy="4927600"/>
          </a:xfrm>
          <a:prstGeom prst="rect">
            <a:avLst/>
          </a:prstGeom>
        </p:spPr>
        <p:txBody>
          <a:bodyPr anchor="b"/>
          <a:lstStyle>
            <a:lvl1pPr>
              <a:spcBef>
                <a:spcPts val="2500"/>
              </a:spcBef>
              <a:defRPr sz="8400"/>
            </a:lvl1pPr>
          </a:lstStyle>
          <a:p>
            <a:r>
              <a:t>Title Text</a:t>
            </a:r>
          </a:p>
        </p:txBody>
      </p:sp>
      <p:sp>
        <p:nvSpPr>
          <p:cNvPr id="70" name="Shape 70"/>
          <p:cNvSpPr>
            <a:spLocks noGrp="1"/>
          </p:cNvSpPr>
          <p:nvPr>
            <p:ph type="body" sz="quarter" idx="1"/>
          </p:nvPr>
        </p:nvSpPr>
        <p:spPr>
          <a:xfrm>
            <a:off x="2336799" y="10414000"/>
            <a:ext cx="11531601" cy="2374961"/>
          </a:xfrm>
          <a:prstGeom prst="rect">
            <a:avLst/>
          </a:prstGeom>
          <a:ln w="12700"/>
        </p:spPr>
        <p:txBody>
          <a:bodyPr lIns="0" tIns="0" rIns="0" bIns="0">
            <a:normAutofit/>
          </a:bodyPr>
          <a:lstStyle>
            <a:lvl1pPr marL="0" indent="0">
              <a:buSzTx/>
              <a:buFontTx/>
              <a:buNone/>
              <a:defRPr sz="4200">
                <a:solidFill>
                  <a:schemeClr val="accent2"/>
                </a:solidFill>
              </a:defRPr>
            </a:lvl1pPr>
            <a:lvl2pPr marL="0" indent="342900">
              <a:buSzTx/>
              <a:buFontTx/>
              <a:buNone/>
              <a:defRPr sz="4200">
                <a:solidFill>
                  <a:schemeClr val="accent2"/>
                </a:solidFill>
              </a:defRPr>
            </a:lvl2pPr>
            <a:lvl3pPr marL="1165860" indent="-480060">
              <a:buFontTx/>
              <a:defRPr sz="4200">
                <a:solidFill>
                  <a:schemeClr val="accent2"/>
                </a:solidFill>
              </a:defRPr>
            </a:lvl3pPr>
            <a:lvl4pPr marL="1562100" indent="-533400">
              <a:buFontTx/>
              <a:defRPr sz="4200">
                <a:solidFill>
                  <a:schemeClr val="accent2"/>
                </a:solidFill>
              </a:defRPr>
            </a:lvl4pPr>
            <a:lvl5pPr marL="1905000" indent="-533400">
              <a:buFontTx/>
              <a:defRPr sz="4200">
                <a:solidFill>
                  <a:schemeClr val="accent2"/>
                </a:solidFill>
              </a:defRPr>
            </a:lvl5pPr>
          </a:lstStyle>
          <a:p>
            <a:r>
              <a:t>Body Level One</a:t>
            </a:r>
          </a:p>
          <a:p>
            <a:pPr lvl="1"/>
            <a:r>
              <a:t>Body Level Two</a:t>
            </a:r>
          </a:p>
          <a:p>
            <a:pPr lvl="2"/>
            <a:r>
              <a:t>Body Level Three</a:t>
            </a:r>
          </a:p>
          <a:p>
            <a:pPr lvl="3"/>
            <a:r>
              <a:t>Body Level Four</a:t>
            </a:r>
          </a:p>
          <a:p>
            <a:pPr lvl="4"/>
            <a:r>
              <a:t>Body Level Five</a:t>
            </a:r>
          </a:p>
        </p:txBody>
      </p:sp>
      <p:sp>
        <p:nvSpPr>
          <p:cNvPr id="71" name="Shape 71"/>
          <p:cNvSpPr/>
          <p:nvPr/>
        </p:nvSpPr>
        <p:spPr>
          <a:xfrm>
            <a:off x="2336799" y="12859187"/>
            <a:ext cx="4311489" cy="279401"/>
          </a:xfrm>
          <a:prstGeom prst="rect">
            <a:avLst/>
          </a:prstGeom>
          <a:ln w="25400">
            <a:miter lim="400000"/>
          </a:ln>
          <a:extLst>
            <a:ext uri="{C572A759-6A51-4108-AA02-DFA0A04FC94B}">
              <ma14:wrappingTextBoxFlag xmlns="" xmlns:ma14="http://schemas.microsoft.com/office/mac/drawingml/2011/main" val="1"/>
            </a:ext>
          </a:extLst>
        </p:spPr>
        <p:txBody>
          <a:bodyPr lIns="0" tIns="0" rIns="0" bIns="0">
            <a:spAutoFit/>
          </a:bodyPr>
          <a:lstStyle>
            <a:lvl1pPr>
              <a:lnSpc>
                <a:spcPct val="100000"/>
              </a:lnSpc>
              <a:spcBef>
                <a:spcPts val="0"/>
              </a:spcBef>
              <a:defRPr sz="1800" b="0">
                <a:solidFill>
                  <a:srgbClr val="AFABAB"/>
                </a:solidFill>
                <a:latin typeface="Verdana"/>
                <a:ea typeface="Verdana"/>
                <a:cs typeface="Verdana"/>
                <a:sym typeface="Verdana"/>
              </a:defRPr>
            </a:lvl1pPr>
          </a:lstStyle>
          <a:p>
            <a:r>
              <a:t>Copyright © 2017 HashiCorp</a:t>
            </a:r>
          </a:p>
        </p:txBody>
      </p:sp>
      <p:sp>
        <p:nvSpPr>
          <p:cNvPr id="72" name="Shape 72"/>
          <p:cNvSpPr/>
          <p:nvPr/>
        </p:nvSpPr>
        <p:spPr>
          <a:xfrm>
            <a:off x="2856461" y="1387717"/>
            <a:ext cx="2938849" cy="3081870"/>
          </a:xfrm>
          <a:prstGeom prst="rect">
            <a:avLst/>
          </a:prstGeom>
          <a:solidFill>
            <a:schemeClr val="accent2"/>
          </a:solidFill>
          <a:ln w="12700">
            <a:miter lim="400000"/>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pic>
        <p:nvPicPr>
          <p:cNvPr id="73" name="image2.png"/>
          <p:cNvPicPr>
            <a:picLocks noChangeAspect="1"/>
          </p:cNvPicPr>
          <p:nvPr/>
        </p:nvPicPr>
        <p:blipFill>
          <a:blip r:embed="rId3">
            <a:extLst/>
          </a:blip>
          <a:stretch>
            <a:fillRect/>
          </a:stretch>
        </p:blipFill>
        <p:spPr>
          <a:xfrm>
            <a:off x="3116234" y="1817714"/>
            <a:ext cx="2374966" cy="2374961"/>
          </a:xfrm>
          <a:prstGeom prst="rect">
            <a:avLst/>
          </a:prstGeom>
          <a:ln w="12700">
            <a:miter lim="400000"/>
          </a:ln>
        </p:spPr>
      </p:pic>
      <p:sp>
        <p:nvSpPr>
          <p:cNvPr id="74" name="Shape 74"/>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0.xml><?xml version="1.0" encoding="utf-8"?>
<p:sldLayout xmlns:a="http://schemas.openxmlformats.org/drawingml/2006/main" xmlns:r="http://schemas.openxmlformats.org/officeDocument/2006/relationships" xmlns:p="http://schemas.openxmlformats.org/presentationml/2006/main" type="tx">
  <p:cSld name="Body w/title Blank">
    <p:spTree>
      <p:nvGrpSpPr>
        <p:cNvPr id="1" name=""/>
        <p:cNvGrpSpPr/>
        <p:nvPr/>
      </p:nvGrpSpPr>
      <p:grpSpPr>
        <a:xfrm>
          <a:off x="0" y="0"/>
          <a:ext cx="0" cy="0"/>
          <a:chOff x="0" y="0"/>
          <a:chExt cx="0" cy="0"/>
        </a:xfrm>
      </p:grpSpPr>
      <p:pic>
        <p:nvPicPr>
          <p:cNvPr id="691" name="image18.jpg"/>
          <p:cNvPicPr>
            <a:picLocks noChangeAspect="1"/>
          </p:cNvPicPr>
          <p:nvPr/>
        </p:nvPicPr>
        <p:blipFill>
          <a:blip r:embed="rId2">
            <a:alphaModFix amt="34000"/>
            <a:extLst/>
          </a:blip>
          <a:stretch>
            <a:fillRect/>
          </a:stretch>
        </p:blipFill>
        <p:spPr>
          <a:xfrm>
            <a:off x="-1" y="-1"/>
            <a:ext cx="24384001" cy="13716001"/>
          </a:xfrm>
          <a:prstGeom prst="rect">
            <a:avLst/>
          </a:prstGeom>
          <a:ln w="12700">
            <a:miter lim="400000"/>
          </a:ln>
        </p:spPr>
      </p:pic>
      <p:sp>
        <p:nvSpPr>
          <p:cNvPr id="692" name="Shape 692"/>
          <p:cNvSpPr/>
          <p:nvPr/>
        </p:nvSpPr>
        <p:spPr>
          <a:xfrm>
            <a:off x="1175173" y="783772"/>
            <a:ext cx="22023494" cy="12870617"/>
          </a:xfrm>
          <a:prstGeom prst="rect">
            <a:avLst/>
          </a:prstGeom>
          <a:solidFill>
            <a:srgbClr val="FFFFFF"/>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a:p>
        </p:txBody>
      </p:sp>
      <p:sp>
        <p:nvSpPr>
          <p:cNvPr id="693" name="Shape 693"/>
          <p:cNvSpPr/>
          <p:nvPr/>
        </p:nvSpPr>
        <p:spPr>
          <a:xfrm flipH="1">
            <a:off x="1041394" y="-1"/>
            <a:ext cx="133774" cy="13716001"/>
          </a:xfrm>
          <a:prstGeom prst="rect">
            <a:avLst/>
          </a:prstGeom>
          <a:solidFill>
            <a:srgbClr val="F2F2F2"/>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a:p>
        </p:txBody>
      </p:sp>
      <p:sp>
        <p:nvSpPr>
          <p:cNvPr id="694" name="Shape 694"/>
          <p:cNvSpPr>
            <a:spLocks noGrp="1"/>
          </p:cNvSpPr>
          <p:nvPr>
            <p:ph type="title"/>
          </p:nvPr>
        </p:nvSpPr>
        <p:spPr>
          <a:xfrm>
            <a:off x="1451869" y="783573"/>
            <a:ext cx="21746797" cy="2207523"/>
          </a:xfrm>
          <a:prstGeom prst="rect">
            <a:avLst/>
          </a:prstGeom>
        </p:spPr>
        <p:txBody>
          <a:bodyPr lIns="127000" tIns="127000" rIns="127000" bIns="127000" anchor="t">
            <a:normAutofit/>
          </a:bodyPr>
          <a:lstStyle>
            <a:lvl1pPr defTabSz="1828800">
              <a:lnSpc>
                <a:spcPct val="100000"/>
              </a:lnSpc>
              <a:spcBef>
                <a:spcPts val="1800"/>
              </a:spcBef>
              <a:defRPr sz="7400" spc="-158"/>
            </a:lvl1pPr>
          </a:lstStyle>
          <a:p>
            <a:r>
              <a:t>Title Text</a:t>
            </a:r>
          </a:p>
        </p:txBody>
      </p:sp>
      <p:sp>
        <p:nvSpPr>
          <p:cNvPr id="695" name="Shape 695"/>
          <p:cNvSpPr/>
          <p:nvPr/>
        </p:nvSpPr>
        <p:spPr>
          <a:xfrm flipH="1">
            <a:off x="1041396" y="783575"/>
            <a:ext cx="133772" cy="1784529"/>
          </a:xfrm>
          <a:prstGeom prst="rect">
            <a:avLst/>
          </a:prstGeom>
          <a:solidFill>
            <a:srgbClr val="000000"/>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a:p>
        </p:txBody>
      </p:sp>
      <p:grpSp>
        <p:nvGrpSpPr>
          <p:cNvPr id="699" name="Group 699"/>
          <p:cNvGrpSpPr/>
          <p:nvPr/>
        </p:nvGrpSpPr>
        <p:grpSpPr>
          <a:xfrm>
            <a:off x="22603860" y="12793059"/>
            <a:ext cx="594806" cy="629478"/>
            <a:chOff x="0" y="0"/>
            <a:chExt cx="594805" cy="629477"/>
          </a:xfrm>
        </p:grpSpPr>
        <p:sp>
          <p:nvSpPr>
            <p:cNvPr id="696" name="Shape 696"/>
            <p:cNvSpPr/>
            <p:nvPr/>
          </p:nvSpPr>
          <p:spPr>
            <a:xfrm>
              <a:off x="0" y="0"/>
              <a:ext cx="247689" cy="53995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5718"/>
                  </a:lnTo>
                  <a:lnTo>
                    <a:pt x="0" y="19448"/>
                  </a:lnTo>
                  <a:lnTo>
                    <a:pt x="8115" y="21600"/>
                  </a:lnTo>
                  <a:lnTo>
                    <a:pt x="8115" y="7870"/>
                  </a:lnTo>
                  <a:lnTo>
                    <a:pt x="21600" y="4303"/>
                  </a:lnTo>
                  <a:lnTo>
                    <a:pt x="21600"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697" name="Shape 697"/>
            <p:cNvSpPr/>
            <p:nvPr/>
          </p:nvSpPr>
          <p:spPr>
            <a:xfrm>
              <a:off x="154628" y="0"/>
              <a:ext cx="285550" cy="629124"/>
            </a:xfrm>
            <a:custGeom>
              <a:avLst/>
              <a:gdLst/>
              <a:ahLst/>
              <a:cxnLst>
                <a:cxn ang="0">
                  <a:pos x="wd2" y="hd2"/>
                </a:cxn>
                <a:cxn ang="5400000">
                  <a:pos x="wd2" y="hd2"/>
                </a:cxn>
                <a:cxn ang="10800000">
                  <a:pos x="wd2" y="hd2"/>
                </a:cxn>
                <a:cxn ang="16200000">
                  <a:pos x="wd2" y="hd2"/>
                </a:cxn>
              </a:cxnLst>
              <a:rect l="0" t="0" r="r" b="b"/>
              <a:pathLst>
                <a:path w="21600" h="21600" extrusionOk="0">
                  <a:moveTo>
                    <a:pt x="14534" y="0"/>
                  </a:moveTo>
                  <a:lnTo>
                    <a:pt x="14534" y="9379"/>
                  </a:lnTo>
                  <a:lnTo>
                    <a:pt x="7039" y="9379"/>
                  </a:lnTo>
                  <a:lnTo>
                    <a:pt x="7039" y="5892"/>
                  </a:lnTo>
                  <a:lnTo>
                    <a:pt x="0" y="7739"/>
                  </a:lnTo>
                  <a:lnTo>
                    <a:pt x="0" y="19753"/>
                  </a:lnTo>
                  <a:lnTo>
                    <a:pt x="7039" y="21600"/>
                  </a:lnTo>
                  <a:lnTo>
                    <a:pt x="7039" y="12246"/>
                  </a:lnTo>
                  <a:lnTo>
                    <a:pt x="14534" y="12246"/>
                  </a:lnTo>
                  <a:lnTo>
                    <a:pt x="14534" y="15720"/>
                  </a:lnTo>
                  <a:lnTo>
                    <a:pt x="21600" y="13874"/>
                  </a:lnTo>
                  <a:lnTo>
                    <a:pt x="21600" y="1847"/>
                  </a:lnTo>
                  <a:lnTo>
                    <a:pt x="14534"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698" name="Shape 698"/>
            <p:cNvSpPr/>
            <p:nvPr/>
          </p:nvSpPr>
          <p:spPr>
            <a:xfrm>
              <a:off x="346763" y="89167"/>
              <a:ext cx="248043" cy="54031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5885"/>
                  </a:lnTo>
                  <a:lnTo>
                    <a:pt x="21600" y="2150"/>
                  </a:lnTo>
                  <a:lnTo>
                    <a:pt x="13496" y="0"/>
                  </a:lnTo>
                  <a:lnTo>
                    <a:pt x="13496" y="13735"/>
                  </a:lnTo>
                  <a:lnTo>
                    <a:pt x="0" y="17300"/>
                  </a:lnTo>
                  <a:lnTo>
                    <a:pt x="0" y="2160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sp>
        <p:nvSpPr>
          <p:cNvPr id="700" name="Shape 700"/>
          <p:cNvSpPr/>
          <p:nvPr/>
        </p:nvSpPr>
        <p:spPr>
          <a:xfrm>
            <a:off x="1451869" y="12938280"/>
            <a:ext cx="3223578" cy="485141"/>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t>Copyright © 2017 HashiCorp</a:t>
            </a:r>
          </a:p>
        </p:txBody>
      </p:sp>
      <p:sp>
        <p:nvSpPr>
          <p:cNvPr id="701" name="Shape 701"/>
          <p:cNvSpPr>
            <a:spLocks noGrp="1"/>
          </p:cNvSpPr>
          <p:nvPr>
            <p:ph type="sldNum" sz="quarter" idx="2"/>
          </p:nvPr>
        </p:nvSpPr>
        <p:spPr>
          <a:xfrm>
            <a:off x="23456899" y="12945582"/>
            <a:ext cx="514906" cy="485141"/>
          </a:xfrm>
          <a:prstGeom prst="rect">
            <a:avLst/>
          </a:prstGeom>
        </p:spPr>
        <p:txBody>
          <a:bodyPr anchor="b"/>
          <a:lstStyle>
            <a:lvl1pPr>
              <a:defRPr sz="1600">
                <a:solidFill>
                  <a:srgbClr val="AFABAB"/>
                </a:solidFill>
              </a:defRPr>
            </a:lvl1pPr>
          </a:lstStyle>
          <a:p>
            <a:fld id="{86CB4B4D-7CA3-9044-876B-883B54F8677D}" type="slidenum">
              <a:t>‹#›</a:t>
            </a:fld>
            <a:endParaRPr/>
          </a:p>
        </p:txBody>
      </p:sp>
    </p:spTree>
  </p:cSld>
  <p:clrMapOvr>
    <a:masterClrMapping/>
  </p:clrMapOvr>
  <p:transition spd="med"/>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type="tx">
  <p:cSld name="Terraform - Terminal">
    <p:bg>
      <p:bgPr>
        <a:solidFill>
          <a:srgbClr val="FFFFFF"/>
        </a:solidFill>
        <a:effectLst/>
      </p:bgPr>
    </p:bg>
    <p:spTree>
      <p:nvGrpSpPr>
        <p:cNvPr id="1" name=""/>
        <p:cNvGrpSpPr/>
        <p:nvPr/>
      </p:nvGrpSpPr>
      <p:grpSpPr>
        <a:xfrm>
          <a:off x="0" y="0"/>
          <a:ext cx="0" cy="0"/>
          <a:chOff x="0" y="0"/>
          <a:chExt cx="0" cy="0"/>
        </a:xfrm>
      </p:grpSpPr>
      <p:pic>
        <p:nvPicPr>
          <p:cNvPr id="97" name="logo.png" descr="logo.png"/>
          <p:cNvPicPr>
            <a:picLocks noChangeAspect="1"/>
          </p:cNvPicPr>
          <p:nvPr/>
        </p:nvPicPr>
        <p:blipFill>
          <a:blip r:embed="rId2">
            <a:extLst/>
          </a:blip>
          <a:stretch>
            <a:fillRect/>
          </a:stretch>
        </p:blipFill>
        <p:spPr>
          <a:xfrm>
            <a:off x="-254000" y="6020693"/>
            <a:ext cx="7620000" cy="8770190"/>
          </a:xfrm>
          <a:prstGeom prst="rect">
            <a:avLst/>
          </a:prstGeom>
          <a:ln w="12700">
            <a:miter lim="400000"/>
          </a:ln>
        </p:spPr>
      </p:pic>
      <p:sp>
        <p:nvSpPr>
          <p:cNvPr id="98" name="Rectangle"/>
          <p:cNvSpPr/>
          <p:nvPr/>
        </p:nvSpPr>
        <p:spPr>
          <a:xfrm>
            <a:off x="5702300" y="1862162"/>
            <a:ext cx="17780000" cy="10505928"/>
          </a:xfrm>
          <a:prstGeom prst="rect">
            <a:avLst/>
          </a:prstGeom>
          <a:solidFill>
            <a:srgbClr val="010223"/>
          </a:solidFill>
          <a:ln w="38100">
            <a:solidFill>
              <a:srgbClr val="010223"/>
            </a:solidFill>
            <a:miter lim="400000"/>
          </a:ln>
        </p:spPr>
        <p:txBody>
          <a:bodyPr lIns="50800" tIns="50800" rIns="50800" bIns="50800" anchor="ctr"/>
          <a:lstStyle/>
          <a:p>
            <a:pPr defTabSz="825500">
              <a:defRPr sz="3200"/>
            </a:pPr>
            <a:endParaRPr sz="3200"/>
          </a:p>
        </p:txBody>
      </p:sp>
      <p:sp>
        <p:nvSpPr>
          <p:cNvPr id="99" name="Rectangle"/>
          <p:cNvSpPr/>
          <p:nvPr/>
        </p:nvSpPr>
        <p:spPr>
          <a:xfrm>
            <a:off x="5702299" y="1335213"/>
            <a:ext cx="17780002" cy="760998"/>
          </a:xfrm>
          <a:prstGeom prst="rect">
            <a:avLst/>
          </a:prstGeom>
          <a:solidFill>
            <a:srgbClr val="5C4EE5"/>
          </a:solidFill>
          <a:ln w="38100">
            <a:solidFill>
              <a:srgbClr val="5C4EE5"/>
            </a:solidFill>
            <a:miter lim="400000"/>
          </a:ln>
        </p:spPr>
        <p:txBody>
          <a:bodyPr lIns="50800" tIns="50800" rIns="50800" bIns="50800" anchor="ctr"/>
          <a:lstStyle/>
          <a:p>
            <a:pPr defTabSz="825500">
              <a:defRPr sz="3200"/>
            </a:pPr>
            <a:endParaRPr sz="3200"/>
          </a:p>
        </p:txBody>
      </p:sp>
      <p:sp>
        <p:nvSpPr>
          <p:cNvPr id="100" name="Circle"/>
          <p:cNvSpPr/>
          <p:nvPr/>
        </p:nvSpPr>
        <p:spPr>
          <a:xfrm>
            <a:off x="6813215" y="1580007"/>
            <a:ext cx="271410" cy="271410"/>
          </a:xfrm>
          <a:prstGeom prst="ellipse">
            <a:avLst/>
          </a:prstGeom>
          <a:solidFill>
            <a:srgbClr val="263235">
              <a:alpha val="40000"/>
            </a:srgbClr>
          </a:solidFill>
          <a:ln w="12700">
            <a:miter lim="400000"/>
          </a:ln>
        </p:spPr>
        <p:txBody>
          <a:bodyPr lIns="50800" tIns="50800" rIns="50800" bIns="50800" anchor="ctr"/>
          <a:lstStyle/>
          <a:p>
            <a:pPr defTabSz="825500">
              <a:defRPr sz="3200"/>
            </a:pPr>
            <a:endParaRPr sz="3200"/>
          </a:p>
        </p:txBody>
      </p:sp>
      <p:sp>
        <p:nvSpPr>
          <p:cNvPr id="101" name="Circle"/>
          <p:cNvSpPr/>
          <p:nvPr/>
        </p:nvSpPr>
        <p:spPr>
          <a:xfrm>
            <a:off x="6391436" y="1580007"/>
            <a:ext cx="271412" cy="271410"/>
          </a:xfrm>
          <a:prstGeom prst="ellipse">
            <a:avLst/>
          </a:prstGeom>
          <a:solidFill>
            <a:srgbClr val="263235">
              <a:alpha val="60000"/>
            </a:srgbClr>
          </a:solidFill>
          <a:ln w="12700">
            <a:miter lim="400000"/>
          </a:ln>
        </p:spPr>
        <p:txBody>
          <a:bodyPr lIns="50800" tIns="50800" rIns="50800" bIns="50800" anchor="ctr"/>
          <a:lstStyle/>
          <a:p>
            <a:pPr defTabSz="825500">
              <a:defRPr sz="3200"/>
            </a:pPr>
            <a:endParaRPr sz="3200"/>
          </a:p>
        </p:txBody>
      </p:sp>
      <p:sp>
        <p:nvSpPr>
          <p:cNvPr id="102" name="Circle"/>
          <p:cNvSpPr/>
          <p:nvPr/>
        </p:nvSpPr>
        <p:spPr>
          <a:xfrm>
            <a:off x="5969659" y="1580007"/>
            <a:ext cx="271410" cy="271410"/>
          </a:xfrm>
          <a:prstGeom prst="ellipse">
            <a:avLst/>
          </a:prstGeom>
          <a:solidFill>
            <a:srgbClr val="263235">
              <a:alpha val="80000"/>
            </a:srgbClr>
          </a:solidFill>
          <a:ln w="12700">
            <a:miter lim="400000"/>
          </a:ln>
        </p:spPr>
        <p:txBody>
          <a:bodyPr lIns="50800" tIns="50800" rIns="50800" bIns="50800" anchor="ctr"/>
          <a:lstStyle/>
          <a:p>
            <a:pPr defTabSz="825500">
              <a:defRPr sz="3200"/>
            </a:pPr>
            <a:endParaRPr sz="3200"/>
          </a:p>
        </p:txBody>
      </p:sp>
      <p:sp>
        <p:nvSpPr>
          <p:cNvPr id="103" name="Text"/>
          <p:cNvSpPr txBox="1">
            <a:spLocks noGrp="1"/>
          </p:cNvSpPr>
          <p:nvPr>
            <p:ph type="body" sz="quarter" idx="13"/>
          </p:nvPr>
        </p:nvSpPr>
        <p:spPr>
          <a:xfrm>
            <a:off x="6256972" y="2587657"/>
            <a:ext cx="16670656" cy="740072"/>
          </a:xfrm>
          <a:prstGeom prst="rect">
            <a:avLst/>
          </a:prstGeom>
        </p:spPr>
        <p:txBody>
          <a:bodyPr>
            <a:spAutoFit/>
          </a:bodyPr>
          <a:lstStyle/>
          <a:p>
            <a:pPr algn="l">
              <a:lnSpc>
                <a:spcPct val="120000"/>
              </a:lnSpc>
              <a:defRPr sz="2800">
                <a:solidFill>
                  <a:srgbClr val="FFFFFF"/>
                </a:solidFill>
                <a:latin typeface="Courier"/>
                <a:ea typeface="Courier"/>
                <a:cs typeface="Courier"/>
                <a:sym typeface="Courier"/>
              </a:defRPr>
            </a:pPr>
            <a:endParaRPr/>
          </a:p>
        </p:txBody>
      </p:sp>
      <p:sp>
        <p:nvSpPr>
          <p:cNvPr id="104" name="Terminal"/>
          <p:cNvSpPr txBox="1"/>
          <p:nvPr/>
        </p:nvSpPr>
        <p:spPr>
          <a:xfrm>
            <a:off x="7146090" y="1508187"/>
            <a:ext cx="14892420" cy="415050"/>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defTabSz="825500">
              <a:defRPr sz="2400" b="1">
                <a:latin typeface="Courier"/>
                <a:ea typeface="Courier"/>
                <a:cs typeface="Courier"/>
                <a:sym typeface="Courier"/>
              </a:defRPr>
            </a:lvl1pPr>
          </a:lstStyle>
          <a:p>
            <a:r>
              <a:rPr sz="2400"/>
              <a:t>Terminal</a:t>
            </a:r>
          </a:p>
        </p:txBody>
      </p:sp>
      <p:pic>
        <p:nvPicPr>
          <p:cNvPr id="105" name="hashicorp-text-black.png" descr="hashicorp-text-black.png"/>
          <p:cNvPicPr>
            <a:picLocks noChangeAspect="1"/>
          </p:cNvPicPr>
          <p:nvPr/>
        </p:nvPicPr>
        <p:blipFill>
          <a:blip r:embed="rId3">
            <a:alphaModFix amt="25000"/>
            <a:extLst/>
          </a:blip>
          <a:stretch>
            <a:fillRect/>
          </a:stretch>
        </p:blipFill>
        <p:spPr>
          <a:xfrm>
            <a:off x="21145005" y="12700000"/>
            <a:ext cx="2857502" cy="635000"/>
          </a:xfrm>
          <a:prstGeom prst="rect">
            <a:avLst/>
          </a:prstGeom>
          <a:ln w="12700">
            <a:miter lim="400000"/>
          </a:ln>
        </p:spPr>
      </p:pic>
      <p:sp>
        <p:nvSpPr>
          <p:cNvPr id="106" name="Slide Number"/>
          <p:cNvSpPr txBox="1">
            <a:spLocks noGrp="1"/>
          </p:cNvSpPr>
          <p:nvPr>
            <p:ph type="sldNum" sz="quarter" idx="2"/>
          </p:nvPr>
        </p:nvSpPr>
        <p:spPr>
          <a:xfrm>
            <a:off x="16520453" y="12343369"/>
            <a:ext cx="954747" cy="738662"/>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152818071"/>
      </p:ext>
    </p:extLst>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Slide - Terraform">
    <p:spTree>
      <p:nvGrpSpPr>
        <p:cNvPr id="1" name=""/>
        <p:cNvGrpSpPr/>
        <p:nvPr/>
      </p:nvGrpSpPr>
      <p:grpSpPr>
        <a:xfrm>
          <a:off x="0" y="0"/>
          <a:ext cx="0" cy="0"/>
          <a:chOff x="0" y="0"/>
          <a:chExt cx="0" cy="0"/>
        </a:xfrm>
      </p:grpSpPr>
      <p:pic>
        <p:nvPicPr>
          <p:cNvPr id="81" name="image5.png"/>
          <p:cNvPicPr>
            <a:picLocks/>
          </p:cNvPicPr>
          <p:nvPr/>
        </p:nvPicPr>
        <p:blipFill>
          <a:blip r:embed="rId2">
            <a:extLst/>
          </a:blip>
          <a:srcRect l="330" b="962"/>
          <a:stretch>
            <a:fillRect/>
          </a:stretch>
        </p:blipFill>
        <p:spPr>
          <a:xfrm>
            <a:off x="379" y="2519"/>
            <a:ext cx="24383646" cy="13711032"/>
          </a:xfrm>
          <a:prstGeom prst="rect">
            <a:avLst/>
          </a:prstGeom>
          <a:ln w="12700">
            <a:miter lim="400000"/>
          </a:ln>
        </p:spPr>
      </p:pic>
      <p:sp>
        <p:nvSpPr>
          <p:cNvPr id="82" name="Shape 82"/>
          <p:cNvSpPr/>
          <p:nvPr/>
        </p:nvSpPr>
        <p:spPr>
          <a:xfrm>
            <a:off x="2064173" y="3107573"/>
            <a:ext cx="20255655" cy="10633828"/>
          </a:xfrm>
          <a:prstGeom prst="rect">
            <a:avLst/>
          </a:prstGeom>
          <a:solidFill>
            <a:srgbClr val="EEEEEE"/>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a:p>
        </p:txBody>
      </p:sp>
      <p:sp>
        <p:nvSpPr>
          <p:cNvPr id="83" name="Shape 83"/>
          <p:cNvSpPr>
            <a:spLocks noGrp="1"/>
          </p:cNvSpPr>
          <p:nvPr>
            <p:ph type="title"/>
          </p:nvPr>
        </p:nvSpPr>
        <p:spPr>
          <a:xfrm>
            <a:off x="2336799" y="5257800"/>
            <a:ext cx="11531601" cy="4927600"/>
          </a:xfrm>
          <a:prstGeom prst="rect">
            <a:avLst/>
          </a:prstGeom>
        </p:spPr>
        <p:txBody>
          <a:bodyPr anchor="b"/>
          <a:lstStyle>
            <a:lvl1pPr>
              <a:spcBef>
                <a:spcPts val="2500"/>
              </a:spcBef>
              <a:defRPr sz="8400"/>
            </a:lvl1pPr>
          </a:lstStyle>
          <a:p>
            <a:r>
              <a:t>Title Text</a:t>
            </a:r>
          </a:p>
        </p:txBody>
      </p:sp>
      <p:sp>
        <p:nvSpPr>
          <p:cNvPr id="84" name="Shape 84"/>
          <p:cNvSpPr>
            <a:spLocks noGrp="1"/>
          </p:cNvSpPr>
          <p:nvPr>
            <p:ph type="body" sz="quarter" idx="1"/>
          </p:nvPr>
        </p:nvSpPr>
        <p:spPr>
          <a:xfrm>
            <a:off x="2336799" y="10414000"/>
            <a:ext cx="11531601" cy="2374961"/>
          </a:xfrm>
          <a:prstGeom prst="rect">
            <a:avLst/>
          </a:prstGeom>
          <a:ln w="12700"/>
        </p:spPr>
        <p:txBody>
          <a:bodyPr lIns="0" tIns="0" rIns="0" bIns="0">
            <a:normAutofit/>
          </a:bodyPr>
          <a:lstStyle>
            <a:lvl1pPr marL="0" indent="0">
              <a:buSzTx/>
              <a:buFontTx/>
              <a:buNone/>
              <a:defRPr sz="4200">
                <a:solidFill>
                  <a:schemeClr val="accent4"/>
                </a:solidFill>
              </a:defRPr>
            </a:lvl1pPr>
            <a:lvl2pPr marL="0" indent="342900">
              <a:buSzTx/>
              <a:buFontTx/>
              <a:buNone/>
              <a:defRPr sz="4200">
                <a:solidFill>
                  <a:schemeClr val="accent4"/>
                </a:solidFill>
              </a:defRPr>
            </a:lvl2pPr>
            <a:lvl3pPr marL="1165860" indent="-480060">
              <a:buFontTx/>
              <a:defRPr sz="4200">
                <a:solidFill>
                  <a:schemeClr val="accent4"/>
                </a:solidFill>
              </a:defRPr>
            </a:lvl3pPr>
            <a:lvl4pPr marL="1562100" indent="-533400">
              <a:buFontTx/>
              <a:defRPr sz="4200">
                <a:solidFill>
                  <a:schemeClr val="accent4"/>
                </a:solidFill>
              </a:defRPr>
            </a:lvl4pPr>
            <a:lvl5pPr marL="1905000" indent="-533400">
              <a:buFontTx/>
              <a:defRPr sz="4200">
                <a:solidFill>
                  <a:schemeClr val="accent4"/>
                </a:solidFill>
              </a:defRPr>
            </a:lvl5pPr>
          </a:lstStyle>
          <a:p>
            <a:r>
              <a:t>Body Level One</a:t>
            </a:r>
          </a:p>
          <a:p>
            <a:pPr lvl="1"/>
            <a:r>
              <a:t>Body Level Two</a:t>
            </a:r>
          </a:p>
          <a:p>
            <a:pPr lvl="2"/>
            <a:r>
              <a:t>Body Level Three</a:t>
            </a:r>
          </a:p>
          <a:p>
            <a:pPr lvl="3"/>
            <a:r>
              <a:t>Body Level Four</a:t>
            </a:r>
          </a:p>
          <a:p>
            <a:pPr lvl="4"/>
            <a:r>
              <a:t>Body Level Five</a:t>
            </a:r>
          </a:p>
        </p:txBody>
      </p:sp>
      <p:sp>
        <p:nvSpPr>
          <p:cNvPr id="85" name="Shape 85"/>
          <p:cNvSpPr/>
          <p:nvPr/>
        </p:nvSpPr>
        <p:spPr>
          <a:xfrm>
            <a:off x="2336799" y="12859187"/>
            <a:ext cx="4311489" cy="279401"/>
          </a:xfrm>
          <a:prstGeom prst="rect">
            <a:avLst/>
          </a:prstGeom>
          <a:ln w="25400">
            <a:miter lim="400000"/>
          </a:ln>
          <a:extLst>
            <a:ext uri="{C572A759-6A51-4108-AA02-DFA0A04FC94B}">
              <ma14:wrappingTextBoxFlag xmlns="" xmlns:ma14="http://schemas.microsoft.com/office/mac/drawingml/2011/main" val="1"/>
            </a:ext>
          </a:extLst>
        </p:spPr>
        <p:txBody>
          <a:bodyPr lIns="0" tIns="0" rIns="0" bIns="0">
            <a:spAutoFit/>
          </a:bodyPr>
          <a:lstStyle>
            <a:lvl1pPr>
              <a:lnSpc>
                <a:spcPct val="100000"/>
              </a:lnSpc>
              <a:spcBef>
                <a:spcPts val="0"/>
              </a:spcBef>
              <a:defRPr sz="1800" b="0">
                <a:solidFill>
                  <a:srgbClr val="AFABAB"/>
                </a:solidFill>
                <a:latin typeface="Verdana"/>
                <a:ea typeface="Verdana"/>
                <a:cs typeface="Verdana"/>
                <a:sym typeface="Verdana"/>
              </a:defRPr>
            </a:lvl1pPr>
          </a:lstStyle>
          <a:p>
            <a:r>
              <a:t>Copyright © 2017 HashiCorp</a:t>
            </a:r>
          </a:p>
        </p:txBody>
      </p:sp>
      <p:sp>
        <p:nvSpPr>
          <p:cNvPr id="86" name="Shape 86"/>
          <p:cNvSpPr/>
          <p:nvPr/>
        </p:nvSpPr>
        <p:spPr>
          <a:xfrm>
            <a:off x="2856461" y="1387717"/>
            <a:ext cx="2938849" cy="3081870"/>
          </a:xfrm>
          <a:prstGeom prst="rect">
            <a:avLst/>
          </a:prstGeom>
          <a:solidFill>
            <a:schemeClr val="accent4"/>
          </a:solidFill>
          <a:ln w="12700">
            <a:miter lim="400000"/>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pic>
        <p:nvPicPr>
          <p:cNvPr id="87" name="image6.png"/>
          <p:cNvPicPr>
            <a:picLocks noChangeAspect="1"/>
          </p:cNvPicPr>
          <p:nvPr/>
        </p:nvPicPr>
        <p:blipFill>
          <a:blip r:embed="rId3">
            <a:extLst/>
          </a:blip>
          <a:stretch>
            <a:fillRect/>
          </a:stretch>
        </p:blipFill>
        <p:spPr>
          <a:xfrm>
            <a:off x="3368570" y="1933429"/>
            <a:ext cx="1914630" cy="1985830"/>
          </a:xfrm>
          <a:prstGeom prst="rect">
            <a:avLst/>
          </a:prstGeom>
          <a:ln w="12700">
            <a:miter lim="400000"/>
          </a:ln>
        </p:spPr>
      </p:pic>
      <p:sp>
        <p:nvSpPr>
          <p:cNvPr id="88" name="Shape 88"/>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Slide - Vault">
    <p:spTree>
      <p:nvGrpSpPr>
        <p:cNvPr id="1" name=""/>
        <p:cNvGrpSpPr/>
        <p:nvPr/>
      </p:nvGrpSpPr>
      <p:grpSpPr>
        <a:xfrm>
          <a:off x="0" y="0"/>
          <a:ext cx="0" cy="0"/>
          <a:chOff x="0" y="0"/>
          <a:chExt cx="0" cy="0"/>
        </a:xfrm>
      </p:grpSpPr>
      <p:pic>
        <p:nvPicPr>
          <p:cNvPr id="95" name="image7.png"/>
          <p:cNvPicPr>
            <a:picLocks/>
          </p:cNvPicPr>
          <p:nvPr/>
        </p:nvPicPr>
        <p:blipFill>
          <a:blip r:embed="rId2">
            <a:extLst/>
          </a:blip>
          <a:stretch>
            <a:fillRect/>
          </a:stretch>
        </p:blipFill>
        <p:spPr>
          <a:xfrm>
            <a:off x="561" y="1634"/>
            <a:ext cx="24382878" cy="13712732"/>
          </a:xfrm>
          <a:prstGeom prst="rect">
            <a:avLst/>
          </a:prstGeom>
          <a:ln w="12700">
            <a:miter lim="400000"/>
          </a:ln>
        </p:spPr>
      </p:pic>
      <p:sp>
        <p:nvSpPr>
          <p:cNvPr id="96" name="Shape 96"/>
          <p:cNvSpPr/>
          <p:nvPr/>
        </p:nvSpPr>
        <p:spPr>
          <a:xfrm>
            <a:off x="1701674" y="3082173"/>
            <a:ext cx="12838854" cy="10633828"/>
          </a:xfrm>
          <a:prstGeom prst="rect">
            <a:avLst/>
          </a:prstGeom>
          <a:solidFill>
            <a:srgbClr val="EEEEEE"/>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a:p>
        </p:txBody>
      </p:sp>
      <p:sp>
        <p:nvSpPr>
          <p:cNvPr id="97" name="Shape 97"/>
          <p:cNvSpPr>
            <a:spLocks noGrp="1"/>
          </p:cNvSpPr>
          <p:nvPr>
            <p:ph type="title"/>
          </p:nvPr>
        </p:nvSpPr>
        <p:spPr>
          <a:xfrm>
            <a:off x="2336799" y="5257800"/>
            <a:ext cx="11531601" cy="4927600"/>
          </a:xfrm>
          <a:prstGeom prst="rect">
            <a:avLst/>
          </a:prstGeom>
        </p:spPr>
        <p:txBody>
          <a:bodyPr anchor="b"/>
          <a:lstStyle>
            <a:lvl1pPr>
              <a:spcBef>
                <a:spcPts val="2500"/>
              </a:spcBef>
              <a:defRPr sz="8400"/>
            </a:lvl1pPr>
          </a:lstStyle>
          <a:p>
            <a:r>
              <a:t>Title Text</a:t>
            </a:r>
          </a:p>
        </p:txBody>
      </p:sp>
      <p:sp>
        <p:nvSpPr>
          <p:cNvPr id="98" name="Shape 98"/>
          <p:cNvSpPr>
            <a:spLocks noGrp="1"/>
          </p:cNvSpPr>
          <p:nvPr>
            <p:ph type="body" sz="quarter" idx="1"/>
          </p:nvPr>
        </p:nvSpPr>
        <p:spPr>
          <a:xfrm>
            <a:off x="2336799" y="10414000"/>
            <a:ext cx="11531601" cy="2374961"/>
          </a:xfrm>
          <a:prstGeom prst="rect">
            <a:avLst/>
          </a:prstGeom>
          <a:ln w="12700"/>
        </p:spPr>
        <p:txBody>
          <a:bodyPr lIns="0" tIns="0" rIns="0" bIns="0">
            <a:normAutofit/>
          </a:bodyPr>
          <a:lstStyle>
            <a:lvl1pPr marL="0" indent="0">
              <a:buSzTx/>
              <a:buFontTx/>
              <a:buNone/>
              <a:defRPr sz="4200">
                <a:solidFill>
                  <a:schemeClr val="accent1"/>
                </a:solidFill>
              </a:defRPr>
            </a:lvl1pPr>
            <a:lvl2pPr marL="0" indent="342900">
              <a:buSzTx/>
              <a:buFontTx/>
              <a:buNone/>
              <a:defRPr sz="4200">
                <a:solidFill>
                  <a:schemeClr val="accent1"/>
                </a:solidFill>
              </a:defRPr>
            </a:lvl2pPr>
            <a:lvl3pPr marL="1165860" indent="-480060">
              <a:buFontTx/>
              <a:defRPr sz="4200">
                <a:solidFill>
                  <a:schemeClr val="accent1"/>
                </a:solidFill>
              </a:defRPr>
            </a:lvl3pPr>
            <a:lvl4pPr marL="1562100" indent="-533400">
              <a:buFontTx/>
              <a:defRPr sz="4200">
                <a:solidFill>
                  <a:schemeClr val="accent1"/>
                </a:solidFill>
              </a:defRPr>
            </a:lvl4pPr>
            <a:lvl5pPr marL="1905000" indent="-533400">
              <a:buFontTx/>
              <a:defRPr sz="4200">
                <a:solidFill>
                  <a:schemeClr val="accent1"/>
                </a:solidFill>
              </a:defRPr>
            </a:lvl5pPr>
          </a:lstStyle>
          <a:p>
            <a:r>
              <a:t>Body Level One</a:t>
            </a:r>
          </a:p>
          <a:p>
            <a:pPr lvl="1"/>
            <a:r>
              <a:t>Body Level Two</a:t>
            </a:r>
          </a:p>
          <a:p>
            <a:pPr lvl="2"/>
            <a:r>
              <a:t>Body Level Three</a:t>
            </a:r>
          </a:p>
          <a:p>
            <a:pPr lvl="3"/>
            <a:r>
              <a:t>Body Level Four</a:t>
            </a:r>
          </a:p>
          <a:p>
            <a:pPr lvl="4"/>
            <a:r>
              <a:t>Body Level Five</a:t>
            </a:r>
          </a:p>
        </p:txBody>
      </p:sp>
      <p:sp>
        <p:nvSpPr>
          <p:cNvPr id="99" name="Shape 99"/>
          <p:cNvSpPr/>
          <p:nvPr/>
        </p:nvSpPr>
        <p:spPr>
          <a:xfrm>
            <a:off x="2336799" y="12859187"/>
            <a:ext cx="4311489" cy="279401"/>
          </a:xfrm>
          <a:prstGeom prst="rect">
            <a:avLst/>
          </a:prstGeom>
          <a:ln w="25400">
            <a:miter lim="400000"/>
          </a:ln>
          <a:extLst>
            <a:ext uri="{C572A759-6A51-4108-AA02-DFA0A04FC94B}">
              <ma14:wrappingTextBoxFlag xmlns="" xmlns:ma14="http://schemas.microsoft.com/office/mac/drawingml/2011/main" val="1"/>
            </a:ext>
          </a:extLst>
        </p:spPr>
        <p:txBody>
          <a:bodyPr lIns="0" tIns="0" rIns="0" bIns="0">
            <a:spAutoFit/>
          </a:bodyPr>
          <a:lstStyle>
            <a:lvl1pPr>
              <a:lnSpc>
                <a:spcPct val="100000"/>
              </a:lnSpc>
              <a:spcBef>
                <a:spcPts val="0"/>
              </a:spcBef>
              <a:defRPr sz="1800" b="0">
                <a:solidFill>
                  <a:srgbClr val="AFABAB"/>
                </a:solidFill>
                <a:latin typeface="Verdana"/>
                <a:ea typeface="Verdana"/>
                <a:cs typeface="Verdana"/>
                <a:sym typeface="Verdana"/>
              </a:defRPr>
            </a:lvl1pPr>
          </a:lstStyle>
          <a:p>
            <a:r>
              <a:t>Copyright © 2017 HashiCorp</a:t>
            </a:r>
          </a:p>
        </p:txBody>
      </p:sp>
      <p:sp>
        <p:nvSpPr>
          <p:cNvPr id="100" name="Shape 100"/>
          <p:cNvSpPr/>
          <p:nvPr/>
        </p:nvSpPr>
        <p:spPr>
          <a:xfrm>
            <a:off x="2856461" y="1387717"/>
            <a:ext cx="2938849" cy="3081870"/>
          </a:xfrm>
          <a:prstGeom prst="rect">
            <a:avLst/>
          </a:prstGeom>
          <a:solidFill>
            <a:srgbClr val="000000"/>
          </a:solidFill>
          <a:ln w="12700">
            <a:miter lim="400000"/>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pic>
        <p:nvPicPr>
          <p:cNvPr id="101" name="image8.png"/>
          <p:cNvPicPr>
            <a:picLocks noChangeAspect="1"/>
          </p:cNvPicPr>
          <p:nvPr/>
        </p:nvPicPr>
        <p:blipFill>
          <a:blip r:embed="rId3">
            <a:extLst/>
          </a:blip>
          <a:stretch>
            <a:fillRect/>
          </a:stretch>
        </p:blipFill>
        <p:spPr>
          <a:xfrm>
            <a:off x="3701077" y="2000989"/>
            <a:ext cx="1249617" cy="1898449"/>
          </a:xfrm>
          <a:prstGeom prst="rect">
            <a:avLst/>
          </a:prstGeom>
          <a:ln w="12700">
            <a:miter lim="400000"/>
          </a:ln>
        </p:spPr>
      </p:pic>
      <p:sp>
        <p:nvSpPr>
          <p:cNvPr id="102" name="Shape 102"/>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Slide - Consul">
    <p:spTree>
      <p:nvGrpSpPr>
        <p:cNvPr id="1" name=""/>
        <p:cNvGrpSpPr/>
        <p:nvPr/>
      </p:nvGrpSpPr>
      <p:grpSpPr>
        <a:xfrm>
          <a:off x="0" y="0"/>
          <a:ext cx="0" cy="0"/>
          <a:chOff x="0" y="0"/>
          <a:chExt cx="0" cy="0"/>
        </a:xfrm>
      </p:grpSpPr>
      <p:pic>
        <p:nvPicPr>
          <p:cNvPr id="109" name="image9.png"/>
          <p:cNvPicPr>
            <a:picLocks/>
          </p:cNvPicPr>
          <p:nvPr/>
        </p:nvPicPr>
        <p:blipFill>
          <a:blip r:embed="rId2">
            <a:extLst/>
          </a:blip>
          <a:srcRect r="17890" b="18076"/>
          <a:stretch>
            <a:fillRect/>
          </a:stretch>
        </p:blipFill>
        <p:spPr>
          <a:xfrm>
            <a:off x="-1588" y="-199"/>
            <a:ext cx="24387241" cy="13716421"/>
          </a:xfrm>
          <a:prstGeom prst="rect">
            <a:avLst/>
          </a:prstGeom>
          <a:ln w="12700">
            <a:miter lim="400000"/>
          </a:ln>
        </p:spPr>
      </p:pic>
      <p:sp>
        <p:nvSpPr>
          <p:cNvPr id="110" name="Shape 110"/>
          <p:cNvSpPr/>
          <p:nvPr/>
        </p:nvSpPr>
        <p:spPr>
          <a:xfrm>
            <a:off x="1701674" y="3082173"/>
            <a:ext cx="12838854" cy="10633828"/>
          </a:xfrm>
          <a:prstGeom prst="rect">
            <a:avLst/>
          </a:prstGeom>
          <a:solidFill>
            <a:srgbClr val="EEEEEE"/>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a:p>
        </p:txBody>
      </p:sp>
      <p:sp>
        <p:nvSpPr>
          <p:cNvPr id="111" name="Shape 111"/>
          <p:cNvSpPr>
            <a:spLocks noGrp="1"/>
          </p:cNvSpPr>
          <p:nvPr>
            <p:ph type="title"/>
          </p:nvPr>
        </p:nvSpPr>
        <p:spPr>
          <a:xfrm>
            <a:off x="2336799" y="5257800"/>
            <a:ext cx="11531601" cy="4927600"/>
          </a:xfrm>
          <a:prstGeom prst="rect">
            <a:avLst/>
          </a:prstGeom>
        </p:spPr>
        <p:txBody>
          <a:bodyPr anchor="b"/>
          <a:lstStyle>
            <a:lvl1pPr>
              <a:spcBef>
                <a:spcPts val="2500"/>
              </a:spcBef>
              <a:defRPr sz="8400"/>
            </a:lvl1pPr>
          </a:lstStyle>
          <a:p>
            <a:r>
              <a:t>Title Text</a:t>
            </a:r>
          </a:p>
        </p:txBody>
      </p:sp>
      <p:sp>
        <p:nvSpPr>
          <p:cNvPr id="112" name="Shape 112"/>
          <p:cNvSpPr>
            <a:spLocks noGrp="1"/>
          </p:cNvSpPr>
          <p:nvPr>
            <p:ph type="body" sz="quarter" idx="1"/>
          </p:nvPr>
        </p:nvSpPr>
        <p:spPr>
          <a:xfrm>
            <a:off x="2336799" y="10414000"/>
            <a:ext cx="11531601" cy="2374961"/>
          </a:xfrm>
          <a:prstGeom prst="rect">
            <a:avLst/>
          </a:prstGeom>
          <a:ln w="12700"/>
        </p:spPr>
        <p:txBody>
          <a:bodyPr lIns="0" tIns="0" rIns="0" bIns="0">
            <a:normAutofit/>
          </a:bodyPr>
          <a:lstStyle>
            <a:lvl1pPr marL="0" indent="0">
              <a:buSzTx/>
              <a:buFontTx/>
              <a:buNone/>
              <a:defRPr sz="4200">
                <a:solidFill>
                  <a:schemeClr val="accent6"/>
                </a:solidFill>
              </a:defRPr>
            </a:lvl1pPr>
            <a:lvl2pPr marL="0" indent="342900">
              <a:buSzTx/>
              <a:buFontTx/>
              <a:buNone/>
              <a:defRPr sz="4200">
                <a:solidFill>
                  <a:schemeClr val="accent6"/>
                </a:solidFill>
              </a:defRPr>
            </a:lvl2pPr>
            <a:lvl3pPr marL="1165860" indent="-480060">
              <a:buFontTx/>
              <a:defRPr sz="4200">
                <a:solidFill>
                  <a:schemeClr val="accent6"/>
                </a:solidFill>
              </a:defRPr>
            </a:lvl3pPr>
            <a:lvl4pPr marL="1562100" indent="-533400">
              <a:buFontTx/>
              <a:defRPr sz="4200">
                <a:solidFill>
                  <a:schemeClr val="accent6"/>
                </a:solidFill>
              </a:defRPr>
            </a:lvl4pPr>
            <a:lvl5pPr marL="1905000" indent="-533400">
              <a:buFontTx/>
              <a:defRPr sz="4200">
                <a:solidFill>
                  <a:schemeClr val="accent6"/>
                </a:solidFill>
              </a:defRPr>
            </a:lvl5pPr>
          </a:lstStyle>
          <a:p>
            <a:r>
              <a:t>Body Level One</a:t>
            </a:r>
          </a:p>
          <a:p>
            <a:pPr lvl="1"/>
            <a:r>
              <a:t>Body Level Two</a:t>
            </a:r>
          </a:p>
          <a:p>
            <a:pPr lvl="2"/>
            <a:r>
              <a:t>Body Level Three</a:t>
            </a:r>
          </a:p>
          <a:p>
            <a:pPr lvl="3"/>
            <a:r>
              <a:t>Body Level Four</a:t>
            </a:r>
          </a:p>
          <a:p>
            <a:pPr lvl="4"/>
            <a:r>
              <a:t>Body Level Five</a:t>
            </a:r>
          </a:p>
        </p:txBody>
      </p:sp>
      <p:sp>
        <p:nvSpPr>
          <p:cNvPr id="113" name="Shape 113"/>
          <p:cNvSpPr/>
          <p:nvPr/>
        </p:nvSpPr>
        <p:spPr>
          <a:xfrm>
            <a:off x="2336799" y="12859187"/>
            <a:ext cx="4311489" cy="279401"/>
          </a:xfrm>
          <a:prstGeom prst="rect">
            <a:avLst/>
          </a:prstGeom>
          <a:ln w="25400">
            <a:miter lim="400000"/>
          </a:ln>
          <a:extLst>
            <a:ext uri="{C572A759-6A51-4108-AA02-DFA0A04FC94B}">
              <ma14:wrappingTextBoxFlag xmlns="" xmlns:ma14="http://schemas.microsoft.com/office/mac/drawingml/2011/main" val="1"/>
            </a:ext>
          </a:extLst>
        </p:spPr>
        <p:txBody>
          <a:bodyPr lIns="0" tIns="0" rIns="0" bIns="0">
            <a:spAutoFit/>
          </a:bodyPr>
          <a:lstStyle>
            <a:lvl1pPr>
              <a:lnSpc>
                <a:spcPct val="100000"/>
              </a:lnSpc>
              <a:spcBef>
                <a:spcPts val="0"/>
              </a:spcBef>
              <a:defRPr sz="1800" b="0">
                <a:solidFill>
                  <a:srgbClr val="AFABAB"/>
                </a:solidFill>
                <a:latin typeface="Verdana"/>
                <a:ea typeface="Verdana"/>
                <a:cs typeface="Verdana"/>
                <a:sym typeface="Verdana"/>
              </a:defRPr>
            </a:lvl1pPr>
          </a:lstStyle>
          <a:p>
            <a:r>
              <a:t>Copyright © 2017 HashiCorp</a:t>
            </a:r>
          </a:p>
        </p:txBody>
      </p:sp>
      <p:sp>
        <p:nvSpPr>
          <p:cNvPr id="114" name="Shape 114"/>
          <p:cNvSpPr/>
          <p:nvPr/>
        </p:nvSpPr>
        <p:spPr>
          <a:xfrm>
            <a:off x="2856461" y="1387717"/>
            <a:ext cx="2938849" cy="3081870"/>
          </a:xfrm>
          <a:prstGeom prst="rect">
            <a:avLst/>
          </a:prstGeom>
          <a:solidFill>
            <a:schemeClr val="accent6"/>
          </a:solidFill>
          <a:ln w="12700">
            <a:miter lim="400000"/>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pic>
        <p:nvPicPr>
          <p:cNvPr id="115" name="image10.png"/>
          <p:cNvPicPr>
            <a:picLocks noChangeAspect="1"/>
          </p:cNvPicPr>
          <p:nvPr/>
        </p:nvPicPr>
        <p:blipFill>
          <a:blip r:embed="rId3">
            <a:extLst/>
          </a:blip>
          <a:stretch>
            <a:fillRect/>
          </a:stretch>
        </p:blipFill>
        <p:spPr>
          <a:xfrm>
            <a:off x="3701079" y="2004757"/>
            <a:ext cx="1249612" cy="1843174"/>
          </a:xfrm>
          <a:prstGeom prst="rect">
            <a:avLst/>
          </a:prstGeom>
          <a:ln w="12700">
            <a:miter lim="400000"/>
          </a:ln>
        </p:spPr>
      </p:pic>
      <p:sp>
        <p:nvSpPr>
          <p:cNvPr id="116" name="Shape 116"/>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Title Slide - Nomad">
    <p:spTree>
      <p:nvGrpSpPr>
        <p:cNvPr id="1" name=""/>
        <p:cNvGrpSpPr/>
        <p:nvPr/>
      </p:nvGrpSpPr>
      <p:grpSpPr>
        <a:xfrm>
          <a:off x="0" y="0"/>
          <a:ext cx="0" cy="0"/>
          <a:chOff x="0" y="0"/>
          <a:chExt cx="0" cy="0"/>
        </a:xfrm>
      </p:grpSpPr>
      <p:pic>
        <p:nvPicPr>
          <p:cNvPr id="123" name="image7.png"/>
          <p:cNvPicPr>
            <a:picLocks/>
          </p:cNvPicPr>
          <p:nvPr/>
        </p:nvPicPr>
        <p:blipFill>
          <a:blip r:embed="rId2">
            <a:extLst/>
          </a:blip>
          <a:stretch>
            <a:fillRect/>
          </a:stretch>
        </p:blipFill>
        <p:spPr>
          <a:xfrm>
            <a:off x="561" y="1634"/>
            <a:ext cx="24382878" cy="13712732"/>
          </a:xfrm>
          <a:prstGeom prst="rect">
            <a:avLst/>
          </a:prstGeom>
          <a:ln w="12700">
            <a:miter lim="400000"/>
          </a:ln>
        </p:spPr>
      </p:pic>
      <p:sp>
        <p:nvSpPr>
          <p:cNvPr id="124" name="Shape 124"/>
          <p:cNvSpPr/>
          <p:nvPr/>
        </p:nvSpPr>
        <p:spPr>
          <a:xfrm>
            <a:off x="1701674" y="3082173"/>
            <a:ext cx="12838854" cy="10633828"/>
          </a:xfrm>
          <a:prstGeom prst="rect">
            <a:avLst/>
          </a:prstGeom>
          <a:solidFill>
            <a:srgbClr val="EEEEEE"/>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a:p>
        </p:txBody>
      </p:sp>
      <p:sp>
        <p:nvSpPr>
          <p:cNvPr id="125" name="Shape 125"/>
          <p:cNvSpPr>
            <a:spLocks noGrp="1"/>
          </p:cNvSpPr>
          <p:nvPr>
            <p:ph type="title"/>
          </p:nvPr>
        </p:nvSpPr>
        <p:spPr>
          <a:xfrm>
            <a:off x="2336799" y="5257800"/>
            <a:ext cx="11531601" cy="4927600"/>
          </a:xfrm>
          <a:prstGeom prst="rect">
            <a:avLst/>
          </a:prstGeom>
        </p:spPr>
        <p:txBody>
          <a:bodyPr anchor="b"/>
          <a:lstStyle>
            <a:lvl1pPr>
              <a:spcBef>
                <a:spcPts val="2500"/>
              </a:spcBef>
              <a:defRPr sz="8400"/>
            </a:lvl1pPr>
          </a:lstStyle>
          <a:p>
            <a:r>
              <a:t>Title Text</a:t>
            </a:r>
          </a:p>
        </p:txBody>
      </p:sp>
      <p:sp>
        <p:nvSpPr>
          <p:cNvPr id="126" name="Shape 126"/>
          <p:cNvSpPr>
            <a:spLocks noGrp="1"/>
          </p:cNvSpPr>
          <p:nvPr>
            <p:ph type="body" sz="quarter" idx="1"/>
          </p:nvPr>
        </p:nvSpPr>
        <p:spPr>
          <a:xfrm>
            <a:off x="2336799" y="10414000"/>
            <a:ext cx="11531601" cy="2374961"/>
          </a:xfrm>
          <a:prstGeom prst="rect">
            <a:avLst/>
          </a:prstGeom>
          <a:ln w="12700"/>
        </p:spPr>
        <p:txBody>
          <a:bodyPr lIns="0" tIns="0" rIns="0" bIns="0">
            <a:normAutofit/>
          </a:bodyPr>
          <a:lstStyle>
            <a:lvl1pPr marL="0" indent="0">
              <a:buSzTx/>
              <a:buFontTx/>
              <a:buNone/>
              <a:defRPr sz="4200">
                <a:solidFill>
                  <a:schemeClr val="accent5"/>
                </a:solidFill>
              </a:defRPr>
            </a:lvl1pPr>
            <a:lvl2pPr marL="0" indent="342900">
              <a:buSzTx/>
              <a:buFontTx/>
              <a:buNone/>
              <a:defRPr sz="4200">
                <a:solidFill>
                  <a:schemeClr val="accent5"/>
                </a:solidFill>
              </a:defRPr>
            </a:lvl2pPr>
            <a:lvl3pPr marL="1165860" indent="-480060">
              <a:buFontTx/>
              <a:defRPr sz="4200">
                <a:solidFill>
                  <a:schemeClr val="accent5"/>
                </a:solidFill>
              </a:defRPr>
            </a:lvl3pPr>
            <a:lvl4pPr marL="1562100" indent="-533400">
              <a:buFontTx/>
              <a:defRPr sz="4200">
                <a:solidFill>
                  <a:schemeClr val="accent5"/>
                </a:solidFill>
              </a:defRPr>
            </a:lvl4pPr>
            <a:lvl5pPr marL="1905000" indent="-533400">
              <a:buFontTx/>
              <a:defRPr sz="4200">
                <a:solidFill>
                  <a:schemeClr val="accent5"/>
                </a:solidFill>
              </a:defRPr>
            </a:lvl5pPr>
          </a:lstStyle>
          <a:p>
            <a:r>
              <a:t>Body Level One</a:t>
            </a:r>
          </a:p>
          <a:p>
            <a:pPr lvl="1"/>
            <a:r>
              <a:t>Body Level Two</a:t>
            </a:r>
          </a:p>
          <a:p>
            <a:pPr lvl="2"/>
            <a:r>
              <a:t>Body Level Three</a:t>
            </a:r>
          </a:p>
          <a:p>
            <a:pPr lvl="3"/>
            <a:r>
              <a:t>Body Level Four</a:t>
            </a:r>
          </a:p>
          <a:p>
            <a:pPr lvl="4"/>
            <a:r>
              <a:t>Body Level Five</a:t>
            </a:r>
          </a:p>
        </p:txBody>
      </p:sp>
      <p:sp>
        <p:nvSpPr>
          <p:cNvPr id="127" name="Shape 127"/>
          <p:cNvSpPr/>
          <p:nvPr/>
        </p:nvSpPr>
        <p:spPr>
          <a:xfrm>
            <a:off x="2336799" y="12859187"/>
            <a:ext cx="4311489" cy="279401"/>
          </a:xfrm>
          <a:prstGeom prst="rect">
            <a:avLst/>
          </a:prstGeom>
          <a:ln w="25400">
            <a:miter lim="400000"/>
          </a:ln>
          <a:extLst>
            <a:ext uri="{C572A759-6A51-4108-AA02-DFA0A04FC94B}">
              <ma14:wrappingTextBoxFlag xmlns="" xmlns:ma14="http://schemas.microsoft.com/office/mac/drawingml/2011/main" val="1"/>
            </a:ext>
          </a:extLst>
        </p:spPr>
        <p:txBody>
          <a:bodyPr lIns="0" tIns="0" rIns="0" bIns="0">
            <a:spAutoFit/>
          </a:bodyPr>
          <a:lstStyle>
            <a:lvl1pPr>
              <a:lnSpc>
                <a:spcPct val="100000"/>
              </a:lnSpc>
              <a:spcBef>
                <a:spcPts val="0"/>
              </a:spcBef>
              <a:defRPr sz="1800" b="0">
                <a:solidFill>
                  <a:srgbClr val="AFABAB"/>
                </a:solidFill>
                <a:latin typeface="Verdana"/>
                <a:ea typeface="Verdana"/>
                <a:cs typeface="Verdana"/>
                <a:sym typeface="Verdana"/>
              </a:defRPr>
            </a:lvl1pPr>
          </a:lstStyle>
          <a:p>
            <a:r>
              <a:t>Copyright © 2017 HashiCorp</a:t>
            </a:r>
          </a:p>
        </p:txBody>
      </p:sp>
      <p:sp>
        <p:nvSpPr>
          <p:cNvPr id="128" name="Shape 128"/>
          <p:cNvSpPr/>
          <p:nvPr/>
        </p:nvSpPr>
        <p:spPr>
          <a:xfrm>
            <a:off x="2856461" y="1387717"/>
            <a:ext cx="2938849" cy="3081870"/>
          </a:xfrm>
          <a:prstGeom prst="rect">
            <a:avLst/>
          </a:prstGeom>
          <a:solidFill>
            <a:schemeClr val="accent5"/>
          </a:solidFill>
          <a:ln w="12700">
            <a:miter lim="400000"/>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pic>
        <p:nvPicPr>
          <p:cNvPr id="129" name="image11.png"/>
          <p:cNvPicPr>
            <a:picLocks noChangeAspect="1"/>
          </p:cNvPicPr>
          <p:nvPr/>
        </p:nvPicPr>
        <p:blipFill>
          <a:blip r:embed="rId3">
            <a:extLst/>
          </a:blip>
          <a:stretch>
            <a:fillRect/>
          </a:stretch>
        </p:blipFill>
        <p:spPr>
          <a:xfrm>
            <a:off x="3601439" y="1806282"/>
            <a:ext cx="1423143" cy="2053860"/>
          </a:xfrm>
          <a:prstGeom prst="rect">
            <a:avLst/>
          </a:prstGeom>
          <a:ln w="12700">
            <a:miter lim="400000"/>
          </a:ln>
        </p:spPr>
      </p:pic>
      <p:sp>
        <p:nvSpPr>
          <p:cNvPr id="130" name="Shape 130"/>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Blank White">
    <p:spTree>
      <p:nvGrpSpPr>
        <p:cNvPr id="1" name=""/>
        <p:cNvGrpSpPr/>
        <p:nvPr/>
      </p:nvGrpSpPr>
      <p:grpSpPr>
        <a:xfrm>
          <a:off x="0" y="0"/>
          <a:ext cx="0" cy="0"/>
          <a:chOff x="0" y="0"/>
          <a:chExt cx="0" cy="0"/>
        </a:xfrm>
      </p:grpSpPr>
      <p:sp>
        <p:nvSpPr>
          <p:cNvPr id="137" name="Shape 137"/>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1219199" y="184149"/>
            <a:ext cx="21945601" cy="3016251"/>
          </a:xfrm>
          <a:prstGeom prst="rect">
            <a:avLst/>
          </a:prstGeom>
          <a:ln w="25400">
            <a:miter lim="400000"/>
          </a:ln>
          <a:extLst>
            <a:ext uri="{C572A759-6A51-4108-AA02-DFA0A04FC94B}">
              <ma14:wrappingTextBoxFlag xmlns="" xmlns:ma14="http://schemas.microsoft.com/office/mac/drawingml/2011/main" val="1"/>
            </a:ext>
          </a:extLst>
        </p:spPr>
        <p:txBody>
          <a:bodyPr lIns="121919" tIns="121919" rIns="121919" bIns="121919" anchor="ctr"/>
          <a:lstStyle/>
          <a:p>
            <a:r>
              <a:t>Title Text</a:t>
            </a:r>
          </a:p>
        </p:txBody>
      </p:sp>
      <p:sp>
        <p:nvSpPr>
          <p:cNvPr id="3" name="Shape 3"/>
          <p:cNvSpPr>
            <a:spLocks noGrp="1"/>
          </p:cNvSpPr>
          <p:nvPr>
            <p:ph type="body" idx="1"/>
          </p:nvPr>
        </p:nvSpPr>
        <p:spPr>
          <a:xfrm>
            <a:off x="1219199" y="3200399"/>
            <a:ext cx="21945601" cy="10515601"/>
          </a:xfrm>
          <a:prstGeom prst="rect">
            <a:avLst/>
          </a:prstGeom>
          <a:ln w="25400">
            <a:miter lim="400000"/>
          </a:ln>
          <a:extLst>
            <a:ext uri="{C572A759-6A51-4108-AA02-DFA0A04FC94B}">
              <ma14:wrappingTextBoxFlag xmlns="" xmlns:ma14="http://schemas.microsoft.com/office/mac/drawingml/2011/main" val="1"/>
            </a:ext>
          </a:extLst>
        </p:spPr>
        <p:txBody>
          <a:bodyPr lIns="121919" tIns="121919" rIns="121919" bIns="121919"/>
          <a:lstStyle/>
          <a:p>
            <a:r>
              <a:t>Body Level One</a:t>
            </a:r>
          </a:p>
          <a:p>
            <a:pPr lvl="1"/>
            <a:r>
              <a:t>Body Level Two</a:t>
            </a:r>
          </a:p>
          <a:p>
            <a:pPr lvl="2"/>
            <a:r>
              <a:t>Body Level Three</a:t>
            </a:r>
          </a:p>
          <a:p>
            <a:pPr lvl="3"/>
            <a:r>
              <a:t>Body Level Four</a:t>
            </a:r>
          </a:p>
          <a:p>
            <a:pPr lvl="4"/>
            <a:r>
              <a:t>Body Level Five</a:t>
            </a:r>
          </a:p>
        </p:txBody>
      </p:sp>
      <p:sp>
        <p:nvSpPr>
          <p:cNvPr id="4" name="Shape 4"/>
          <p:cNvSpPr>
            <a:spLocks noGrp="1"/>
          </p:cNvSpPr>
          <p:nvPr>
            <p:ph type="sldNum" sz="quarter" idx="2"/>
          </p:nvPr>
        </p:nvSpPr>
        <p:spPr>
          <a:xfrm>
            <a:off x="11785599" y="12343130"/>
            <a:ext cx="5689601" cy="739141"/>
          </a:xfrm>
          <a:prstGeom prst="rect">
            <a:avLst/>
          </a:prstGeom>
          <a:ln w="25400">
            <a:miter lim="400000"/>
          </a:ln>
        </p:spPr>
        <p:txBody>
          <a:bodyPr wrap="none" lIns="121919" tIns="121919" rIns="121919" bIns="121919" anchor="ctr">
            <a:spAutoFit/>
          </a:bodyPr>
          <a:lstStyle>
            <a:lvl1pPr algn="r">
              <a:lnSpc>
                <a:spcPct val="100000"/>
              </a:lnSpc>
              <a:spcBef>
                <a:spcPts val="0"/>
              </a:spcBef>
              <a:defRPr sz="3200" b="0">
                <a:solidFill>
                  <a:srgbClr val="000000"/>
                </a:solidFill>
                <a:latin typeface="Verdana"/>
                <a:ea typeface="Verdana"/>
                <a:cs typeface="Verdana"/>
                <a:sym typeface="Verdana"/>
              </a:defRPr>
            </a:lvl1pPr>
          </a:lstStyle>
          <a:p>
            <a:fld id="{86CB4B4D-7CA3-9044-876B-883B54F8677D}" type="slidenum">
              <a:t>‹#›</a:t>
            </a:fld>
            <a:endParaRPr/>
          </a:p>
        </p:txBody>
      </p:sp>
    </p:spTree>
  </p:cSld>
  <p:clrMap bg1="dk1" tx1="lt1" bg2="dk2" tx2="lt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 id="2147483664" r:id="rId15"/>
    <p:sldLayoutId id="2147483665" r:id="rId16"/>
    <p:sldLayoutId id="2147483666" r:id="rId17"/>
    <p:sldLayoutId id="2147483667" r:id="rId18"/>
    <p:sldLayoutId id="2147483668" r:id="rId19"/>
    <p:sldLayoutId id="2147483669" r:id="rId20"/>
    <p:sldLayoutId id="2147483670" r:id="rId21"/>
    <p:sldLayoutId id="2147483671" r:id="rId22"/>
    <p:sldLayoutId id="2147483672" r:id="rId23"/>
    <p:sldLayoutId id="2147483673" r:id="rId24"/>
    <p:sldLayoutId id="2147483674" r:id="rId25"/>
    <p:sldLayoutId id="2147483675" r:id="rId26"/>
    <p:sldLayoutId id="2147483676" r:id="rId27"/>
    <p:sldLayoutId id="2147483677" r:id="rId28"/>
    <p:sldLayoutId id="2147483678" r:id="rId29"/>
    <p:sldLayoutId id="2147483679" r:id="rId30"/>
    <p:sldLayoutId id="2147483680" r:id="rId31"/>
    <p:sldLayoutId id="2147483681" r:id="rId32"/>
    <p:sldLayoutId id="2147483682" r:id="rId33"/>
    <p:sldLayoutId id="2147483683" r:id="rId34"/>
    <p:sldLayoutId id="2147483684" r:id="rId35"/>
    <p:sldLayoutId id="2147483685" r:id="rId36"/>
    <p:sldLayoutId id="2147483686" r:id="rId37"/>
    <p:sldLayoutId id="2147483687" r:id="rId38"/>
    <p:sldLayoutId id="2147483688" r:id="rId39"/>
    <p:sldLayoutId id="2147483689" r:id="rId40"/>
    <p:sldLayoutId id="2147483690" r:id="rId41"/>
  </p:sldLayoutIdLst>
  <p:transition spd="med"/>
  <p:txStyles>
    <p:titleStyle>
      <a:lvl1pPr marL="0" marR="0" indent="0" algn="l" defTabSz="2438400" rtl="0" latinLnBrk="0">
        <a:lnSpc>
          <a:spcPct val="90000"/>
        </a:lnSpc>
        <a:spcBef>
          <a:spcPts val="0"/>
        </a:spcBef>
        <a:spcAft>
          <a:spcPts val="0"/>
        </a:spcAft>
        <a:buClrTx/>
        <a:buSzTx/>
        <a:buFontTx/>
        <a:buNone/>
        <a:tabLst/>
        <a:defRPr sz="11600" b="1" i="0" u="none" strike="noStrike" cap="none" spc="0" baseline="0">
          <a:ln>
            <a:noFill/>
          </a:ln>
          <a:solidFill>
            <a:srgbClr val="000000"/>
          </a:solidFill>
          <a:uFillTx/>
          <a:latin typeface="Tahoma"/>
          <a:ea typeface="Tahoma"/>
          <a:cs typeface="Tahoma"/>
          <a:sym typeface="Tahoma"/>
        </a:defRPr>
      </a:lvl1pPr>
      <a:lvl2pPr marL="0" marR="0" indent="0" algn="l" defTabSz="2438400" rtl="0" latinLnBrk="0">
        <a:lnSpc>
          <a:spcPct val="90000"/>
        </a:lnSpc>
        <a:spcBef>
          <a:spcPts val="0"/>
        </a:spcBef>
        <a:spcAft>
          <a:spcPts val="0"/>
        </a:spcAft>
        <a:buClrTx/>
        <a:buSzTx/>
        <a:buFontTx/>
        <a:buNone/>
        <a:tabLst/>
        <a:defRPr sz="11600" b="1" i="0" u="none" strike="noStrike" cap="none" spc="0" baseline="0">
          <a:ln>
            <a:noFill/>
          </a:ln>
          <a:solidFill>
            <a:srgbClr val="000000"/>
          </a:solidFill>
          <a:uFillTx/>
          <a:latin typeface="Tahoma"/>
          <a:ea typeface="Tahoma"/>
          <a:cs typeface="Tahoma"/>
          <a:sym typeface="Tahoma"/>
        </a:defRPr>
      </a:lvl2pPr>
      <a:lvl3pPr marL="1325879" marR="0" indent="-1325879" algn="l" defTabSz="2438400" rtl="0" latinLnBrk="0">
        <a:lnSpc>
          <a:spcPct val="90000"/>
        </a:lnSpc>
        <a:spcBef>
          <a:spcPts val="0"/>
        </a:spcBef>
        <a:spcAft>
          <a:spcPts val="0"/>
        </a:spcAft>
        <a:buClrTx/>
        <a:buSzPct val="100000"/>
        <a:buFontTx/>
        <a:buChar char="•"/>
        <a:tabLst/>
        <a:defRPr sz="11600" b="1" i="0" u="none" strike="noStrike" cap="none" spc="0" baseline="0">
          <a:ln>
            <a:noFill/>
          </a:ln>
          <a:solidFill>
            <a:srgbClr val="000000"/>
          </a:solidFill>
          <a:uFillTx/>
          <a:latin typeface="Tahoma"/>
          <a:ea typeface="Tahoma"/>
          <a:cs typeface="Tahoma"/>
          <a:sym typeface="Tahoma"/>
        </a:defRPr>
      </a:lvl3pPr>
      <a:lvl4pPr marL="1473200" marR="0" indent="-1473200" algn="l" defTabSz="2438400" rtl="0" latinLnBrk="0">
        <a:lnSpc>
          <a:spcPct val="90000"/>
        </a:lnSpc>
        <a:spcBef>
          <a:spcPts val="0"/>
        </a:spcBef>
        <a:spcAft>
          <a:spcPts val="0"/>
        </a:spcAft>
        <a:buClrTx/>
        <a:buSzPct val="100000"/>
        <a:buFontTx/>
        <a:buChar char="•"/>
        <a:tabLst/>
        <a:defRPr sz="11600" b="1" i="0" u="none" strike="noStrike" cap="none" spc="0" baseline="0">
          <a:ln>
            <a:noFill/>
          </a:ln>
          <a:solidFill>
            <a:srgbClr val="000000"/>
          </a:solidFill>
          <a:uFillTx/>
          <a:latin typeface="Tahoma"/>
          <a:ea typeface="Tahoma"/>
          <a:cs typeface="Tahoma"/>
          <a:sym typeface="Tahoma"/>
        </a:defRPr>
      </a:lvl4pPr>
      <a:lvl5pPr marL="1473200" marR="0" indent="-1473200" algn="l" defTabSz="2438400" rtl="0" latinLnBrk="0">
        <a:lnSpc>
          <a:spcPct val="90000"/>
        </a:lnSpc>
        <a:spcBef>
          <a:spcPts val="0"/>
        </a:spcBef>
        <a:spcAft>
          <a:spcPts val="0"/>
        </a:spcAft>
        <a:buClrTx/>
        <a:buSzPct val="100000"/>
        <a:buFontTx/>
        <a:buChar char="•"/>
        <a:tabLst/>
        <a:defRPr sz="11600" b="1" i="0" u="none" strike="noStrike" cap="none" spc="0" baseline="0">
          <a:ln>
            <a:noFill/>
          </a:ln>
          <a:solidFill>
            <a:srgbClr val="000000"/>
          </a:solidFill>
          <a:uFillTx/>
          <a:latin typeface="Tahoma"/>
          <a:ea typeface="Tahoma"/>
          <a:cs typeface="Tahoma"/>
          <a:sym typeface="Tahoma"/>
        </a:defRPr>
      </a:lvl5pPr>
      <a:lvl6pPr marL="1473200" marR="0" indent="-1473200" algn="l" defTabSz="2438400" rtl="0" latinLnBrk="0">
        <a:lnSpc>
          <a:spcPct val="90000"/>
        </a:lnSpc>
        <a:spcBef>
          <a:spcPts val="0"/>
        </a:spcBef>
        <a:spcAft>
          <a:spcPts val="0"/>
        </a:spcAft>
        <a:buClrTx/>
        <a:buSzPct val="100000"/>
        <a:buFontTx/>
        <a:buChar char="•"/>
        <a:tabLst/>
        <a:defRPr sz="11600" b="1" i="0" u="none" strike="noStrike" cap="none" spc="0" baseline="0">
          <a:ln>
            <a:noFill/>
          </a:ln>
          <a:solidFill>
            <a:srgbClr val="000000"/>
          </a:solidFill>
          <a:uFillTx/>
          <a:latin typeface="Tahoma"/>
          <a:ea typeface="Tahoma"/>
          <a:cs typeface="Tahoma"/>
          <a:sym typeface="Tahoma"/>
        </a:defRPr>
      </a:lvl6pPr>
      <a:lvl7pPr marL="1473200" marR="0" indent="-1473200" algn="l" defTabSz="2438400" rtl="0" latinLnBrk="0">
        <a:lnSpc>
          <a:spcPct val="90000"/>
        </a:lnSpc>
        <a:spcBef>
          <a:spcPts val="0"/>
        </a:spcBef>
        <a:spcAft>
          <a:spcPts val="0"/>
        </a:spcAft>
        <a:buClrTx/>
        <a:buSzPct val="100000"/>
        <a:buFontTx/>
        <a:buChar char="•"/>
        <a:tabLst/>
        <a:defRPr sz="11600" b="1" i="0" u="none" strike="noStrike" cap="none" spc="0" baseline="0">
          <a:ln>
            <a:noFill/>
          </a:ln>
          <a:solidFill>
            <a:srgbClr val="000000"/>
          </a:solidFill>
          <a:uFillTx/>
          <a:latin typeface="Tahoma"/>
          <a:ea typeface="Tahoma"/>
          <a:cs typeface="Tahoma"/>
          <a:sym typeface="Tahoma"/>
        </a:defRPr>
      </a:lvl7pPr>
      <a:lvl8pPr marL="1473200" marR="0" indent="-1473200" algn="l" defTabSz="2438400" rtl="0" latinLnBrk="0">
        <a:lnSpc>
          <a:spcPct val="90000"/>
        </a:lnSpc>
        <a:spcBef>
          <a:spcPts val="0"/>
        </a:spcBef>
        <a:spcAft>
          <a:spcPts val="0"/>
        </a:spcAft>
        <a:buClrTx/>
        <a:buSzPct val="100000"/>
        <a:buFontTx/>
        <a:buChar char="•"/>
        <a:tabLst/>
        <a:defRPr sz="11600" b="1" i="0" u="none" strike="noStrike" cap="none" spc="0" baseline="0">
          <a:ln>
            <a:noFill/>
          </a:ln>
          <a:solidFill>
            <a:srgbClr val="000000"/>
          </a:solidFill>
          <a:uFillTx/>
          <a:latin typeface="Tahoma"/>
          <a:ea typeface="Tahoma"/>
          <a:cs typeface="Tahoma"/>
          <a:sym typeface="Tahoma"/>
        </a:defRPr>
      </a:lvl8pPr>
      <a:lvl9pPr marL="1473200" marR="0" indent="-1473200" algn="l" defTabSz="2438400" rtl="0" latinLnBrk="0">
        <a:lnSpc>
          <a:spcPct val="90000"/>
        </a:lnSpc>
        <a:spcBef>
          <a:spcPts val="0"/>
        </a:spcBef>
        <a:spcAft>
          <a:spcPts val="0"/>
        </a:spcAft>
        <a:buClrTx/>
        <a:buSzPct val="100000"/>
        <a:buFontTx/>
        <a:buChar char="•"/>
        <a:tabLst/>
        <a:defRPr sz="11600" b="1" i="0" u="none" strike="noStrike" cap="none" spc="0" baseline="0">
          <a:ln>
            <a:noFill/>
          </a:ln>
          <a:solidFill>
            <a:srgbClr val="000000"/>
          </a:solidFill>
          <a:uFillTx/>
          <a:latin typeface="Tahoma"/>
          <a:ea typeface="Tahoma"/>
          <a:cs typeface="Tahoma"/>
          <a:sym typeface="Tahoma"/>
        </a:defRPr>
      </a:lvl9pPr>
    </p:titleStyle>
    <p:bodyStyle>
      <a:lvl1pPr marL="604157" marR="0" indent="-604157" algn="l" defTabSz="2438400" rtl="0" latinLnBrk="0">
        <a:lnSpc>
          <a:spcPct val="90000"/>
        </a:lnSpc>
        <a:spcBef>
          <a:spcPts val="2600"/>
        </a:spcBef>
        <a:spcAft>
          <a:spcPts val="0"/>
        </a:spcAft>
        <a:buClrTx/>
        <a:buSzPct val="100000"/>
        <a:buFont typeface="Arial"/>
        <a:buChar char="•"/>
        <a:tabLst/>
        <a:defRPr sz="7400" b="0" i="0" u="none" strike="noStrike" cap="none" spc="0" baseline="0">
          <a:ln>
            <a:noFill/>
          </a:ln>
          <a:solidFill>
            <a:srgbClr val="000000"/>
          </a:solidFill>
          <a:uFillTx/>
          <a:latin typeface="Verdana"/>
          <a:ea typeface="Verdana"/>
          <a:cs typeface="Verdana"/>
          <a:sym typeface="Verdana"/>
        </a:defRPr>
      </a:lvl1pPr>
      <a:lvl2pPr marL="1162050" marR="0" indent="-704850" algn="l" defTabSz="2438400" rtl="0" latinLnBrk="0">
        <a:lnSpc>
          <a:spcPct val="90000"/>
        </a:lnSpc>
        <a:spcBef>
          <a:spcPts val="2600"/>
        </a:spcBef>
        <a:spcAft>
          <a:spcPts val="0"/>
        </a:spcAft>
        <a:buClrTx/>
        <a:buSzPct val="100000"/>
        <a:buFont typeface="Arial"/>
        <a:buChar char="•"/>
        <a:tabLst/>
        <a:defRPr sz="7400" b="0" i="0" u="none" strike="noStrike" cap="none" spc="0" baseline="0">
          <a:ln>
            <a:noFill/>
          </a:ln>
          <a:solidFill>
            <a:srgbClr val="000000"/>
          </a:solidFill>
          <a:uFillTx/>
          <a:latin typeface="Verdana"/>
          <a:ea typeface="Verdana"/>
          <a:cs typeface="Verdana"/>
          <a:sym typeface="Verdana"/>
        </a:defRPr>
      </a:lvl2pPr>
      <a:lvl3pPr marL="1760220" marR="0" indent="-845820" algn="l" defTabSz="2438400" rtl="0" latinLnBrk="0">
        <a:lnSpc>
          <a:spcPct val="90000"/>
        </a:lnSpc>
        <a:spcBef>
          <a:spcPts val="2600"/>
        </a:spcBef>
        <a:spcAft>
          <a:spcPts val="0"/>
        </a:spcAft>
        <a:buClrTx/>
        <a:buSzPct val="100000"/>
        <a:buFont typeface="Arial"/>
        <a:buChar char="•"/>
        <a:tabLst/>
        <a:defRPr sz="7400" b="0" i="0" u="none" strike="noStrike" cap="none" spc="0" baseline="0">
          <a:ln>
            <a:noFill/>
          </a:ln>
          <a:solidFill>
            <a:srgbClr val="000000"/>
          </a:solidFill>
          <a:uFillTx/>
          <a:latin typeface="Verdana"/>
          <a:ea typeface="Verdana"/>
          <a:cs typeface="Verdana"/>
          <a:sym typeface="Verdana"/>
        </a:defRPr>
      </a:lvl3pPr>
      <a:lvl4pPr marL="2311400" marR="0" indent="-939800" algn="l" defTabSz="2438400" rtl="0" latinLnBrk="0">
        <a:lnSpc>
          <a:spcPct val="90000"/>
        </a:lnSpc>
        <a:spcBef>
          <a:spcPts val="2600"/>
        </a:spcBef>
        <a:spcAft>
          <a:spcPts val="0"/>
        </a:spcAft>
        <a:buClrTx/>
        <a:buSzPct val="100000"/>
        <a:buFont typeface="Arial"/>
        <a:buChar char="•"/>
        <a:tabLst/>
        <a:defRPr sz="7400" b="0" i="0" u="none" strike="noStrike" cap="none" spc="0" baseline="0">
          <a:ln>
            <a:noFill/>
          </a:ln>
          <a:solidFill>
            <a:srgbClr val="000000"/>
          </a:solidFill>
          <a:uFillTx/>
          <a:latin typeface="Verdana"/>
          <a:ea typeface="Verdana"/>
          <a:cs typeface="Verdana"/>
          <a:sym typeface="Verdana"/>
        </a:defRPr>
      </a:lvl4pPr>
      <a:lvl5pPr marL="2768600" marR="0" indent="-939800" algn="l" defTabSz="2438400" rtl="0" latinLnBrk="0">
        <a:lnSpc>
          <a:spcPct val="90000"/>
        </a:lnSpc>
        <a:spcBef>
          <a:spcPts val="2600"/>
        </a:spcBef>
        <a:spcAft>
          <a:spcPts val="0"/>
        </a:spcAft>
        <a:buClrTx/>
        <a:buSzPct val="100000"/>
        <a:buFont typeface="Arial"/>
        <a:buChar char="•"/>
        <a:tabLst/>
        <a:defRPr sz="7400" b="0" i="0" u="none" strike="noStrike" cap="none" spc="0" baseline="0">
          <a:ln>
            <a:noFill/>
          </a:ln>
          <a:solidFill>
            <a:srgbClr val="000000"/>
          </a:solidFill>
          <a:uFillTx/>
          <a:latin typeface="Verdana"/>
          <a:ea typeface="Verdana"/>
          <a:cs typeface="Verdana"/>
          <a:sym typeface="Verdana"/>
        </a:defRPr>
      </a:lvl5pPr>
      <a:lvl6pPr marL="3225800" marR="0" indent="-939800" algn="l" defTabSz="2438400" rtl="0" latinLnBrk="0">
        <a:lnSpc>
          <a:spcPct val="90000"/>
        </a:lnSpc>
        <a:spcBef>
          <a:spcPts val="2600"/>
        </a:spcBef>
        <a:spcAft>
          <a:spcPts val="0"/>
        </a:spcAft>
        <a:buClrTx/>
        <a:buSzPct val="100000"/>
        <a:buFont typeface="Arial"/>
        <a:buChar char="•"/>
        <a:tabLst/>
        <a:defRPr sz="7400" b="0" i="0" u="none" strike="noStrike" cap="none" spc="0" baseline="0">
          <a:ln>
            <a:noFill/>
          </a:ln>
          <a:solidFill>
            <a:srgbClr val="000000"/>
          </a:solidFill>
          <a:uFillTx/>
          <a:latin typeface="Verdana"/>
          <a:ea typeface="Verdana"/>
          <a:cs typeface="Verdana"/>
          <a:sym typeface="Verdana"/>
        </a:defRPr>
      </a:lvl6pPr>
      <a:lvl7pPr marL="3683000" marR="0" indent="-939800" algn="l" defTabSz="2438400" rtl="0" latinLnBrk="0">
        <a:lnSpc>
          <a:spcPct val="90000"/>
        </a:lnSpc>
        <a:spcBef>
          <a:spcPts val="2600"/>
        </a:spcBef>
        <a:spcAft>
          <a:spcPts val="0"/>
        </a:spcAft>
        <a:buClrTx/>
        <a:buSzPct val="100000"/>
        <a:buFont typeface="Arial"/>
        <a:buChar char="•"/>
        <a:tabLst/>
        <a:defRPr sz="7400" b="0" i="0" u="none" strike="noStrike" cap="none" spc="0" baseline="0">
          <a:ln>
            <a:noFill/>
          </a:ln>
          <a:solidFill>
            <a:srgbClr val="000000"/>
          </a:solidFill>
          <a:uFillTx/>
          <a:latin typeface="Verdana"/>
          <a:ea typeface="Verdana"/>
          <a:cs typeface="Verdana"/>
          <a:sym typeface="Verdana"/>
        </a:defRPr>
      </a:lvl7pPr>
      <a:lvl8pPr marL="4140200" marR="0" indent="-939800" algn="l" defTabSz="2438400" rtl="0" latinLnBrk="0">
        <a:lnSpc>
          <a:spcPct val="90000"/>
        </a:lnSpc>
        <a:spcBef>
          <a:spcPts val="2600"/>
        </a:spcBef>
        <a:spcAft>
          <a:spcPts val="0"/>
        </a:spcAft>
        <a:buClrTx/>
        <a:buSzPct val="100000"/>
        <a:buFont typeface="Arial"/>
        <a:buChar char="•"/>
        <a:tabLst/>
        <a:defRPr sz="7400" b="0" i="0" u="none" strike="noStrike" cap="none" spc="0" baseline="0">
          <a:ln>
            <a:noFill/>
          </a:ln>
          <a:solidFill>
            <a:srgbClr val="000000"/>
          </a:solidFill>
          <a:uFillTx/>
          <a:latin typeface="Verdana"/>
          <a:ea typeface="Verdana"/>
          <a:cs typeface="Verdana"/>
          <a:sym typeface="Verdana"/>
        </a:defRPr>
      </a:lvl8pPr>
      <a:lvl9pPr marL="4597400" marR="0" indent="-939800" algn="l" defTabSz="2438400" rtl="0" latinLnBrk="0">
        <a:lnSpc>
          <a:spcPct val="90000"/>
        </a:lnSpc>
        <a:spcBef>
          <a:spcPts val="2600"/>
        </a:spcBef>
        <a:spcAft>
          <a:spcPts val="0"/>
        </a:spcAft>
        <a:buClrTx/>
        <a:buSzPct val="100000"/>
        <a:buFont typeface="Arial"/>
        <a:buChar char="•"/>
        <a:tabLst/>
        <a:defRPr sz="7400" b="0" i="0" u="none" strike="noStrike" cap="none" spc="0" baseline="0">
          <a:ln>
            <a:noFill/>
          </a:ln>
          <a:solidFill>
            <a:srgbClr val="000000"/>
          </a:solidFill>
          <a:uFillTx/>
          <a:latin typeface="Verdana"/>
          <a:ea typeface="Verdana"/>
          <a:cs typeface="Verdana"/>
          <a:sym typeface="Verdana"/>
        </a:defRPr>
      </a:lvl9pPr>
    </p:bodyStyle>
    <p:otherStyle>
      <a:lvl1pPr marL="0" marR="0" indent="0" algn="r" defTabSz="1828800" rtl="0" latinLnBrk="0">
        <a:lnSpc>
          <a:spcPct val="100000"/>
        </a:lnSpc>
        <a:spcBef>
          <a:spcPts val="0"/>
        </a:spcBef>
        <a:spcAft>
          <a:spcPts val="0"/>
        </a:spcAft>
        <a:buClrTx/>
        <a:buSzTx/>
        <a:buFontTx/>
        <a:buNone/>
        <a:tabLst/>
        <a:defRPr sz="3200" b="0" i="0" u="none" strike="noStrike" cap="none" spc="0" baseline="0">
          <a:ln>
            <a:noFill/>
          </a:ln>
          <a:solidFill>
            <a:schemeClr val="tx1"/>
          </a:solidFill>
          <a:uFillTx/>
          <a:latin typeface="+mn-lt"/>
          <a:ea typeface="+mn-ea"/>
          <a:cs typeface="+mn-cs"/>
          <a:sym typeface="Verdana"/>
        </a:defRPr>
      </a:lvl1pPr>
      <a:lvl2pPr marL="0" marR="0" indent="342900" algn="r" defTabSz="1828800" rtl="0" latinLnBrk="0">
        <a:lnSpc>
          <a:spcPct val="100000"/>
        </a:lnSpc>
        <a:spcBef>
          <a:spcPts val="0"/>
        </a:spcBef>
        <a:spcAft>
          <a:spcPts val="0"/>
        </a:spcAft>
        <a:buClrTx/>
        <a:buSzTx/>
        <a:buFontTx/>
        <a:buNone/>
        <a:tabLst/>
        <a:defRPr sz="3200" b="0" i="0" u="none" strike="noStrike" cap="none" spc="0" baseline="0">
          <a:ln>
            <a:noFill/>
          </a:ln>
          <a:solidFill>
            <a:schemeClr val="tx1"/>
          </a:solidFill>
          <a:uFillTx/>
          <a:latin typeface="+mn-lt"/>
          <a:ea typeface="+mn-ea"/>
          <a:cs typeface="+mn-cs"/>
          <a:sym typeface="Verdana"/>
        </a:defRPr>
      </a:lvl2pPr>
      <a:lvl3pPr marL="1051560" marR="0" indent="-365760" algn="r" defTabSz="1828800" rtl="0" latinLnBrk="0">
        <a:lnSpc>
          <a:spcPct val="100000"/>
        </a:lnSpc>
        <a:spcBef>
          <a:spcPts val="0"/>
        </a:spcBef>
        <a:spcAft>
          <a:spcPts val="0"/>
        </a:spcAft>
        <a:buClrTx/>
        <a:buSzPct val="100000"/>
        <a:buFontTx/>
        <a:buChar char="•"/>
        <a:tabLst/>
        <a:defRPr sz="3200" b="0" i="0" u="none" strike="noStrike" cap="none" spc="0" baseline="0">
          <a:ln>
            <a:noFill/>
          </a:ln>
          <a:solidFill>
            <a:schemeClr val="tx1"/>
          </a:solidFill>
          <a:uFillTx/>
          <a:latin typeface="+mn-lt"/>
          <a:ea typeface="+mn-ea"/>
          <a:cs typeface="+mn-cs"/>
          <a:sym typeface="Verdana"/>
        </a:defRPr>
      </a:lvl3pPr>
      <a:lvl4pPr marL="1435100" marR="0" indent="-406400" algn="r" defTabSz="1828800" rtl="0" latinLnBrk="0">
        <a:lnSpc>
          <a:spcPct val="100000"/>
        </a:lnSpc>
        <a:spcBef>
          <a:spcPts val="0"/>
        </a:spcBef>
        <a:spcAft>
          <a:spcPts val="0"/>
        </a:spcAft>
        <a:buClrTx/>
        <a:buSzPct val="100000"/>
        <a:buFontTx/>
        <a:buChar char="•"/>
        <a:tabLst/>
        <a:defRPr sz="3200" b="0" i="0" u="none" strike="noStrike" cap="none" spc="0" baseline="0">
          <a:ln>
            <a:noFill/>
          </a:ln>
          <a:solidFill>
            <a:schemeClr val="tx1"/>
          </a:solidFill>
          <a:uFillTx/>
          <a:latin typeface="+mn-lt"/>
          <a:ea typeface="+mn-ea"/>
          <a:cs typeface="+mn-cs"/>
          <a:sym typeface="Verdana"/>
        </a:defRPr>
      </a:lvl4pPr>
      <a:lvl5pPr marL="1778000" marR="0" indent="-406400" algn="r" defTabSz="1828800" rtl="0" latinLnBrk="0">
        <a:lnSpc>
          <a:spcPct val="100000"/>
        </a:lnSpc>
        <a:spcBef>
          <a:spcPts val="0"/>
        </a:spcBef>
        <a:spcAft>
          <a:spcPts val="0"/>
        </a:spcAft>
        <a:buClrTx/>
        <a:buSzPct val="100000"/>
        <a:buFontTx/>
        <a:buChar char="•"/>
        <a:tabLst/>
        <a:defRPr sz="3200" b="0" i="0" u="none" strike="noStrike" cap="none" spc="0" baseline="0">
          <a:ln>
            <a:noFill/>
          </a:ln>
          <a:solidFill>
            <a:schemeClr val="tx1"/>
          </a:solidFill>
          <a:uFillTx/>
          <a:latin typeface="+mn-lt"/>
          <a:ea typeface="+mn-ea"/>
          <a:cs typeface="+mn-cs"/>
          <a:sym typeface="Verdana"/>
        </a:defRPr>
      </a:lvl5pPr>
      <a:lvl6pPr marL="2120900" marR="0" indent="-406400" algn="r" defTabSz="1828800" rtl="0" latinLnBrk="0">
        <a:lnSpc>
          <a:spcPct val="100000"/>
        </a:lnSpc>
        <a:spcBef>
          <a:spcPts val="0"/>
        </a:spcBef>
        <a:spcAft>
          <a:spcPts val="0"/>
        </a:spcAft>
        <a:buClrTx/>
        <a:buSzPct val="100000"/>
        <a:buFontTx/>
        <a:buChar char="•"/>
        <a:tabLst/>
        <a:defRPr sz="3200" b="0" i="0" u="none" strike="noStrike" cap="none" spc="0" baseline="0">
          <a:ln>
            <a:noFill/>
          </a:ln>
          <a:solidFill>
            <a:schemeClr val="tx1"/>
          </a:solidFill>
          <a:uFillTx/>
          <a:latin typeface="+mn-lt"/>
          <a:ea typeface="+mn-ea"/>
          <a:cs typeface="+mn-cs"/>
          <a:sym typeface="Verdana"/>
        </a:defRPr>
      </a:lvl6pPr>
      <a:lvl7pPr marL="2463800" marR="0" indent="-406400" algn="r" defTabSz="1828800" rtl="0" latinLnBrk="0">
        <a:lnSpc>
          <a:spcPct val="100000"/>
        </a:lnSpc>
        <a:spcBef>
          <a:spcPts val="0"/>
        </a:spcBef>
        <a:spcAft>
          <a:spcPts val="0"/>
        </a:spcAft>
        <a:buClrTx/>
        <a:buSzPct val="100000"/>
        <a:buFontTx/>
        <a:buChar char="•"/>
        <a:tabLst/>
        <a:defRPr sz="3200" b="0" i="0" u="none" strike="noStrike" cap="none" spc="0" baseline="0">
          <a:ln>
            <a:noFill/>
          </a:ln>
          <a:solidFill>
            <a:schemeClr val="tx1"/>
          </a:solidFill>
          <a:uFillTx/>
          <a:latin typeface="+mn-lt"/>
          <a:ea typeface="+mn-ea"/>
          <a:cs typeface="+mn-cs"/>
          <a:sym typeface="Verdana"/>
        </a:defRPr>
      </a:lvl7pPr>
      <a:lvl8pPr marL="2806700" marR="0" indent="-406400" algn="r" defTabSz="1828800" rtl="0" latinLnBrk="0">
        <a:lnSpc>
          <a:spcPct val="100000"/>
        </a:lnSpc>
        <a:spcBef>
          <a:spcPts val="0"/>
        </a:spcBef>
        <a:spcAft>
          <a:spcPts val="0"/>
        </a:spcAft>
        <a:buClrTx/>
        <a:buSzPct val="100000"/>
        <a:buFontTx/>
        <a:buChar char="•"/>
        <a:tabLst/>
        <a:defRPr sz="3200" b="0" i="0" u="none" strike="noStrike" cap="none" spc="0" baseline="0">
          <a:ln>
            <a:noFill/>
          </a:ln>
          <a:solidFill>
            <a:schemeClr val="tx1"/>
          </a:solidFill>
          <a:uFillTx/>
          <a:latin typeface="+mn-lt"/>
          <a:ea typeface="+mn-ea"/>
          <a:cs typeface="+mn-cs"/>
          <a:sym typeface="Verdana"/>
        </a:defRPr>
      </a:lvl8pPr>
      <a:lvl9pPr marL="3149600" marR="0" indent="-406400" algn="r" defTabSz="1828800" rtl="0" latinLnBrk="0">
        <a:lnSpc>
          <a:spcPct val="100000"/>
        </a:lnSpc>
        <a:spcBef>
          <a:spcPts val="0"/>
        </a:spcBef>
        <a:spcAft>
          <a:spcPts val="0"/>
        </a:spcAft>
        <a:buClrTx/>
        <a:buSzPct val="100000"/>
        <a:buFontTx/>
        <a:buChar char="•"/>
        <a:tabLst/>
        <a:defRPr sz="3200" b="0" i="0" u="none" strike="noStrike" cap="none" spc="0" baseline="0">
          <a:ln>
            <a:noFill/>
          </a:ln>
          <a:solidFill>
            <a:schemeClr val="tx1"/>
          </a:solidFill>
          <a:uFillTx/>
          <a:latin typeface="+mn-lt"/>
          <a:ea typeface="+mn-ea"/>
          <a:cs typeface="+mn-cs"/>
          <a:sym typeface="Verdana"/>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0.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40.xml"/><Relationship Id="rId5" Type="http://schemas.openxmlformats.org/officeDocument/2006/relationships/image" Target="../media/image23.png"/><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hyperlink" Target="https://www.terraform.io/" TargetMode="External"/><Relationship Id="rId7" Type="http://schemas.openxmlformats.org/officeDocument/2006/relationships/image" Target="../media/image25.jpeg"/><Relationship Id="rId2" Type="http://schemas.openxmlformats.org/officeDocument/2006/relationships/notesSlide" Target="../notesSlides/notesSlide13.xml"/><Relationship Id="rId1" Type="http://schemas.openxmlformats.org/officeDocument/2006/relationships/slideLayout" Target="../slideLayouts/slideLayout27.xml"/><Relationship Id="rId6" Type="http://schemas.openxmlformats.org/officeDocument/2006/relationships/image" Target="../media/image24.png"/><Relationship Id="rId5" Type="http://schemas.openxmlformats.org/officeDocument/2006/relationships/hyperlink" Target="https://golang.org/" TargetMode="External"/><Relationship Id="rId4" Type="http://schemas.openxmlformats.org/officeDocument/2006/relationships/hyperlink" Target="https://github.com/hashicorp/terraform" TargetMode="External"/></Relationships>
</file>

<file path=ppt/slides/_rels/slide18.xml.rels><?xml version="1.0" encoding="UTF-8" standalone="yes"?>
<Relationships xmlns="http://schemas.openxmlformats.org/package/2006/relationships"><Relationship Id="rId3" Type="http://schemas.openxmlformats.org/officeDocument/2006/relationships/hyperlink" Target="https://github.com/hashicorp/hcl" TargetMode="External"/><Relationship Id="rId2" Type="http://schemas.openxmlformats.org/officeDocument/2006/relationships/notesSlide" Target="../notesSlides/notesSlide14.xml"/><Relationship Id="rId1" Type="http://schemas.openxmlformats.org/officeDocument/2006/relationships/slideLayout" Target="../slideLayouts/slideLayout27.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hyperlink" Target="https://www.terraform.io/docs" TargetMode="External"/><Relationship Id="rId1" Type="http://schemas.openxmlformats.org/officeDocument/2006/relationships/slideLayout" Target="../slideLayouts/slideLayout2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9.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0.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1.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40.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40.xml"/><Relationship Id="rId4" Type="http://schemas.openxmlformats.org/officeDocument/2006/relationships/image" Target="../media/image2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9.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8.xml"/></Relationships>
</file>

<file path=ppt/slides/_rels/slide6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6.xml"/><Relationship Id="rId1" Type="http://schemas.openxmlformats.org/officeDocument/2006/relationships/slideLayout" Target="../slideLayouts/slideLayout40.xml"/><Relationship Id="rId4" Type="http://schemas.openxmlformats.org/officeDocument/2006/relationships/image" Target="../media/image23.png"/></Relationships>
</file>

<file path=ppt/slides/_rels/slide6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7.xml"/><Relationship Id="rId1" Type="http://schemas.openxmlformats.org/officeDocument/2006/relationships/slideLayout" Target="../slideLayouts/slideLayout40.xml"/><Relationship Id="rId4" Type="http://schemas.openxmlformats.org/officeDocument/2006/relationships/image" Target="../media/image23.png"/></Relationships>
</file>

<file path=ppt/slides/_rels/slide6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8.xml"/><Relationship Id="rId1" Type="http://schemas.openxmlformats.org/officeDocument/2006/relationships/slideLayout" Target="../slideLayouts/slideLayout40.xml"/><Relationship Id="rId4" Type="http://schemas.openxmlformats.org/officeDocument/2006/relationships/image" Target="../media/image27.tif"/></Relationships>
</file>

<file path=ppt/slides/_rels/slide68.xml.rels><?xml version="1.0" encoding="UTF-8" standalone="yes"?>
<Relationships xmlns="http://schemas.openxmlformats.org/package/2006/relationships"><Relationship Id="rId3" Type="http://schemas.openxmlformats.org/officeDocument/2006/relationships/image" Target="../media/image27.tif"/><Relationship Id="rId2" Type="http://schemas.openxmlformats.org/officeDocument/2006/relationships/notesSlide" Target="../notesSlides/notesSlide29.xml"/><Relationship Id="rId1" Type="http://schemas.openxmlformats.org/officeDocument/2006/relationships/slideLayout" Target="../slideLayouts/slideLayout40.xml"/><Relationship Id="rId4" Type="http://schemas.openxmlformats.org/officeDocument/2006/relationships/image" Target="../media/image28.png"/></Relationships>
</file>

<file path=ppt/slides/_rels/slide69.xml.rels><?xml version="1.0" encoding="UTF-8" standalone="yes"?>
<Relationships xmlns="http://schemas.openxmlformats.org/package/2006/relationships"><Relationship Id="rId3" Type="http://schemas.openxmlformats.org/officeDocument/2006/relationships/image" Target="../media/image29.tif"/><Relationship Id="rId2" Type="http://schemas.openxmlformats.org/officeDocument/2006/relationships/notesSlide" Target="../notesSlides/notesSlide30.xml"/><Relationship Id="rId1" Type="http://schemas.openxmlformats.org/officeDocument/2006/relationships/slideLayout" Target="../slideLayouts/slideLayout4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7.xml"/></Relationships>
</file>

<file path=ppt/slides/_rels/slide70.xml.rels><?xml version="1.0" encoding="UTF-8" standalone="yes"?>
<Relationships xmlns="http://schemas.openxmlformats.org/package/2006/relationships"><Relationship Id="rId3" Type="http://schemas.openxmlformats.org/officeDocument/2006/relationships/image" Target="../media/image27.tif"/><Relationship Id="rId2" Type="http://schemas.openxmlformats.org/officeDocument/2006/relationships/notesSlide" Target="../notesSlides/notesSlide31.xml"/><Relationship Id="rId1" Type="http://schemas.openxmlformats.org/officeDocument/2006/relationships/slideLayout" Target="../slideLayouts/slideLayout40.xml"/><Relationship Id="rId4" Type="http://schemas.openxmlformats.org/officeDocument/2006/relationships/image" Target="../media/image30.png"/></Relationships>
</file>

<file path=ppt/slides/_rels/slide7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2.xml"/><Relationship Id="rId1" Type="http://schemas.openxmlformats.org/officeDocument/2006/relationships/slideLayout" Target="../slideLayouts/slideLayout40.xml"/><Relationship Id="rId4" Type="http://schemas.openxmlformats.org/officeDocument/2006/relationships/image" Target="../media/image30.png"/></Relationships>
</file>

<file path=ppt/slides/_rels/slide7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3.xml"/><Relationship Id="rId1" Type="http://schemas.openxmlformats.org/officeDocument/2006/relationships/slideLayout" Target="../slideLayouts/slideLayout40.xml"/><Relationship Id="rId4" Type="http://schemas.openxmlformats.org/officeDocument/2006/relationships/image" Target="../media/image23.png"/></Relationships>
</file>

<file path=ppt/slides/_rels/slide7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4.xml"/><Relationship Id="rId1" Type="http://schemas.openxmlformats.org/officeDocument/2006/relationships/slideLayout" Target="../slideLayouts/slideLayout40.xml"/></Relationships>
</file>

<file path=ppt/slides/_rels/slide7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5.xml"/><Relationship Id="rId1" Type="http://schemas.openxmlformats.org/officeDocument/2006/relationships/slideLayout" Target="../slideLayouts/slideLayout40.xml"/></Relationships>
</file>

<file path=ppt/slides/_rels/slide7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6.xml"/><Relationship Id="rId1" Type="http://schemas.openxmlformats.org/officeDocument/2006/relationships/slideLayout" Target="../slideLayouts/slideLayout40.xml"/></Relationships>
</file>

<file path=ppt/slides/_rels/slide7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7.xml"/><Relationship Id="rId1" Type="http://schemas.openxmlformats.org/officeDocument/2006/relationships/slideLayout" Target="../slideLayouts/slideLayout40.xml"/><Relationship Id="rId4" Type="http://schemas.openxmlformats.org/officeDocument/2006/relationships/image" Target="../media/image21.png"/></Relationships>
</file>

<file path=ppt/slides/_rels/slide77.xml.rels><?xml version="1.0" encoding="UTF-8" standalone="yes"?>
<Relationships xmlns="http://schemas.openxmlformats.org/package/2006/relationships"><Relationship Id="rId8" Type="http://schemas.openxmlformats.org/officeDocument/2006/relationships/image" Target="../media/image38.tif"/><Relationship Id="rId13" Type="http://schemas.openxmlformats.org/officeDocument/2006/relationships/image" Target="../media/image23.png"/><Relationship Id="rId3" Type="http://schemas.openxmlformats.org/officeDocument/2006/relationships/image" Target="../media/image33.png"/><Relationship Id="rId7" Type="http://schemas.openxmlformats.org/officeDocument/2006/relationships/image" Target="../media/image37.png"/><Relationship Id="rId12" Type="http://schemas.openxmlformats.org/officeDocument/2006/relationships/hyperlink" Target="https://www.terraform.io/docs/providers/index.html" TargetMode="External"/><Relationship Id="rId2" Type="http://schemas.openxmlformats.org/officeDocument/2006/relationships/notesSlide" Target="../notesSlides/notesSlide38.xml"/><Relationship Id="rId1" Type="http://schemas.openxmlformats.org/officeDocument/2006/relationships/slideLayout" Target="../slideLayouts/slideLayout40.xml"/><Relationship Id="rId6" Type="http://schemas.openxmlformats.org/officeDocument/2006/relationships/image" Target="../media/image36.png"/><Relationship Id="rId11" Type="http://schemas.openxmlformats.org/officeDocument/2006/relationships/image" Target="../media/image41.tif"/><Relationship Id="rId5" Type="http://schemas.openxmlformats.org/officeDocument/2006/relationships/image" Target="../media/image35.png"/><Relationship Id="rId10" Type="http://schemas.openxmlformats.org/officeDocument/2006/relationships/image" Target="../media/image40.tif"/><Relationship Id="rId4" Type="http://schemas.openxmlformats.org/officeDocument/2006/relationships/image" Target="../media/image34.png"/><Relationship Id="rId9" Type="http://schemas.openxmlformats.org/officeDocument/2006/relationships/image" Target="../media/image39.tif"/></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7.xml"/></Relationships>
</file>

<file path=ppt/slides/_rels/slide79.xml.rels><?xml version="1.0" encoding="UTF-8" standalone="yes"?>
<Relationships xmlns="http://schemas.openxmlformats.org/package/2006/relationships"><Relationship Id="rId8" Type="http://schemas.openxmlformats.org/officeDocument/2006/relationships/image" Target="../media/image47.png"/><Relationship Id="rId13" Type="http://schemas.openxmlformats.org/officeDocument/2006/relationships/image" Target="../media/image52.tif"/><Relationship Id="rId3" Type="http://schemas.openxmlformats.org/officeDocument/2006/relationships/image" Target="../media/image42.tif"/><Relationship Id="rId7" Type="http://schemas.openxmlformats.org/officeDocument/2006/relationships/image" Target="../media/image46.tif"/><Relationship Id="rId12" Type="http://schemas.openxmlformats.org/officeDocument/2006/relationships/image" Target="../media/image51.tif"/><Relationship Id="rId2" Type="http://schemas.openxmlformats.org/officeDocument/2006/relationships/notesSlide" Target="../notesSlides/notesSlide40.xml"/><Relationship Id="rId1" Type="http://schemas.openxmlformats.org/officeDocument/2006/relationships/slideLayout" Target="../slideLayouts/slideLayout40.xml"/><Relationship Id="rId6" Type="http://schemas.openxmlformats.org/officeDocument/2006/relationships/image" Target="../media/image45.tif"/><Relationship Id="rId11" Type="http://schemas.openxmlformats.org/officeDocument/2006/relationships/image" Target="../media/image50.tif"/><Relationship Id="rId5" Type="http://schemas.openxmlformats.org/officeDocument/2006/relationships/image" Target="../media/image44.tif"/><Relationship Id="rId10" Type="http://schemas.openxmlformats.org/officeDocument/2006/relationships/image" Target="../media/image49.tif"/><Relationship Id="rId4" Type="http://schemas.openxmlformats.org/officeDocument/2006/relationships/image" Target="../media/image43.tif"/><Relationship Id="rId9" Type="http://schemas.openxmlformats.org/officeDocument/2006/relationships/image" Target="../media/image48.tif"/><Relationship Id="rId14" Type="http://schemas.openxmlformats.org/officeDocument/2006/relationships/image" Target="../media/image53.tif"/></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0" name="Shape 710"/>
          <p:cNvSpPr>
            <a:spLocks noGrp="1"/>
          </p:cNvSpPr>
          <p:nvPr>
            <p:ph type="title"/>
          </p:nvPr>
        </p:nvSpPr>
        <p:spPr>
          <a:prstGeom prst="rect">
            <a:avLst/>
          </a:prstGeom>
        </p:spPr>
        <p:txBody>
          <a:bodyPr anchor="ctr"/>
          <a:lstStyle>
            <a:lvl1pPr>
              <a:lnSpc>
                <a:spcPct val="110000"/>
              </a:lnSpc>
              <a:spcBef>
                <a:spcPts val="2600"/>
              </a:spcBef>
              <a:defRPr sz="7500"/>
            </a:lvl1pPr>
          </a:lstStyle>
          <a:p>
            <a:r>
              <a:t>Provision, secure, connect, and run any infrastructure for any application</a:t>
            </a:r>
          </a:p>
        </p:txBody>
      </p:sp>
      <p:sp>
        <p:nvSpPr>
          <p:cNvPr id="711" name="Shape 711"/>
          <p:cNvSpPr>
            <a:spLocks noGrp="1"/>
          </p:cNvSpPr>
          <p:nvPr>
            <p:ph type="body" sz="quarter" idx="1"/>
          </p:nvPr>
        </p:nvSpPr>
        <p:spPr>
          <a:prstGeom prst="rect">
            <a:avLst/>
          </a:prstGeom>
        </p:spPr>
        <p:txBody>
          <a:bodyPr/>
          <a:lstStyle/>
          <a:p>
            <a:pPr>
              <a:defRPr>
                <a:solidFill>
                  <a:schemeClr val="accent1"/>
                </a:solidFill>
              </a:defRPr>
            </a:pPr>
            <a:r>
              <a:rPr lang="en-US" i="1" dirty="0"/>
              <a:t>Speaker Name</a:t>
            </a:r>
            <a:r>
              <a:rPr dirty="0"/>
              <a:t>, </a:t>
            </a:r>
            <a:r>
              <a:rPr dirty="0" err="1"/>
              <a:t>HashiCorp</a:t>
            </a:r>
            <a:endParaRPr dirty="0"/>
          </a:p>
        </p:txBody>
      </p:sp>
      <p:sp>
        <p:nvSpPr>
          <p:cNvPr id="712" name="Shape 712"/>
          <p:cNvSpPr/>
          <p:nvPr/>
        </p:nvSpPr>
        <p:spPr>
          <a:xfrm>
            <a:off x="2489200" y="7721600"/>
            <a:ext cx="4311488" cy="0"/>
          </a:xfrm>
          <a:prstGeom prst="line">
            <a:avLst/>
          </a:prstGeom>
          <a:ln w="139700">
            <a:solidFill>
              <a:schemeClr val="accent4"/>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DCA63EF-F9D5-7F41-998D-1C8A9E071390}"/>
              </a:ext>
            </a:extLst>
          </p:cNvPr>
          <p:cNvSpPr>
            <a:spLocks noGrp="1"/>
          </p:cNvSpPr>
          <p:nvPr>
            <p:ph type="body" idx="1"/>
          </p:nvPr>
        </p:nvSpPr>
        <p:spPr/>
        <p:txBody>
          <a:bodyPr/>
          <a:lstStyle/>
          <a:p>
            <a:r>
              <a:rPr lang="en-US" dirty="0"/>
              <a:t>A container that holds related resources for an Azure solution. </a:t>
            </a:r>
          </a:p>
          <a:p>
            <a:endParaRPr lang="en-US" dirty="0"/>
          </a:p>
          <a:p>
            <a:r>
              <a:rPr lang="en-US" dirty="0"/>
              <a:t>Can include all the resources for the solution, or only those resources that you want to manage as a group. </a:t>
            </a:r>
          </a:p>
          <a:p>
            <a:endParaRPr lang="en-US" dirty="0"/>
          </a:p>
          <a:p>
            <a:r>
              <a:rPr lang="en-US" dirty="0"/>
              <a:t>You decide how you want to allocate resources to resource groups based on what makes the most sense for your organization.</a:t>
            </a:r>
          </a:p>
        </p:txBody>
      </p:sp>
      <p:sp>
        <p:nvSpPr>
          <p:cNvPr id="3" name="Title 2">
            <a:extLst>
              <a:ext uri="{FF2B5EF4-FFF2-40B4-BE49-F238E27FC236}">
                <a16:creationId xmlns:a16="http://schemas.microsoft.com/office/drawing/2014/main" id="{C4572118-E9D3-CB41-9FB2-5F458D99F442}"/>
              </a:ext>
            </a:extLst>
          </p:cNvPr>
          <p:cNvSpPr>
            <a:spLocks noGrp="1"/>
          </p:cNvSpPr>
          <p:nvPr>
            <p:ph type="title"/>
          </p:nvPr>
        </p:nvSpPr>
        <p:spPr/>
        <p:txBody>
          <a:bodyPr/>
          <a:lstStyle/>
          <a:p>
            <a:r>
              <a:rPr lang="en-US" dirty="0"/>
              <a:t>Azure Resource Group</a:t>
            </a:r>
          </a:p>
        </p:txBody>
      </p:sp>
    </p:spTree>
    <p:extLst>
      <p:ext uri="{BB962C8B-B14F-4D97-AF65-F5344CB8AC3E}">
        <p14:creationId xmlns:p14="http://schemas.microsoft.com/office/powerpoint/2010/main" val="3942231272"/>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4572118-E9D3-CB41-9FB2-5F458D99F442}"/>
              </a:ext>
            </a:extLst>
          </p:cNvPr>
          <p:cNvSpPr>
            <a:spLocks noGrp="1"/>
          </p:cNvSpPr>
          <p:nvPr>
            <p:ph type="title"/>
          </p:nvPr>
        </p:nvSpPr>
        <p:spPr/>
        <p:txBody>
          <a:bodyPr/>
          <a:lstStyle/>
          <a:p>
            <a:r>
              <a:rPr lang="en-US" dirty="0"/>
              <a:t>Azure Resource Manager</a:t>
            </a:r>
          </a:p>
        </p:txBody>
      </p:sp>
      <p:sp>
        <p:nvSpPr>
          <p:cNvPr id="2" name="Text Placeholder 1">
            <a:extLst>
              <a:ext uri="{FF2B5EF4-FFF2-40B4-BE49-F238E27FC236}">
                <a16:creationId xmlns:a16="http://schemas.microsoft.com/office/drawing/2014/main" id="{0DCA63EF-F9D5-7F41-998D-1C8A9E071390}"/>
              </a:ext>
            </a:extLst>
          </p:cNvPr>
          <p:cNvSpPr>
            <a:spLocks noGrp="1"/>
          </p:cNvSpPr>
          <p:nvPr>
            <p:ph type="body" sz="half" idx="1"/>
          </p:nvPr>
        </p:nvSpPr>
        <p:spPr/>
        <p:txBody>
          <a:bodyPr/>
          <a:lstStyle/>
          <a:p>
            <a:r>
              <a:rPr lang="en-US" dirty="0"/>
              <a:t>Resource Group</a:t>
            </a:r>
          </a:p>
          <a:p>
            <a:pPr lvl="1"/>
            <a:r>
              <a:rPr lang="en-US" dirty="0"/>
              <a:t>Virtual Network</a:t>
            </a:r>
          </a:p>
          <a:p>
            <a:pPr lvl="3"/>
            <a:r>
              <a:rPr lang="en-US" dirty="0"/>
              <a:t>Subnet</a:t>
            </a:r>
          </a:p>
          <a:p>
            <a:pPr lvl="1"/>
            <a:r>
              <a:rPr lang="en-US" dirty="0"/>
              <a:t>Network Interface</a:t>
            </a:r>
          </a:p>
          <a:p>
            <a:pPr lvl="1"/>
            <a:r>
              <a:rPr lang="en-US" dirty="0"/>
              <a:t>Virtual Machine</a:t>
            </a:r>
          </a:p>
          <a:p>
            <a:pPr lvl="3"/>
            <a:r>
              <a:rPr lang="en-US" dirty="0"/>
              <a:t>OS Disk (from Image)</a:t>
            </a:r>
          </a:p>
        </p:txBody>
      </p:sp>
      <p:sp>
        <p:nvSpPr>
          <p:cNvPr id="4" name="Text Placeholder 3">
            <a:extLst>
              <a:ext uri="{FF2B5EF4-FFF2-40B4-BE49-F238E27FC236}">
                <a16:creationId xmlns:a16="http://schemas.microsoft.com/office/drawing/2014/main" id="{69FD245C-10CA-334A-B639-444A8CAB7C1D}"/>
              </a:ext>
            </a:extLst>
          </p:cNvPr>
          <p:cNvSpPr>
            <a:spLocks noGrp="1"/>
          </p:cNvSpPr>
          <p:nvPr>
            <p:ph type="body" sz="half" idx="13"/>
          </p:nvPr>
        </p:nvSpPr>
        <p:spPr/>
        <p:txBody>
          <a:bodyPr>
            <a:normAutofit/>
          </a:bodyPr>
          <a:lstStyle/>
          <a:p>
            <a:pPr marL="457200" lvl="0" indent="-457200" defTabSz="1828800">
              <a:spcBef>
                <a:spcPts val="1600"/>
              </a:spcBef>
              <a:buClr>
                <a:srgbClr val="7C8797"/>
              </a:buClr>
              <a:buFont typeface="Wingdings-Regular"/>
              <a:buChar char="▪"/>
            </a:pPr>
            <a:r>
              <a:rPr lang="en-US" sz="4800" dirty="0">
                <a:solidFill>
                  <a:srgbClr val="44546A"/>
                </a:solidFill>
              </a:rPr>
              <a:t>Resource Group</a:t>
            </a:r>
          </a:p>
          <a:p>
            <a:pPr marL="800100" lvl="1" indent="-514350" defTabSz="1828800">
              <a:spcBef>
                <a:spcPts val="1600"/>
              </a:spcBef>
              <a:buClr>
                <a:srgbClr val="7C8797"/>
              </a:buClr>
              <a:buFont typeface="Wingdings-Regular"/>
              <a:buChar char="–"/>
            </a:pPr>
            <a:r>
              <a:rPr lang="en-US" sz="4800" dirty="0">
                <a:solidFill>
                  <a:srgbClr val="44546A"/>
                </a:solidFill>
              </a:rPr>
              <a:t>Virtual Network</a:t>
            </a:r>
          </a:p>
          <a:p>
            <a:pPr marL="1330778" lvl="3" indent="-587828" defTabSz="1828800">
              <a:spcBef>
                <a:spcPts val="1600"/>
              </a:spcBef>
              <a:buClr>
                <a:srgbClr val="7C8797"/>
              </a:buClr>
              <a:buFont typeface="Wingdings-Regular"/>
              <a:buChar char="–"/>
            </a:pPr>
            <a:r>
              <a:rPr lang="en-US" sz="4800" dirty="0">
                <a:solidFill>
                  <a:srgbClr val="44546A"/>
                </a:solidFill>
              </a:rPr>
              <a:t>Subnet</a:t>
            </a:r>
          </a:p>
          <a:p>
            <a:pPr marL="1787978" lvl="4" indent="-587828" defTabSz="1828800">
              <a:spcBef>
                <a:spcPts val="1600"/>
              </a:spcBef>
              <a:buClr>
                <a:srgbClr val="7C8797"/>
              </a:buClr>
              <a:buFont typeface="Wingdings-Regular"/>
              <a:buChar char="–"/>
            </a:pPr>
            <a:r>
              <a:rPr lang="en-US" sz="4800" b="1" dirty="0">
                <a:solidFill>
                  <a:srgbClr val="44546A"/>
                </a:solidFill>
              </a:rPr>
              <a:t>Network Security Group</a:t>
            </a:r>
          </a:p>
          <a:p>
            <a:pPr marL="800100" lvl="1" indent="-514350" defTabSz="1828800">
              <a:spcBef>
                <a:spcPts val="1600"/>
              </a:spcBef>
              <a:buClr>
                <a:srgbClr val="7C8797"/>
              </a:buClr>
              <a:buFont typeface="Wingdings-Regular"/>
              <a:buChar char="–"/>
            </a:pPr>
            <a:r>
              <a:rPr lang="en-US" sz="4800" dirty="0">
                <a:solidFill>
                  <a:srgbClr val="44546A"/>
                </a:solidFill>
              </a:rPr>
              <a:t>Network Interface</a:t>
            </a:r>
          </a:p>
          <a:p>
            <a:pPr marL="800100" lvl="1" indent="-514350" defTabSz="1828800">
              <a:spcBef>
                <a:spcPts val="1600"/>
              </a:spcBef>
              <a:buClr>
                <a:srgbClr val="7C8797"/>
              </a:buClr>
              <a:buFont typeface="Wingdings-Regular"/>
              <a:buChar char="–"/>
            </a:pPr>
            <a:r>
              <a:rPr lang="en-US" sz="4800" dirty="0">
                <a:solidFill>
                  <a:srgbClr val="44546A"/>
                </a:solidFill>
              </a:rPr>
              <a:t>Virtual Machine</a:t>
            </a:r>
          </a:p>
          <a:p>
            <a:pPr marL="1330778" lvl="3" indent="-587828" defTabSz="1828800">
              <a:spcBef>
                <a:spcPts val="1600"/>
              </a:spcBef>
              <a:buClr>
                <a:srgbClr val="7C8797"/>
              </a:buClr>
              <a:buFont typeface="Wingdings-Regular"/>
              <a:buChar char="–"/>
            </a:pPr>
            <a:r>
              <a:rPr lang="en-US" sz="4800" dirty="0">
                <a:solidFill>
                  <a:srgbClr val="44546A"/>
                </a:solidFill>
              </a:rPr>
              <a:t>OS Disk </a:t>
            </a:r>
            <a:r>
              <a:rPr lang="en-US" sz="4800" dirty="0"/>
              <a:t>(from Image)</a:t>
            </a:r>
            <a:endParaRPr lang="en-US" sz="4800" dirty="0">
              <a:solidFill>
                <a:srgbClr val="44546A"/>
              </a:solidFill>
            </a:endParaRPr>
          </a:p>
          <a:p>
            <a:pPr marL="1330778" lvl="3" indent="-587828" defTabSz="1828800">
              <a:spcBef>
                <a:spcPts val="1600"/>
              </a:spcBef>
              <a:buClr>
                <a:srgbClr val="7C8797"/>
              </a:buClr>
              <a:buFont typeface="Wingdings-Regular"/>
              <a:buChar char="–"/>
            </a:pPr>
            <a:r>
              <a:rPr lang="en-US" sz="4800" b="1" dirty="0">
                <a:solidFill>
                  <a:srgbClr val="44546A"/>
                </a:solidFill>
              </a:rPr>
              <a:t>Data Disk(s)</a:t>
            </a:r>
          </a:p>
          <a:p>
            <a:pPr marL="1330778" lvl="3" indent="-587828" defTabSz="1828800">
              <a:spcBef>
                <a:spcPts val="1600"/>
              </a:spcBef>
              <a:buClr>
                <a:srgbClr val="7C8797"/>
              </a:buClr>
              <a:buFont typeface="Wingdings-Regular"/>
              <a:buChar char="–"/>
            </a:pPr>
            <a:r>
              <a:rPr lang="en-US" sz="4800" b="1" dirty="0">
                <a:solidFill>
                  <a:srgbClr val="44546A"/>
                </a:solidFill>
              </a:rPr>
              <a:t>Extensions</a:t>
            </a:r>
          </a:p>
          <a:p>
            <a:pPr marL="800100" lvl="1" indent="-514350" defTabSz="1828800">
              <a:spcBef>
                <a:spcPts val="1600"/>
              </a:spcBef>
              <a:buClr>
                <a:srgbClr val="7C8797"/>
              </a:buClr>
              <a:buFont typeface="Wingdings-Regular"/>
              <a:buChar char="–"/>
            </a:pPr>
            <a:endParaRPr lang="en-US" sz="4800" dirty="0">
              <a:solidFill>
                <a:srgbClr val="44546A"/>
              </a:solidFill>
            </a:endParaRPr>
          </a:p>
          <a:p>
            <a:endParaRPr lang="en-US" dirty="0"/>
          </a:p>
        </p:txBody>
      </p:sp>
    </p:spTree>
    <p:extLst>
      <p:ext uri="{BB962C8B-B14F-4D97-AF65-F5344CB8AC3E}">
        <p14:creationId xmlns:p14="http://schemas.microsoft.com/office/powerpoint/2010/main" val="139536128"/>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B8F65D3-C2F9-8D4E-9D00-9CD357A2A0A0}"/>
              </a:ext>
            </a:extLst>
          </p:cNvPr>
          <p:cNvSpPr>
            <a:spLocks noGrp="1"/>
          </p:cNvSpPr>
          <p:nvPr>
            <p:ph type="body" idx="1"/>
          </p:nvPr>
        </p:nvSpPr>
        <p:spPr/>
        <p:txBody>
          <a:bodyPr/>
          <a:lstStyle/>
          <a:p>
            <a:pPr marL="0" indent="0">
              <a:buNone/>
            </a:pPr>
            <a:r>
              <a:rPr lang="en-US" dirty="0"/>
              <a:t>Terraform enables organizations to adopt an Infrastructure as Code methodology.</a:t>
            </a:r>
          </a:p>
          <a:p>
            <a:pPr marL="0" indent="0">
              <a:buNone/>
            </a:pPr>
            <a:endParaRPr lang="en-US" dirty="0"/>
          </a:p>
          <a:p>
            <a:pPr marL="0" indent="0">
              <a:buNone/>
            </a:pPr>
            <a:r>
              <a:rPr lang="en-US" dirty="0"/>
              <a:t>Terraform is a tool for building, changing, and versioning infrastructure safely and efficiently. </a:t>
            </a:r>
          </a:p>
          <a:p>
            <a:pPr marL="0" indent="0">
              <a:buNone/>
            </a:pPr>
            <a:endParaRPr lang="en-US" dirty="0"/>
          </a:p>
        </p:txBody>
      </p:sp>
      <p:sp>
        <p:nvSpPr>
          <p:cNvPr id="3" name="Title 2">
            <a:extLst>
              <a:ext uri="{FF2B5EF4-FFF2-40B4-BE49-F238E27FC236}">
                <a16:creationId xmlns:a16="http://schemas.microsoft.com/office/drawing/2014/main" id="{3D2E22C0-8245-E74C-8EA5-CE6BDBCF6723}"/>
              </a:ext>
            </a:extLst>
          </p:cNvPr>
          <p:cNvSpPr>
            <a:spLocks noGrp="1"/>
          </p:cNvSpPr>
          <p:nvPr>
            <p:ph type="title"/>
          </p:nvPr>
        </p:nvSpPr>
        <p:spPr/>
        <p:txBody>
          <a:bodyPr>
            <a:normAutofit/>
          </a:bodyPr>
          <a:lstStyle/>
          <a:p>
            <a:r>
              <a:rPr lang="en-US" dirty="0"/>
              <a:t>What is Terraform?</a:t>
            </a:r>
          </a:p>
        </p:txBody>
      </p:sp>
      <p:sp>
        <p:nvSpPr>
          <p:cNvPr id="4" name="TextBox 3">
            <a:extLst>
              <a:ext uri="{FF2B5EF4-FFF2-40B4-BE49-F238E27FC236}">
                <a16:creationId xmlns:a16="http://schemas.microsoft.com/office/drawing/2014/main" id="{95C557E7-2110-C84E-A629-01A25F428048}"/>
              </a:ext>
            </a:extLst>
          </p:cNvPr>
          <p:cNvSpPr txBox="1"/>
          <p:nvPr/>
        </p:nvSpPr>
        <p:spPr>
          <a:xfrm>
            <a:off x="16659321" y="12740789"/>
            <a:ext cx="6539345" cy="753538"/>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9" tIns="121919" rIns="121919" bIns="121919" numCol="1" spcCol="38100" rtlCol="0" anchor="b">
            <a:spAutoFit/>
          </a:bodyPr>
          <a:lstStyle/>
          <a:p>
            <a:r>
              <a:rPr lang="en-US" sz="3600" b="0" dirty="0">
                <a:solidFill>
                  <a:schemeClr val="accent2"/>
                </a:solidFill>
              </a:rPr>
              <a:t>https://</a:t>
            </a:r>
            <a:r>
              <a:rPr lang="en-US" sz="3600" b="0" dirty="0" err="1">
                <a:solidFill>
                  <a:schemeClr val="accent2"/>
                </a:solidFill>
              </a:rPr>
              <a:t>www.terraform.io</a:t>
            </a:r>
            <a:r>
              <a:rPr lang="en-US" sz="3600" b="0" dirty="0">
                <a:solidFill>
                  <a:schemeClr val="accent2"/>
                </a:solidFill>
              </a:rPr>
              <a:t>/</a:t>
            </a:r>
          </a:p>
        </p:txBody>
      </p:sp>
    </p:spTree>
    <p:extLst>
      <p:ext uri="{BB962C8B-B14F-4D97-AF65-F5344CB8AC3E}">
        <p14:creationId xmlns:p14="http://schemas.microsoft.com/office/powerpoint/2010/main" val="2305666325"/>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2" name="Shape 722"/>
          <p:cNvSpPr/>
          <p:nvPr/>
        </p:nvSpPr>
        <p:spPr>
          <a:xfrm>
            <a:off x="14744878" y="4628033"/>
            <a:ext cx="2428966" cy="639234"/>
          </a:xfrm>
          <a:prstGeom prst="rect">
            <a:avLst/>
          </a:prstGeom>
          <a:ln w="254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spcBef>
                <a:spcPts val="0"/>
              </a:spcBef>
              <a:defRPr sz="2400">
                <a:solidFill>
                  <a:srgbClr val="44546A"/>
                </a:solidFill>
              </a:defRPr>
            </a:lvl1pPr>
          </a:lstStyle>
          <a:p>
            <a:r>
              <a:t>CONNECT</a:t>
            </a:r>
          </a:p>
        </p:txBody>
      </p:sp>
      <p:sp>
        <p:nvSpPr>
          <p:cNvPr id="723" name="Shape 723"/>
          <p:cNvSpPr/>
          <p:nvPr/>
        </p:nvSpPr>
        <p:spPr>
          <a:xfrm>
            <a:off x="14846475" y="5056154"/>
            <a:ext cx="4273508" cy="575734"/>
          </a:xfrm>
          <a:prstGeom prst="rect">
            <a:avLst/>
          </a:prstGeom>
          <a:ln w="254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spcBef>
                <a:spcPts val="0"/>
              </a:spcBef>
              <a:defRPr sz="2000" b="0">
                <a:solidFill>
                  <a:srgbClr val="44546A"/>
                </a:solidFill>
                <a:latin typeface="Verdana"/>
                <a:ea typeface="Verdana"/>
                <a:cs typeface="Verdana"/>
                <a:sym typeface="Verdana"/>
              </a:defRPr>
            </a:lvl1pPr>
          </a:lstStyle>
          <a:p>
            <a:r>
              <a:t>Infrastructure &amp; applications</a:t>
            </a:r>
          </a:p>
        </p:txBody>
      </p:sp>
      <p:grpSp>
        <p:nvGrpSpPr>
          <p:cNvPr id="726" name="Group 726"/>
          <p:cNvGrpSpPr/>
          <p:nvPr/>
        </p:nvGrpSpPr>
        <p:grpSpPr>
          <a:xfrm>
            <a:off x="6736343" y="9744452"/>
            <a:ext cx="16525824" cy="1959093"/>
            <a:chOff x="0" y="0"/>
            <a:chExt cx="16525822" cy="1959092"/>
          </a:xfrm>
        </p:grpSpPr>
        <p:sp>
          <p:nvSpPr>
            <p:cNvPr id="724" name="Shape 724"/>
            <p:cNvSpPr/>
            <p:nvPr/>
          </p:nvSpPr>
          <p:spPr>
            <a:xfrm>
              <a:off x="56498" y="0"/>
              <a:ext cx="16469325" cy="1955800"/>
            </a:xfrm>
            <a:prstGeom prst="rect">
              <a:avLst/>
            </a:prstGeom>
            <a:gradFill flip="none" rotWithShape="1">
              <a:gsLst>
                <a:gs pos="0">
                  <a:srgbClr val="EBEBEB"/>
                </a:gs>
                <a:gs pos="9272">
                  <a:srgbClr val="F5F5F5"/>
                </a:gs>
                <a:gs pos="25852">
                  <a:srgbClr val="FFFFFF"/>
                </a:gs>
                <a:gs pos="43169">
                  <a:srgbClr val="FDFDFD"/>
                </a:gs>
                <a:gs pos="88817">
                  <a:srgbClr val="FBFBFB"/>
                </a:gs>
                <a:gs pos="99315">
                  <a:srgbClr val="FFFFFF"/>
                </a:gs>
              </a:gsLst>
              <a:lin ang="0" scaled="0"/>
            </a:gradFill>
            <a:ln w="12700" cap="flat">
              <a:noFill/>
              <a:miter lim="400000"/>
            </a:ln>
            <a:effectLst/>
          </p:spPr>
          <p:txBody>
            <a:bodyPr wrap="square" lIns="121919" tIns="121919" rIns="121919" bIns="121919" numCol="1" anchor="ctr">
              <a:noAutofit/>
            </a:bodyPr>
            <a:lstStyle/>
            <a:p>
              <a:pPr algn="ctr">
                <a:lnSpc>
                  <a:spcPct val="100000"/>
                </a:lnSpc>
                <a:spcBef>
                  <a:spcPts val="0"/>
                </a:spcBef>
                <a:defRPr sz="3400" b="0">
                  <a:latin typeface="Verdana"/>
                  <a:ea typeface="Verdana"/>
                  <a:cs typeface="Verdana"/>
                  <a:sym typeface="Verdana"/>
                </a:defRPr>
              </a:pPr>
              <a:endParaRPr/>
            </a:p>
          </p:txBody>
        </p:sp>
        <p:sp>
          <p:nvSpPr>
            <p:cNvPr id="725" name="Shape 725"/>
            <p:cNvSpPr/>
            <p:nvPr/>
          </p:nvSpPr>
          <p:spPr>
            <a:xfrm>
              <a:off x="0" y="3292"/>
              <a:ext cx="73152" cy="1955801"/>
            </a:xfrm>
            <a:prstGeom prst="rect">
              <a:avLst/>
            </a:prstGeom>
            <a:solidFill>
              <a:schemeClr val="accent4"/>
            </a:solidFill>
            <a:ln w="12700" cap="flat">
              <a:noFill/>
              <a:miter lim="400000"/>
            </a:ln>
            <a:effectLst/>
          </p:spPr>
          <p:txBody>
            <a:bodyPr wrap="square" lIns="121919" tIns="121919" rIns="121919" bIns="121919" numCol="1" anchor="ctr">
              <a:noAutofit/>
            </a:bodyPr>
            <a:lstStyle/>
            <a:p>
              <a:pPr algn="ctr">
                <a:lnSpc>
                  <a:spcPct val="100000"/>
                </a:lnSpc>
                <a:spcBef>
                  <a:spcPts val="0"/>
                </a:spcBef>
                <a:defRPr sz="3400" b="0">
                  <a:latin typeface="Verdana"/>
                  <a:ea typeface="Verdana"/>
                  <a:cs typeface="Verdana"/>
                  <a:sym typeface="Verdana"/>
                </a:defRPr>
              </a:pPr>
              <a:endParaRPr/>
            </a:p>
          </p:txBody>
        </p:sp>
      </p:grpSp>
      <p:sp>
        <p:nvSpPr>
          <p:cNvPr id="727" name="Shape 727"/>
          <p:cNvSpPr>
            <a:spLocks noGrp="1"/>
          </p:cNvSpPr>
          <p:nvPr>
            <p:ph type="sldNum" sz="quarter" idx="2"/>
          </p:nvPr>
        </p:nvSpPr>
        <p:spPr>
          <a:xfrm>
            <a:off x="23586082" y="12945582"/>
            <a:ext cx="385723" cy="485141"/>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13</a:t>
            </a:fld>
            <a:endParaRPr/>
          </a:p>
        </p:txBody>
      </p:sp>
      <p:sp>
        <p:nvSpPr>
          <p:cNvPr id="728" name="Shape 728"/>
          <p:cNvSpPr/>
          <p:nvPr/>
        </p:nvSpPr>
        <p:spPr>
          <a:xfrm>
            <a:off x="1539994" y="6087034"/>
            <a:ext cx="2886166" cy="639235"/>
          </a:xfrm>
          <a:prstGeom prst="rect">
            <a:avLst/>
          </a:prstGeom>
          <a:ln w="254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spcBef>
                <a:spcPts val="0"/>
              </a:spcBef>
              <a:defRPr sz="2400">
                <a:solidFill>
                  <a:srgbClr val="44546A"/>
                </a:solidFill>
              </a:defRPr>
            </a:lvl1pPr>
          </a:lstStyle>
          <a:p>
            <a:r>
              <a:t>DEVELOPMENT</a:t>
            </a:r>
          </a:p>
        </p:txBody>
      </p:sp>
      <p:sp>
        <p:nvSpPr>
          <p:cNvPr id="729" name="Shape 729"/>
          <p:cNvSpPr/>
          <p:nvPr/>
        </p:nvSpPr>
        <p:spPr>
          <a:xfrm>
            <a:off x="1565394" y="8147776"/>
            <a:ext cx="2428966" cy="639234"/>
          </a:xfrm>
          <a:prstGeom prst="rect">
            <a:avLst/>
          </a:prstGeom>
          <a:ln w="254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spcBef>
                <a:spcPts val="0"/>
              </a:spcBef>
              <a:defRPr sz="2400">
                <a:solidFill>
                  <a:srgbClr val="44546A"/>
                </a:solidFill>
              </a:defRPr>
            </a:lvl1pPr>
          </a:lstStyle>
          <a:p>
            <a:r>
              <a:t>SECURITY</a:t>
            </a:r>
          </a:p>
        </p:txBody>
      </p:sp>
      <p:sp>
        <p:nvSpPr>
          <p:cNvPr id="730" name="Shape 730"/>
          <p:cNvSpPr/>
          <p:nvPr/>
        </p:nvSpPr>
        <p:spPr>
          <a:xfrm>
            <a:off x="1539991" y="6444059"/>
            <a:ext cx="4273508" cy="575734"/>
          </a:xfrm>
          <a:prstGeom prst="rect">
            <a:avLst/>
          </a:prstGeom>
          <a:ln w="254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spcBef>
                <a:spcPts val="0"/>
              </a:spcBef>
              <a:defRPr sz="2000" b="0">
                <a:solidFill>
                  <a:srgbClr val="44546A"/>
                </a:solidFill>
                <a:latin typeface="Verdana"/>
                <a:ea typeface="Verdana"/>
                <a:cs typeface="Verdana"/>
                <a:sym typeface="Verdana"/>
              </a:defRPr>
            </a:lvl1pPr>
          </a:lstStyle>
          <a:p>
            <a:r>
              <a:t>Run applications</a:t>
            </a:r>
          </a:p>
        </p:txBody>
      </p:sp>
      <p:sp>
        <p:nvSpPr>
          <p:cNvPr id="731" name="Shape 731"/>
          <p:cNvSpPr/>
          <p:nvPr/>
        </p:nvSpPr>
        <p:spPr>
          <a:xfrm>
            <a:off x="1565391" y="8523379"/>
            <a:ext cx="5391108" cy="575735"/>
          </a:xfrm>
          <a:prstGeom prst="rect">
            <a:avLst/>
          </a:prstGeom>
          <a:ln w="254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spcBef>
                <a:spcPts val="0"/>
              </a:spcBef>
              <a:defRPr sz="2000" b="0">
                <a:solidFill>
                  <a:srgbClr val="44546A"/>
                </a:solidFill>
                <a:latin typeface="Verdana"/>
                <a:ea typeface="Verdana"/>
                <a:cs typeface="Verdana"/>
                <a:sym typeface="Verdana"/>
              </a:defRPr>
            </a:lvl1pPr>
          </a:lstStyle>
          <a:p>
            <a:r>
              <a:t>Secure infrastructure &amp; applications</a:t>
            </a:r>
          </a:p>
        </p:txBody>
      </p:sp>
      <p:grpSp>
        <p:nvGrpSpPr>
          <p:cNvPr id="734" name="Group 734"/>
          <p:cNvGrpSpPr/>
          <p:nvPr/>
        </p:nvGrpSpPr>
        <p:grpSpPr>
          <a:xfrm>
            <a:off x="6736343" y="7645400"/>
            <a:ext cx="16525824" cy="1955800"/>
            <a:chOff x="0" y="0"/>
            <a:chExt cx="16525822" cy="1955800"/>
          </a:xfrm>
        </p:grpSpPr>
        <p:sp>
          <p:nvSpPr>
            <p:cNvPr id="732" name="Shape 732"/>
            <p:cNvSpPr/>
            <p:nvPr/>
          </p:nvSpPr>
          <p:spPr>
            <a:xfrm>
              <a:off x="56498" y="0"/>
              <a:ext cx="16469325" cy="1955800"/>
            </a:xfrm>
            <a:prstGeom prst="rect">
              <a:avLst/>
            </a:prstGeom>
            <a:gradFill flip="none" rotWithShape="1">
              <a:gsLst>
                <a:gs pos="0">
                  <a:srgbClr val="EBEBEB"/>
                </a:gs>
                <a:gs pos="9272">
                  <a:srgbClr val="F5F5F5"/>
                </a:gs>
                <a:gs pos="25852">
                  <a:srgbClr val="FFFFFF"/>
                </a:gs>
                <a:gs pos="43169">
                  <a:srgbClr val="FDFDFD"/>
                </a:gs>
                <a:gs pos="88817">
                  <a:srgbClr val="FBFBFB"/>
                </a:gs>
                <a:gs pos="99315">
                  <a:srgbClr val="FFFFFF"/>
                </a:gs>
              </a:gsLst>
              <a:lin ang="0" scaled="0"/>
            </a:gradFill>
            <a:ln w="12700" cap="flat">
              <a:noFill/>
              <a:miter lim="400000"/>
            </a:ln>
            <a:effectLst/>
          </p:spPr>
          <p:txBody>
            <a:bodyPr wrap="square" lIns="121919" tIns="121919" rIns="121919" bIns="121919" numCol="1" anchor="ctr">
              <a:noAutofit/>
            </a:bodyPr>
            <a:lstStyle/>
            <a:p>
              <a:pPr algn="ctr">
                <a:lnSpc>
                  <a:spcPct val="100000"/>
                </a:lnSpc>
                <a:spcBef>
                  <a:spcPts val="0"/>
                </a:spcBef>
                <a:defRPr sz="3400" b="0">
                  <a:latin typeface="Verdana"/>
                  <a:ea typeface="Verdana"/>
                  <a:cs typeface="Verdana"/>
                  <a:sym typeface="Verdana"/>
                </a:defRPr>
              </a:pPr>
              <a:endParaRPr/>
            </a:p>
          </p:txBody>
        </p:sp>
        <p:sp>
          <p:nvSpPr>
            <p:cNvPr id="733" name="Shape 733"/>
            <p:cNvSpPr/>
            <p:nvPr/>
          </p:nvSpPr>
          <p:spPr>
            <a:xfrm>
              <a:off x="0" y="2540"/>
              <a:ext cx="73152" cy="1950721"/>
            </a:xfrm>
            <a:prstGeom prst="rect">
              <a:avLst/>
            </a:prstGeom>
            <a:solidFill>
              <a:srgbClr val="000000"/>
            </a:solidFill>
            <a:ln w="12700" cap="flat">
              <a:noFill/>
              <a:miter lim="400000"/>
            </a:ln>
            <a:effectLst/>
          </p:spPr>
          <p:txBody>
            <a:bodyPr wrap="square" lIns="121919" tIns="121919" rIns="121919" bIns="121919" numCol="1" anchor="ctr">
              <a:noAutofit/>
            </a:bodyPr>
            <a:lstStyle/>
            <a:p>
              <a:pPr algn="ctr">
                <a:lnSpc>
                  <a:spcPct val="100000"/>
                </a:lnSpc>
                <a:spcBef>
                  <a:spcPts val="0"/>
                </a:spcBef>
                <a:defRPr sz="3400" b="0">
                  <a:latin typeface="Verdana"/>
                  <a:ea typeface="Verdana"/>
                  <a:cs typeface="Verdana"/>
                  <a:sym typeface="Verdana"/>
                </a:defRPr>
              </a:pPr>
              <a:endParaRPr/>
            </a:p>
          </p:txBody>
        </p:sp>
      </p:grpSp>
      <p:grpSp>
        <p:nvGrpSpPr>
          <p:cNvPr id="737" name="Group 737"/>
          <p:cNvGrpSpPr/>
          <p:nvPr/>
        </p:nvGrpSpPr>
        <p:grpSpPr>
          <a:xfrm>
            <a:off x="6736343" y="5575513"/>
            <a:ext cx="16525824" cy="1968501"/>
            <a:chOff x="0" y="0"/>
            <a:chExt cx="16525822" cy="1968500"/>
          </a:xfrm>
        </p:grpSpPr>
        <p:sp>
          <p:nvSpPr>
            <p:cNvPr id="735" name="Shape 735"/>
            <p:cNvSpPr/>
            <p:nvPr/>
          </p:nvSpPr>
          <p:spPr>
            <a:xfrm>
              <a:off x="56498" y="12700"/>
              <a:ext cx="16469325" cy="1955800"/>
            </a:xfrm>
            <a:prstGeom prst="rect">
              <a:avLst/>
            </a:prstGeom>
            <a:gradFill flip="none" rotWithShape="1">
              <a:gsLst>
                <a:gs pos="0">
                  <a:srgbClr val="EBEBEB"/>
                </a:gs>
                <a:gs pos="9272">
                  <a:srgbClr val="F5F5F5"/>
                </a:gs>
                <a:gs pos="25852">
                  <a:srgbClr val="FFFFFF"/>
                </a:gs>
                <a:gs pos="43169">
                  <a:srgbClr val="FDFDFD"/>
                </a:gs>
                <a:gs pos="88817">
                  <a:srgbClr val="FBFBFB"/>
                </a:gs>
                <a:gs pos="99315">
                  <a:srgbClr val="FFFFFF"/>
                </a:gs>
              </a:gsLst>
              <a:lin ang="0" scaled="0"/>
            </a:gradFill>
            <a:ln w="12700" cap="flat">
              <a:noFill/>
              <a:miter lim="400000"/>
            </a:ln>
            <a:effectLst/>
          </p:spPr>
          <p:txBody>
            <a:bodyPr wrap="square" lIns="121919" tIns="121919" rIns="121919" bIns="121919" numCol="1" anchor="ctr">
              <a:noAutofit/>
            </a:bodyPr>
            <a:lstStyle/>
            <a:p>
              <a:pPr algn="ctr">
                <a:lnSpc>
                  <a:spcPct val="100000"/>
                </a:lnSpc>
                <a:spcBef>
                  <a:spcPts val="0"/>
                </a:spcBef>
                <a:defRPr sz="3400" b="0">
                  <a:latin typeface="Verdana"/>
                  <a:ea typeface="Verdana"/>
                  <a:cs typeface="Verdana"/>
                  <a:sym typeface="Verdana"/>
                </a:defRPr>
              </a:pPr>
              <a:endParaRPr/>
            </a:p>
          </p:txBody>
        </p:sp>
        <p:sp>
          <p:nvSpPr>
            <p:cNvPr id="736" name="Shape 736"/>
            <p:cNvSpPr/>
            <p:nvPr/>
          </p:nvSpPr>
          <p:spPr>
            <a:xfrm>
              <a:off x="0" y="0"/>
              <a:ext cx="73152" cy="1955800"/>
            </a:xfrm>
            <a:prstGeom prst="rect">
              <a:avLst/>
            </a:prstGeom>
            <a:solidFill>
              <a:schemeClr val="accent5"/>
            </a:solidFill>
            <a:ln w="12700" cap="flat">
              <a:noFill/>
              <a:miter lim="400000"/>
            </a:ln>
            <a:effectLst/>
          </p:spPr>
          <p:txBody>
            <a:bodyPr wrap="square" lIns="121919" tIns="121919" rIns="121919" bIns="121919" numCol="1" anchor="ctr">
              <a:noAutofit/>
            </a:bodyPr>
            <a:lstStyle/>
            <a:p>
              <a:pPr algn="ctr">
                <a:lnSpc>
                  <a:spcPct val="100000"/>
                </a:lnSpc>
                <a:spcBef>
                  <a:spcPts val="0"/>
                </a:spcBef>
                <a:defRPr sz="3400" b="0">
                  <a:latin typeface="Verdana"/>
                  <a:ea typeface="Verdana"/>
                  <a:cs typeface="Verdana"/>
                  <a:sym typeface="Verdana"/>
                </a:defRPr>
              </a:pPr>
              <a:endParaRPr/>
            </a:p>
          </p:txBody>
        </p:sp>
      </p:grpSp>
      <p:sp>
        <p:nvSpPr>
          <p:cNvPr id="738" name="Shape 738"/>
          <p:cNvSpPr/>
          <p:nvPr/>
        </p:nvSpPr>
        <p:spPr>
          <a:xfrm>
            <a:off x="1007380" y="3794544"/>
            <a:ext cx="22254788" cy="5863450"/>
          </a:xfrm>
          <a:prstGeom prst="rect">
            <a:avLst/>
          </a:prstGeom>
          <a:solidFill>
            <a:srgbClr val="FFFFFF">
              <a:alpha val="72000"/>
            </a:srgbClr>
          </a:soli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739" name="Shape 739"/>
          <p:cNvSpPr/>
          <p:nvPr/>
        </p:nvSpPr>
        <p:spPr>
          <a:xfrm>
            <a:off x="10255084" y="7117380"/>
            <a:ext cx="5031633" cy="2915961"/>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rgbClr val="44546A">
              <a:alpha val="5199"/>
            </a:srgbClr>
          </a:solidFill>
          <a:ln w="63500">
            <a:solidFill>
              <a:srgbClr val="44546A">
                <a:alpha val="20000"/>
              </a:srgbClr>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740" name="Shape 740"/>
          <p:cNvSpPr/>
          <p:nvPr/>
        </p:nvSpPr>
        <p:spPr>
          <a:xfrm>
            <a:off x="10255084" y="5092877"/>
            <a:ext cx="5031633" cy="2915961"/>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chemeClr val="accent5">
              <a:alpha val="5199"/>
            </a:schemeClr>
          </a:solidFill>
          <a:ln w="63500">
            <a:solidFill>
              <a:schemeClr val="accent5">
                <a:alpha val="20000"/>
              </a:schemeClr>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741" name="Shape 741"/>
          <p:cNvSpPr>
            <a:spLocks noGrp="1"/>
          </p:cNvSpPr>
          <p:nvPr>
            <p:ph type="title"/>
          </p:nvPr>
        </p:nvSpPr>
        <p:spPr>
          <a:xfrm>
            <a:off x="1565396" y="1011927"/>
            <a:ext cx="21441910" cy="1515992"/>
          </a:xfrm>
          <a:prstGeom prst="rect">
            <a:avLst/>
          </a:prstGeom>
        </p:spPr>
        <p:txBody>
          <a:bodyPr/>
          <a:lstStyle>
            <a:lvl1pPr>
              <a:defRPr sz="5600" spc="-200">
                <a:latin typeface="Verdana"/>
                <a:ea typeface="Verdana"/>
                <a:cs typeface="Verdana"/>
                <a:sym typeface="Verdana"/>
              </a:defRPr>
            </a:lvl1pPr>
          </a:lstStyle>
          <a:p>
            <a:r>
              <a:t>Challenges to provision infrastructure</a:t>
            </a:r>
          </a:p>
        </p:txBody>
      </p:sp>
      <p:sp>
        <p:nvSpPr>
          <p:cNvPr id="742" name="Shape 742"/>
          <p:cNvSpPr/>
          <p:nvPr/>
        </p:nvSpPr>
        <p:spPr>
          <a:xfrm>
            <a:off x="1565396" y="10244402"/>
            <a:ext cx="2428967" cy="639235"/>
          </a:xfrm>
          <a:prstGeom prst="rect">
            <a:avLst/>
          </a:prstGeom>
          <a:ln w="254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spcBef>
                <a:spcPts val="0"/>
              </a:spcBef>
              <a:defRPr sz="2400">
                <a:solidFill>
                  <a:srgbClr val="44546A"/>
                </a:solidFill>
              </a:defRPr>
            </a:lvl1pPr>
          </a:lstStyle>
          <a:p>
            <a:r>
              <a:t>OPERATIONS</a:t>
            </a:r>
          </a:p>
        </p:txBody>
      </p:sp>
      <p:sp>
        <p:nvSpPr>
          <p:cNvPr id="743" name="Shape 743"/>
          <p:cNvSpPr/>
          <p:nvPr/>
        </p:nvSpPr>
        <p:spPr>
          <a:xfrm>
            <a:off x="1565394" y="10624568"/>
            <a:ext cx="4273508" cy="575735"/>
          </a:xfrm>
          <a:prstGeom prst="rect">
            <a:avLst/>
          </a:prstGeom>
          <a:ln w="254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spcBef>
                <a:spcPts val="0"/>
              </a:spcBef>
              <a:defRPr sz="2000" b="0">
                <a:solidFill>
                  <a:srgbClr val="44546A"/>
                </a:solidFill>
                <a:latin typeface="Verdana"/>
                <a:ea typeface="Verdana"/>
                <a:cs typeface="Verdana"/>
                <a:sym typeface="Verdana"/>
              </a:defRPr>
            </a:lvl1pPr>
          </a:lstStyle>
          <a:p>
            <a:r>
              <a:t>Provision infrastructure</a:t>
            </a:r>
          </a:p>
        </p:txBody>
      </p:sp>
      <p:sp>
        <p:nvSpPr>
          <p:cNvPr id="744" name="Shape 744"/>
          <p:cNvSpPr/>
          <p:nvPr/>
        </p:nvSpPr>
        <p:spPr>
          <a:xfrm>
            <a:off x="10255084" y="9170670"/>
            <a:ext cx="5031633" cy="2915961"/>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chemeClr val="accent4">
              <a:alpha val="14000"/>
            </a:schemeClr>
          </a:solidFill>
          <a:ln w="63500">
            <a:solidFill>
              <a:schemeClr val="accent4">
                <a:alpha val="56000"/>
              </a:schemeClr>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750" name="Group 750"/>
          <p:cNvGrpSpPr/>
          <p:nvPr/>
        </p:nvGrpSpPr>
        <p:grpSpPr>
          <a:xfrm>
            <a:off x="14448471" y="5338487"/>
            <a:ext cx="200014" cy="5309073"/>
            <a:chOff x="0" y="0"/>
            <a:chExt cx="200012" cy="5309072"/>
          </a:xfrm>
        </p:grpSpPr>
        <p:sp>
          <p:nvSpPr>
            <p:cNvPr id="745" name="Shape 745"/>
            <p:cNvSpPr/>
            <p:nvPr/>
          </p:nvSpPr>
          <p:spPr>
            <a:xfrm flipV="1">
              <a:off x="101665" y="72607"/>
              <a:ext cx="1" cy="5232649"/>
            </a:xfrm>
            <a:prstGeom prst="line">
              <a:avLst/>
            </a:prstGeom>
            <a:noFill/>
            <a:ln w="76200" cap="flat">
              <a:solidFill>
                <a:schemeClr val="accent6">
                  <a:alpha val="20000"/>
                </a:schemeClr>
              </a:solidFill>
              <a:prstDash val="solid"/>
              <a:miter lim="8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746" name="Shape 746"/>
            <p:cNvSpPr/>
            <p:nvPr/>
          </p:nvSpPr>
          <p:spPr>
            <a:xfrm>
              <a:off x="9512" y="5118572"/>
              <a:ext cx="190501" cy="190501"/>
            </a:xfrm>
            <a:prstGeom prst="ellipse">
              <a:avLst/>
            </a:prstGeom>
            <a:solidFill>
              <a:schemeClr val="accent6">
                <a:alpha val="20000"/>
              </a:schemeClr>
            </a:solidFill>
            <a:ln w="25400" cap="flat">
              <a:solidFill>
                <a:schemeClr val="accent6">
                  <a:satOff val="-7222"/>
                  <a:lumOff val="26470"/>
                  <a:alpha val="20000"/>
                </a:schemeClr>
              </a:solidFill>
              <a:prstDash val="solid"/>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747" name="Shape 747"/>
            <p:cNvSpPr/>
            <p:nvPr/>
          </p:nvSpPr>
          <p:spPr>
            <a:xfrm>
              <a:off x="9512" y="3152772"/>
              <a:ext cx="190501" cy="190501"/>
            </a:xfrm>
            <a:prstGeom prst="ellipse">
              <a:avLst/>
            </a:prstGeom>
            <a:solidFill>
              <a:schemeClr val="accent6">
                <a:alpha val="20000"/>
              </a:schemeClr>
            </a:solidFill>
            <a:ln w="25400" cap="flat">
              <a:solidFill>
                <a:schemeClr val="accent6">
                  <a:satOff val="-7222"/>
                  <a:lumOff val="26470"/>
                  <a:alpha val="20000"/>
                </a:schemeClr>
              </a:solidFill>
              <a:prstDash val="solid"/>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748" name="Shape 748"/>
            <p:cNvSpPr/>
            <p:nvPr/>
          </p:nvSpPr>
          <p:spPr>
            <a:xfrm>
              <a:off x="9512" y="1059487"/>
              <a:ext cx="190501" cy="190501"/>
            </a:xfrm>
            <a:prstGeom prst="ellipse">
              <a:avLst/>
            </a:prstGeom>
            <a:solidFill>
              <a:schemeClr val="accent6">
                <a:alpha val="20000"/>
              </a:schemeClr>
            </a:solidFill>
            <a:ln w="25400" cap="flat">
              <a:solidFill>
                <a:schemeClr val="accent6">
                  <a:satOff val="-7222"/>
                  <a:lumOff val="26470"/>
                  <a:alpha val="20000"/>
                </a:schemeClr>
              </a:solidFill>
              <a:prstDash val="solid"/>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749" name="Shape 749"/>
            <p:cNvSpPr/>
            <p:nvPr/>
          </p:nvSpPr>
          <p:spPr>
            <a:xfrm>
              <a:off x="0" y="0"/>
              <a:ext cx="190500" cy="190500"/>
            </a:xfrm>
            <a:prstGeom prst="ellipse">
              <a:avLst/>
            </a:prstGeom>
            <a:solidFill>
              <a:schemeClr val="accent6">
                <a:alpha val="20000"/>
              </a:schemeClr>
            </a:solidFill>
            <a:ln w="25400" cap="flat">
              <a:solidFill>
                <a:schemeClr val="accent6">
                  <a:satOff val="-7222"/>
                  <a:lumOff val="26470"/>
                  <a:alpha val="20000"/>
                </a:schemeClr>
              </a:solidFill>
              <a:prstDash val="solid"/>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sp>
        <p:nvSpPr>
          <p:cNvPr id="751" name="Shape 751"/>
          <p:cNvSpPr/>
          <p:nvPr/>
        </p:nvSpPr>
        <p:spPr>
          <a:xfrm>
            <a:off x="1451869" y="2053169"/>
            <a:ext cx="22207309" cy="1121173"/>
          </a:xfrm>
          <a:prstGeom prst="rect">
            <a:avLst/>
          </a:prstGeom>
          <a:ln w="12700">
            <a:miter lim="400000"/>
          </a:ln>
          <a:extLst>
            <a:ext uri="{C572A759-6A51-4108-AA02-DFA0A04FC94B}">
              <ma14:wrappingTextBoxFlag xmlns="" xmlns:ma14="http://schemas.microsoft.com/office/mac/drawingml/2011/main" val="1"/>
            </a:ext>
          </a:extLst>
        </p:spPr>
        <p:txBody>
          <a:bodyPr lIns="127000" tIns="127000" rIns="127000" bIns="127000"/>
          <a:lstStyle>
            <a:lvl1pPr defTabSz="2438400">
              <a:lnSpc>
                <a:spcPct val="90000"/>
              </a:lnSpc>
              <a:spcBef>
                <a:spcPts val="2300"/>
              </a:spcBef>
              <a:defRPr sz="3800" i="1">
                <a:solidFill>
                  <a:schemeClr val="accent1"/>
                </a:solidFill>
                <a:latin typeface="Verdana"/>
                <a:ea typeface="Verdana"/>
                <a:cs typeface="Verdana"/>
                <a:sym typeface="Verdana"/>
              </a:defRPr>
            </a:lvl1pPr>
          </a:lstStyle>
          <a:p>
            <a:r>
              <a:t>Cloud adoption presents challenges with scale, heterogeneity, and dependencies</a:t>
            </a:r>
          </a:p>
        </p:txBody>
      </p:sp>
      <p:sp>
        <p:nvSpPr>
          <p:cNvPr id="752" name="Shape 752"/>
          <p:cNvSpPr/>
          <p:nvPr/>
        </p:nvSpPr>
        <p:spPr>
          <a:xfrm>
            <a:off x="16013140" y="10167368"/>
            <a:ext cx="6133641" cy="1490135"/>
          </a:xfrm>
          <a:prstGeom prst="rect">
            <a:avLst/>
          </a:prstGeom>
          <a:ln w="254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p>
            <a:pPr marL="254000" indent="-254000">
              <a:lnSpc>
                <a:spcPct val="150000"/>
              </a:lnSpc>
              <a:spcBef>
                <a:spcPts val="0"/>
              </a:spcBef>
              <a:buSzPct val="100000"/>
              <a:buChar char="•"/>
              <a:defRPr sz="2000" b="0">
                <a:solidFill>
                  <a:srgbClr val="44546A"/>
                </a:solidFill>
                <a:latin typeface="Verdana"/>
                <a:ea typeface="Verdana"/>
                <a:cs typeface="Verdana"/>
                <a:sym typeface="Verdana"/>
              </a:defRPr>
            </a:pPr>
            <a:r>
              <a:t>Scale </a:t>
            </a:r>
          </a:p>
          <a:p>
            <a:pPr marL="254000" indent="-254000">
              <a:lnSpc>
                <a:spcPct val="150000"/>
              </a:lnSpc>
              <a:spcBef>
                <a:spcPts val="0"/>
              </a:spcBef>
              <a:buSzPct val="100000"/>
              <a:buChar char="•"/>
              <a:defRPr sz="2000" b="0">
                <a:solidFill>
                  <a:srgbClr val="44546A"/>
                </a:solidFill>
                <a:latin typeface="Verdana"/>
                <a:ea typeface="Verdana"/>
                <a:cs typeface="Verdana"/>
                <a:sym typeface="Verdana"/>
              </a:defRPr>
            </a:pPr>
            <a:r>
              <a:t>Heterogeneity </a:t>
            </a:r>
          </a:p>
          <a:p>
            <a:pPr marL="254000" indent="-254000">
              <a:lnSpc>
                <a:spcPct val="150000"/>
              </a:lnSpc>
              <a:spcBef>
                <a:spcPts val="0"/>
              </a:spcBef>
              <a:buSzPct val="100000"/>
              <a:buChar char="•"/>
              <a:defRPr sz="2000" b="0">
                <a:solidFill>
                  <a:srgbClr val="44546A"/>
                </a:solidFill>
                <a:latin typeface="Verdana"/>
                <a:ea typeface="Verdana"/>
                <a:cs typeface="Verdana"/>
                <a:sym typeface="Verdana"/>
              </a:defRPr>
            </a:pPr>
            <a:r>
              <a:t>Dependency management</a:t>
            </a:r>
          </a:p>
        </p:txBody>
      </p:sp>
    </p:spTree>
  </p:cSld>
  <p:clrMapOvr>
    <a:masterClrMapping/>
  </p:clrMapOvr>
  <p:transition spd="slow"/>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6" name="Shape 756"/>
          <p:cNvSpPr/>
          <p:nvPr/>
        </p:nvSpPr>
        <p:spPr>
          <a:xfrm>
            <a:off x="16701986" y="3365100"/>
            <a:ext cx="7470674" cy="9146283"/>
          </a:xfrm>
          <a:prstGeom prst="rect">
            <a:avLst/>
          </a:prstGeom>
          <a:gradFill>
            <a:gsLst>
              <a:gs pos="0">
                <a:srgbClr val="FFFFFF">
                  <a:alpha val="44001"/>
                </a:srgbClr>
              </a:gs>
              <a:gs pos="100000">
                <a:srgbClr val="EEEEEE">
                  <a:alpha val="44001"/>
                </a:srgbClr>
              </a:gs>
            </a:gsLst>
            <a:lin ang="16200000"/>
          </a:gra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757" name="Shape 757"/>
          <p:cNvSpPr/>
          <p:nvPr/>
        </p:nvSpPr>
        <p:spPr>
          <a:xfrm>
            <a:off x="9037180" y="3365100"/>
            <a:ext cx="7467601" cy="9146283"/>
          </a:xfrm>
          <a:prstGeom prst="rect">
            <a:avLst/>
          </a:prstGeom>
          <a:gradFill>
            <a:gsLst>
              <a:gs pos="0">
                <a:srgbClr val="FFFFFF">
                  <a:alpha val="44001"/>
                </a:srgbClr>
              </a:gs>
              <a:gs pos="100000">
                <a:srgbClr val="EEEEEE">
                  <a:alpha val="44001"/>
                </a:srgbClr>
              </a:gs>
            </a:gsLst>
            <a:lin ang="16200000"/>
          </a:gra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758" name="Shape 758"/>
          <p:cNvSpPr/>
          <p:nvPr/>
        </p:nvSpPr>
        <p:spPr>
          <a:xfrm>
            <a:off x="1372374" y="3356885"/>
            <a:ext cx="7467601" cy="9146283"/>
          </a:xfrm>
          <a:prstGeom prst="rect">
            <a:avLst/>
          </a:prstGeom>
          <a:gradFill>
            <a:gsLst>
              <a:gs pos="0">
                <a:srgbClr val="FFFFFF">
                  <a:alpha val="44001"/>
                </a:srgbClr>
              </a:gs>
              <a:gs pos="100000">
                <a:srgbClr val="EEEEEE">
                  <a:alpha val="44001"/>
                </a:srgbClr>
              </a:gs>
            </a:gsLst>
            <a:lin ang="16200000"/>
          </a:gra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759" name="Shape 759"/>
          <p:cNvSpPr>
            <a:spLocks noGrp="1"/>
          </p:cNvSpPr>
          <p:nvPr>
            <p:ph type="sldNum" sz="quarter" idx="2"/>
          </p:nvPr>
        </p:nvSpPr>
        <p:spPr>
          <a:xfrm>
            <a:off x="23586082" y="12945582"/>
            <a:ext cx="385723" cy="485141"/>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14</a:t>
            </a:fld>
            <a:endParaRPr/>
          </a:p>
        </p:txBody>
      </p:sp>
      <p:sp>
        <p:nvSpPr>
          <p:cNvPr id="760" name="Shape 760"/>
          <p:cNvSpPr>
            <a:spLocks noGrp="1"/>
          </p:cNvSpPr>
          <p:nvPr>
            <p:ph type="title"/>
          </p:nvPr>
        </p:nvSpPr>
        <p:spPr>
          <a:xfrm>
            <a:off x="1565396" y="1011927"/>
            <a:ext cx="21441910" cy="1515992"/>
          </a:xfrm>
          <a:prstGeom prst="rect">
            <a:avLst/>
          </a:prstGeom>
        </p:spPr>
        <p:txBody>
          <a:bodyPr/>
          <a:lstStyle>
            <a:lvl1pPr>
              <a:defRPr sz="5600" spc="-200">
                <a:latin typeface="Verdana"/>
                <a:ea typeface="Verdana"/>
                <a:cs typeface="Verdana"/>
                <a:sym typeface="Verdana"/>
              </a:defRPr>
            </a:lvl1pPr>
          </a:lstStyle>
          <a:p>
            <a:r>
              <a:t>Impacting the business with provisioning practices</a:t>
            </a:r>
          </a:p>
        </p:txBody>
      </p:sp>
      <p:sp>
        <p:nvSpPr>
          <p:cNvPr id="761" name="Shape 761"/>
          <p:cNvSpPr/>
          <p:nvPr/>
        </p:nvSpPr>
        <p:spPr>
          <a:xfrm>
            <a:off x="2268095" y="3533723"/>
            <a:ext cx="5676158" cy="690035"/>
          </a:xfrm>
          <a:prstGeom prst="rect">
            <a:avLst/>
          </a:prstGeom>
          <a:ln w="254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lgn="ctr">
              <a:lnSpc>
                <a:spcPct val="100000"/>
              </a:lnSpc>
              <a:spcBef>
                <a:spcPts val="0"/>
              </a:spcBef>
              <a:defRPr sz="2700">
                <a:solidFill>
                  <a:schemeClr val="accent1">
                    <a:lumOff val="11519"/>
                  </a:schemeClr>
                </a:solidFill>
              </a:defRPr>
            </a:lvl1pPr>
          </a:lstStyle>
          <a:p>
            <a:r>
              <a:t>CODIFICATION</a:t>
            </a:r>
          </a:p>
        </p:txBody>
      </p:sp>
      <p:sp>
        <p:nvSpPr>
          <p:cNvPr id="762" name="Shape 762"/>
          <p:cNvSpPr/>
          <p:nvPr/>
        </p:nvSpPr>
        <p:spPr>
          <a:xfrm>
            <a:off x="1663115" y="6169213"/>
            <a:ext cx="6886119" cy="2099734"/>
          </a:xfrm>
          <a:prstGeom prst="rect">
            <a:avLst/>
          </a:prstGeom>
          <a:ln w="254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lgn="ctr">
              <a:lnSpc>
                <a:spcPct val="100000"/>
              </a:lnSpc>
              <a:spcBef>
                <a:spcPts val="0"/>
              </a:spcBef>
              <a:defRPr sz="3000" b="0" i="1">
                <a:solidFill>
                  <a:schemeClr val="accent1">
                    <a:lumOff val="11519"/>
                  </a:schemeClr>
                </a:solidFill>
                <a:latin typeface="Verdana"/>
                <a:ea typeface="Verdana"/>
                <a:cs typeface="Verdana"/>
                <a:sym typeface="Verdana"/>
              </a:defRPr>
            </a:lvl1pPr>
          </a:lstStyle>
          <a:p>
            <a:r>
              <a:t>Increase operator productivity with infrastructure as code to foster collaboration and automation.</a:t>
            </a:r>
          </a:p>
        </p:txBody>
      </p:sp>
      <p:sp>
        <p:nvSpPr>
          <p:cNvPr id="763" name="Shape 763"/>
          <p:cNvSpPr/>
          <p:nvPr/>
        </p:nvSpPr>
        <p:spPr>
          <a:xfrm>
            <a:off x="9692370" y="3533723"/>
            <a:ext cx="6157223" cy="690035"/>
          </a:xfrm>
          <a:prstGeom prst="rect">
            <a:avLst/>
          </a:prstGeom>
          <a:ln w="254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lnSpc>
                <a:spcPct val="100000"/>
              </a:lnSpc>
              <a:spcBef>
                <a:spcPts val="0"/>
              </a:spcBef>
              <a:defRPr sz="2700">
                <a:solidFill>
                  <a:schemeClr val="accent1">
                    <a:lumOff val="11519"/>
                  </a:schemeClr>
                </a:solidFill>
              </a:defRPr>
            </a:lvl1pPr>
          </a:lstStyle>
          <a:p>
            <a:r>
              <a:t>WORKFLOWS, NOT TECHNOLOGY</a:t>
            </a:r>
          </a:p>
        </p:txBody>
      </p:sp>
      <p:sp>
        <p:nvSpPr>
          <p:cNvPr id="764" name="Shape 764"/>
          <p:cNvSpPr/>
          <p:nvPr/>
        </p:nvSpPr>
        <p:spPr>
          <a:xfrm>
            <a:off x="9464636" y="6169213"/>
            <a:ext cx="6612690" cy="2099734"/>
          </a:xfrm>
          <a:prstGeom prst="rect">
            <a:avLst/>
          </a:prstGeom>
          <a:ln w="254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lgn="ctr">
              <a:lnSpc>
                <a:spcPct val="100000"/>
              </a:lnSpc>
              <a:spcBef>
                <a:spcPts val="0"/>
              </a:spcBef>
              <a:defRPr sz="3000" b="0" i="1">
                <a:solidFill>
                  <a:schemeClr val="accent1">
                    <a:lumOff val="11519"/>
                  </a:schemeClr>
                </a:solidFill>
                <a:latin typeface="Verdana"/>
                <a:ea typeface="Verdana"/>
                <a:cs typeface="Verdana"/>
                <a:sym typeface="Verdana"/>
              </a:defRPr>
            </a:lvl1pPr>
          </a:lstStyle>
          <a:p>
            <a:r>
              <a:t>Reduce errors and associated costs with a consistent workflow to safely provision and manage infrastructure.</a:t>
            </a:r>
          </a:p>
        </p:txBody>
      </p:sp>
      <p:sp>
        <p:nvSpPr>
          <p:cNvPr id="765" name="Shape 765"/>
          <p:cNvSpPr/>
          <p:nvPr/>
        </p:nvSpPr>
        <p:spPr>
          <a:xfrm>
            <a:off x="17960043" y="3533723"/>
            <a:ext cx="4954559" cy="690035"/>
          </a:xfrm>
          <a:prstGeom prst="rect">
            <a:avLst/>
          </a:prstGeom>
          <a:ln w="254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lgn="ctr">
              <a:lnSpc>
                <a:spcPct val="100000"/>
              </a:lnSpc>
              <a:spcBef>
                <a:spcPts val="0"/>
              </a:spcBef>
              <a:defRPr sz="2700">
                <a:solidFill>
                  <a:schemeClr val="accent1">
                    <a:lumOff val="11519"/>
                  </a:schemeClr>
                </a:solidFill>
              </a:defRPr>
            </a:lvl1pPr>
          </a:lstStyle>
          <a:p>
            <a:r>
              <a:t>OPEN &amp; EXTENSIBLE</a:t>
            </a:r>
          </a:p>
        </p:txBody>
      </p:sp>
      <p:sp>
        <p:nvSpPr>
          <p:cNvPr id="766" name="Shape 766"/>
          <p:cNvSpPr/>
          <p:nvPr/>
        </p:nvSpPr>
        <p:spPr>
          <a:xfrm>
            <a:off x="16995623" y="6169213"/>
            <a:ext cx="6883401" cy="2099734"/>
          </a:xfrm>
          <a:prstGeom prst="rect">
            <a:avLst/>
          </a:prstGeom>
          <a:ln w="254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lgn="ctr">
              <a:lnSpc>
                <a:spcPct val="100000"/>
              </a:lnSpc>
              <a:spcBef>
                <a:spcPts val="0"/>
              </a:spcBef>
              <a:defRPr sz="3000" b="0" i="1">
                <a:solidFill>
                  <a:schemeClr val="accent1">
                    <a:lumOff val="11519"/>
                  </a:schemeClr>
                </a:solidFill>
                <a:latin typeface="Verdana"/>
                <a:ea typeface="Verdana"/>
                <a:cs typeface="Verdana"/>
                <a:sym typeface="Verdana"/>
              </a:defRPr>
            </a:lvl1pPr>
          </a:lstStyle>
          <a:p>
            <a:r>
              <a:t>Hedge against technology or vendor lock-in and extensible providers to any private or public cloud, any platform, any service</a:t>
            </a:r>
          </a:p>
        </p:txBody>
      </p:sp>
      <p:pic>
        <p:nvPicPr>
          <p:cNvPr id="767" name="image48.png"/>
          <p:cNvPicPr>
            <a:picLocks noChangeAspect="1"/>
          </p:cNvPicPr>
          <p:nvPr/>
        </p:nvPicPr>
        <p:blipFill>
          <a:blip r:embed="rId3">
            <a:alphaModFix amt="34000"/>
            <a:extLst/>
          </a:blip>
          <a:stretch>
            <a:fillRect/>
          </a:stretch>
        </p:blipFill>
        <p:spPr>
          <a:xfrm>
            <a:off x="19945224" y="10749028"/>
            <a:ext cx="1070000" cy="505575"/>
          </a:xfrm>
          <a:prstGeom prst="rect">
            <a:avLst/>
          </a:prstGeom>
          <a:ln w="12700">
            <a:miter lim="400000"/>
          </a:ln>
        </p:spPr>
      </p:pic>
      <p:sp>
        <p:nvSpPr>
          <p:cNvPr id="768" name="Shape 768"/>
          <p:cNvSpPr/>
          <p:nvPr/>
        </p:nvSpPr>
        <p:spPr>
          <a:xfrm>
            <a:off x="10255084" y="9170670"/>
            <a:ext cx="5031633" cy="2915961"/>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rgbClr val="DDDDDD">
              <a:alpha val="50000"/>
            </a:srgbClr>
          </a:solidFill>
          <a:ln w="63500">
            <a:solidFill>
              <a:schemeClr val="accent1">
                <a:lumOff val="11519"/>
                <a:alpha val="50000"/>
              </a:schemeClr>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772" name="Group 772"/>
          <p:cNvGrpSpPr/>
          <p:nvPr/>
        </p:nvGrpSpPr>
        <p:grpSpPr>
          <a:xfrm>
            <a:off x="21301487" y="10177116"/>
            <a:ext cx="1024708" cy="505575"/>
            <a:chOff x="0" y="0"/>
            <a:chExt cx="1024707" cy="505573"/>
          </a:xfrm>
        </p:grpSpPr>
        <p:sp>
          <p:nvSpPr>
            <p:cNvPr id="769" name="Shape 769"/>
            <p:cNvSpPr/>
            <p:nvPr/>
          </p:nvSpPr>
          <p:spPr>
            <a:xfrm>
              <a:off x="0" y="85852"/>
              <a:ext cx="276927" cy="31847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10911"/>
                  </a:lnTo>
                  <a:lnTo>
                    <a:pt x="21600" y="21600"/>
                  </a:lnTo>
                </a:path>
              </a:pathLst>
            </a:custGeom>
            <a:noFill/>
            <a:ln w="38100" cap="flat">
              <a:solidFill>
                <a:schemeClr val="accent1">
                  <a:lumOff val="11519"/>
                </a:schemeClr>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770" name="Shape 770"/>
            <p:cNvSpPr/>
            <p:nvPr/>
          </p:nvSpPr>
          <p:spPr>
            <a:xfrm>
              <a:off x="747780" y="85852"/>
              <a:ext cx="276928" cy="31847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10911"/>
                  </a:lnTo>
                  <a:lnTo>
                    <a:pt x="0" y="21600"/>
                  </a:lnTo>
                </a:path>
              </a:pathLst>
            </a:custGeom>
            <a:noFill/>
            <a:ln w="38100" cap="flat">
              <a:solidFill>
                <a:schemeClr val="accent1">
                  <a:lumOff val="11519"/>
                </a:schemeClr>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771" name="Shape 771"/>
            <p:cNvSpPr/>
            <p:nvPr/>
          </p:nvSpPr>
          <p:spPr>
            <a:xfrm flipH="1">
              <a:off x="349924" y="0"/>
              <a:ext cx="297196" cy="505574"/>
            </a:xfrm>
            <a:prstGeom prst="line">
              <a:avLst/>
            </a:prstGeom>
            <a:noFill/>
            <a:ln w="38100" cap="flat">
              <a:solidFill>
                <a:schemeClr val="accent1">
                  <a:lumOff val="11519"/>
                </a:schemeClr>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solidFill>
                    <a:srgbClr val="000000"/>
                  </a:solidFill>
                  <a:latin typeface="Arial"/>
                  <a:ea typeface="Arial"/>
                  <a:cs typeface="Arial"/>
                  <a:sym typeface="Arial"/>
                </a:defRPr>
              </a:pPr>
              <a:endParaRPr/>
            </a:p>
          </p:txBody>
        </p:sp>
      </p:grpSp>
      <p:sp>
        <p:nvSpPr>
          <p:cNvPr id="773" name="Shape 773"/>
          <p:cNvSpPr/>
          <p:nvPr/>
        </p:nvSpPr>
        <p:spPr>
          <a:xfrm>
            <a:off x="19845224" y="10366815"/>
            <a:ext cx="1270001" cy="1270001"/>
          </a:xfrm>
          <a:prstGeom prst="ellipse">
            <a:avLst/>
          </a:prstGeom>
          <a:ln w="25400">
            <a:solidFill>
              <a:schemeClr val="accent1">
                <a:lumOff val="23039"/>
              </a:schemeClr>
            </a:solidFill>
            <a:miter/>
          </a:ln>
          <a:effectLst>
            <a:outerShdw blurRad="38100" dist="25400" dir="5400000" rotWithShape="0">
              <a:srgbClr val="000000">
                <a:alpha val="50000"/>
              </a:srgbClr>
            </a:outerShdw>
          </a:effectLst>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776" name="Group 776"/>
          <p:cNvGrpSpPr/>
          <p:nvPr/>
        </p:nvGrpSpPr>
        <p:grpSpPr>
          <a:xfrm>
            <a:off x="18511606" y="9794903"/>
            <a:ext cx="1270001" cy="1270001"/>
            <a:chOff x="0" y="0"/>
            <a:chExt cx="1270000" cy="1270000"/>
          </a:xfrm>
        </p:grpSpPr>
        <p:pic>
          <p:nvPicPr>
            <p:cNvPr id="774" name="image47.png"/>
            <p:cNvPicPr>
              <a:picLocks noChangeAspect="1"/>
            </p:cNvPicPr>
            <p:nvPr/>
          </p:nvPicPr>
          <p:blipFill>
            <a:blip r:embed="rId4">
              <a:alphaModFix amt="34000"/>
              <a:extLst/>
            </a:blip>
            <a:srcRect/>
            <a:stretch>
              <a:fillRect/>
            </a:stretch>
          </p:blipFill>
          <p:spPr>
            <a:xfrm>
              <a:off x="177601" y="286742"/>
              <a:ext cx="914951" cy="696507"/>
            </a:xfrm>
            <a:prstGeom prst="rect">
              <a:avLst/>
            </a:prstGeom>
            <a:ln w="12700" cap="flat">
              <a:noFill/>
              <a:miter lim="400000"/>
            </a:ln>
            <a:effectLst/>
          </p:spPr>
        </p:pic>
        <p:sp>
          <p:nvSpPr>
            <p:cNvPr id="775" name="Shape 775"/>
            <p:cNvSpPr/>
            <p:nvPr/>
          </p:nvSpPr>
          <p:spPr>
            <a:xfrm>
              <a:off x="0" y="0"/>
              <a:ext cx="1270000" cy="1270000"/>
            </a:xfrm>
            <a:prstGeom prst="ellipse">
              <a:avLst/>
            </a:prstGeom>
            <a:noFill/>
            <a:ln w="25400" cap="flat">
              <a:solidFill>
                <a:schemeClr val="accent1">
                  <a:lumOff val="23039"/>
                </a:schemeClr>
              </a:solidFill>
              <a:prstDash val="solid"/>
              <a:miter lim="800000"/>
            </a:ln>
            <a:effectLst>
              <a:outerShdw blurRad="38100" dist="25400" dir="5400000" rotWithShape="0">
                <a:srgbClr val="000000">
                  <a:alpha val="50000"/>
                </a:srgbClr>
              </a:outerShdw>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sp>
        <p:nvSpPr>
          <p:cNvPr id="777" name="Shape 777"/>
          <p:cNvSpPr/>
          <p:nvPr/>
        </p:nvSpPr>
        <p:spPr>
          <a:xfrm>
            <a:off x="21178840" y="9794903"/>
            <a:ext cx="1270001" cy="1270001"/>
          </a:xfrm>
          <a:prstGeom prst="ellipse">
            <a:avLst/>
          </a:prstGeom>
          <a:ln w="25400">
            <a:solidFill>
              <a:srgbClr val="A7A7A7"/>
            </a:solidFill>
            <a:miter/>
          </a:ln>
          <a:effectLst>
            <a:outerShdw blurRad="38100" dist="25400" dir="5400000" rotWithShape="0">
              <a:srgbClr val="000000">
                <a:alpha val="50000"/>
              </a:srgbClr>
            </a:outerShdw>
          </a:effectLst>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778" name="Shape 778"/>
          <p:cNvSpPr/>
          <p:nvPr/>
        </p:nvSpPr>
        <p:spPr>
          <a:xfrm>
            <a:off x="1252163" y="4271235"/>
            <a:ext cx="23037635" cy="1"/>
          </a:xfrm>
          <a:prstGeom prst="line">
            <a:avLst/>
          </a:prstGeom>
          <a:ln w="63500">
            <a:solidFill>
              <a:srgbClr val="FFFFFF"/>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779" name="Shape 779"/>
          <p:cNvSpPr/>
          <p:nvPr/>
        </p:nvSpPr>
        <p:spPr>
          <a:xfrm>
            <a:off x="10255084" y="9170670"/>
            <a:ext cx="5031633" cy="2915961"/>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chemeClr val="accent4">
              <a:alpha val="14000"/>
            </a:schemeClr>
          </a:solidFill>
          <a:ln w="63500">
            <a:solidFill>
              <a:schemeClr val="accent4">
                <a:alpha val="56000"/>
              </a:schemeClr>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780" name="Shape 780"/>
          <p:cNvSpPr/>
          <p:nvPr/>
        </p:nvSpPr>
        <p:spPr>
          <a:xfrm>
            <a:off x="3812330" y="10606451"/>
            <a:ext cx="1019695" cy="1"/>
          </a:xfrm>
          <a:prstGeom prst="line">
            <a:avLst/>
          </a:prstGeom>
          <a:ln w="63500">
            <a:solidFill>
              <a:schemeClr val="accent3"/>
            </a:solidFill>
            <a:miter lim="400000"/>
            <a:tailEnd type="triangle"/>
          </a:ln>
        </p:spPr>
        <p:txBody>
          <a:bodyPr lIns="50800" tIns="50800" rIns="50800" bIns="50800" anchor="ctr"/>
          <a:lstStyle/>
          <a:p>
            <a:pPr algn="ctr" defTabSz="825500">
              <a:lnSpc>
                <a:spcPct val="100000"/>
              </a:lnSpc>
              <a:spcBef>
                <a:spcPts val="0"/>
              </a:spcBef>
              <a:defRPr sz="3200" b="0">
                <a:solidFill>
                  <a:srgbClr val="000000"/>
                </a:solidFill>
                <a:latin typeface="Helvetica Light"/>
                <a:ea typeface="Helvetica Light"/>
                <a:cs typeface="Helvetica Light"/>
                <a:sym typeface="Helvetica Light"/>
              </a:defRPr>
            </a:pPr>
            <a:endParaRPr/>
          </a:p>
        </p:txBody>
      </p:sp>
      <p:grpSp>
        <p:nvGrpSpPr>
          <p:cNvPr id="783" name="Group 783"/>
          <p:cNvGrpSpPr/>
          <p:nvPr/>
        </p:nvGrpSpPr>
        <p:grpSpPr>
          <a:xfrm>
            <a:off x="2983943" y="10123859"/>
            <a:ext cx="681098" cy="786683"/>
            <a:chOff x="0" y="0"/>
            <a:chExt cx="681096" cy="786682"/>
          </a:xfrm>
        </p:grpSpPr>
        <p:sp>
          <p:nvSpPr>
            <p:cNvPr id="781" name="Shape 781"/>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782" name="Shape 782"/>
            <p:cNvSpPr/>
            <p:nvPr/>
          </p:nvSpPr>
          <p:spPr>
            <a:xfrm>
              <a:off x="0" y="399270"/>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nvGrpSpPr>
          <p:cNvPr id="788" name="Group 788"/>
          <p:cNvGrpSpPr/>
          <p:nvPr/>
        </p:nvGrpSpPr>
        <p:grpSpPr>
          <a:xfrm>
            <a:off x="4855171" y="10118776"/>
            <a:ext cx="1019695" cy="1019695"/>
            <a:chOff x="0" y="0"/>
            <a:chExt cx="1019694" cy="1019694"/>
          </a:xfrm>
        </p:grpSpPr>
        <p:pic>
          <p:nvPicPr>
            <p:cNvPr id="784" name="pasted-image.pdf"/>
            <p:cNvPicPr>
              <a:picLocks noChangeAspect="1"/>
            </p:cNvPicPr>
            <p:nvPr/>
          </p:nvPicPr>
          <p:blipFill>
            <a:blip r:embed="rId5">
              <a:alphaModFix amt="34000"/>
              <a:extLst/>
            </a:blip>
            <a:srcRect/>
            <a:stretch>
              <a:fillRect/>
            </a:stretch>
          </p:blipFill>
          <p:spPr>
            <a:xfrm>
              <a:off x="0" y="0"/>
              <a:ext cx="1019695" cy="1019695"/>
            </a:xfrm>
            <a:prstGeom prst="rect">
              <a:avLst/>
            </a:prstGeom>
            <a:ln w="12700" cap="flat">
              <a:noFill/>
              <a:miter lim="400000"/>
            </a:ln>
            <a:effectLst/>
          </p:spPr>
        </p:pic>
        <p:sp>
          <p:nvSpPr>
            <p:cNvPr id="785" name="Shape 785"/>
            <p:cNvSpPr/>
            <p:nvPr/>
          </p:nvSpPr>
          <p:spPr>
            <a:xfrm>
              <a:off x="162757" y="126755"/>
              <a:ext cx="694057" cy="224769"/>
            </a:xfrm>
            <a:prstGeom prst="rect">
              <a:avLst/>
            </a:prstGeom>
            <a:solidFill>
              <a:schemeClr val="accent3"/>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786" name="Shape 786"/>
            <p:cNvSpPr/>
            <p:nvPr/>
          </p:nvSpPr>
          <p:spPr>
            <a:xfrm>
              <a:off x="162757" y="397402"/>
              <a:ext cx="694057" cy="224769"/>
            </a:xfrm>
            <a:prstGeom prst="rect">
              <a:avLst/>
            </a:prstGeom>
            <a:solidFill>
              <a:schemeClr val="accent3"/>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787" name="Shape 787"/>
            <p:cNvSpPr/>
            <p:nvPr/>
          </p:nvSpPr>
          <p:spPr>
            <a:xfrm>
              <a:off x="162757" y="668049"/>
              <a:ext cx="694057" cy="224769"/>
            </a:xfrm>
            <a:prstGeom prst="rect">
              <a:avLst/>
            </a:prstGeom>
            <a:solidFill>
              <a:schemeClr val="accent3"/>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grpSp>
        <p:nvGrpSpPr>
          <p:cNvPr id="793" name="Group 793"/>
          <p:cNvGrpSpPr/>
          <p:nvPr/>
        </p:nvGrpSpPr>
        <p:grpSpPr>
          <a:xfrm>
            <a:off x="6010660" y="10118776"/>
            <a:ext cx="1019695" cy="1019695"/>
            <a:chOff x="0" y="0"/>
            <a:chExt cx="1019694" cy="1019694"/>
          </a:xfrm>
        </p:grpSpPr>
        <p:pic>
          <p:nvPicPr>
            <p:cNvPr id="789" name="pasted-image.pdf"/>
            <p:cNvPicPr>
              <a:picLocks noChangeAspect="1"/>
            </p:cNvPicPr>
            <p:nvPr/>
          </p:nvPicPr>
          <p:blipFill>
            <a:blip r:embed="rId5">
              <a:alphaModFix amt="34000"/>
              <a:extLst/>
            </a:blip>
            <a:srcRect/>
            <a:stretch>
              <a:fillRect/>
            </a:stretch>
          </p:blipFill>
          <p:spPr>
            <a:xfrm>
              <a:off x="0" y="0"/>
              <a:ext cx="1019695" cy="1019695"/>
            </a:xfrm>
            <a:prstGeom prst="rect">
              <a:avLst/>
            </a:prstGeom>
            <a:ln w="12700" cap="flat">
              <a:noFill/>
              <a:miter lim="400000"/>
            </a:ln>
            <a:effectLst/>
          </p:spPr>
        </p:pic>
        <p:sp>
          <p:nvSpPr>
            <p:cNvPr id="790" name="Shape 790"/>
            <p:cNvSpPr/>
            <p:nvPr/>
          </p:nvSpPr>
          <p:spPr>
            <a:xfrm>
              <a:off x="162757" y="126755"/>
              <a:ext cx="694057" cy="224769"/>
            </a:xfrm>
            <a:prstGeom prst="rect">
              <a:avLst/>
            </a:prstGeom>
            <a:solidFill>
              <a:schemeClr val="accent3"/>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791" name="Shape 791"/>
            <p:cNvSpPr/>
            <p:nvPr/>
          </p:nvSpPr>
          <p:spPr>
            <a:xfrm>
              <a:off x="162757" y="397402"/>
              <a:ext cx="694057" cy="224769"/>
            </a:xfrm>
            <a:prstGeom prst="rect">
              <a:avLst/>
            </a:prstGeom>
            <a:solidFill>
              <a:schemeClr val="accent3"/>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792" name="Shape 792"/>
            <p:cNvSpPr/>
            <p:nvPr/>
          </p:nvSpPr>
          <p:spPr>
            <a:xfrm>
              <a:off x="162757" y="668049"/>
              <a:ext cx="694057" cy="224769"/>
            </a:xfrm>
            <a:prstGeom prst="rect">
              <a:avLst/>
            </a:prstGeom>
            <a:solidFill>
              <a:schemeClr val="accent3"/>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sp>
        <p:nvSpPr>
          <p:cNvPr id="794" name="Shape 794"/>
          <p:cNvSpPr/>
          <p:nvPr/>
        </p:nvSpPr>
        <p:spPr>
          <a:xfrm>
            <a:off x="16804946" y="5101429"/>
            <a:ext cx="7073901" cy="1270001"/>
          </a:xfrm>
          <a:prstGeom prst="rect">
            <a:avLst/>
          </a:prstGeom>
          <a:ln w="25400">
            <a:miter lim="400000"/>
          </a:ln>
          <a:extLst>
            <a:ext uri="{C572A759-6A51-4108-AA02-DFA0A04FC94B}">
              <ma14:wrappingTextBoxFlag xmlns="" xmlns:ma14="http://schemas.microsoft.com/office/mac/drawingml/2011/main" val="1"/>
            </a:ext>
          </a:extLst>
        </p:spPr>
        <p:txBody>
          <a:bodyPr lIns="161924" tIns="161924" rIns="161924" bIns="161924" anchor="ctr"/>
          <a:lstStyle>
            <a:lvl1pPr algn="ctr" defTabSz="457200">
              <a:lnSpc>
                <a:spcPct val="120000"/>
              </a:lnSpc>
              <a:spcBef>
                <a:spcPts val="2400"/>
              </a:spcBef>
              <a:defRPr sz="3700" b="0">
                <a:solidFill>
                  <a:schemeClr val="accent4"/>
                </a:solidFill>
                <a:latin typeface="Open Sans Semibold"/>
                <a:ea typeface="Open Sans Semibold"/>
                <a:cs typeface="Open Sans Semibold"/>
                <a:sym typeface="Open Sans Semibold"/>
              </a:defRPr>
            </a:lvl1pPr>
          </a:lstStyle>
          <a:p>
            <a:pPr>
              <a:defRPr>
                <a:latin typeface="Open Sans"/>
                <a:ea typeface="Open Sans"/>
                <a:cs typeface="Open Sans"/>
                <a:sym typeface="Open Sans"/>
              </a:defRPr>
            </a:pPr>
            <a:r>
              <a:rPr>
                <a:latin typeface="Open Sans Semibold"/>
                <a:ea typeface="Open Sans Semibold"/>
                <a:cs typeface="Open Sans Semibold"/>
                <a:sym typeface="Open Sans Semibold"/>
              </a:rPr>
              <a:t>Multi-cloud strategy</a:t>
            </a:r>
          </a:p>
        </p:txBody>
      </p:sp>
      <p:sp>
        <p:nvSpPr>
          <p:cNvPr id="795" name="Shape 795"/>
          <p:cNvSpPr/>
          <p:nvPr/>
        </p:nvSpPr>
        <p:spPr>
          <a:xfrm>
            <a:off x="9232138" y="5101429"/>
            <a:ext cx="7077686" cy="1270001"/>
          </a:xfrm>
          <a:prstGeom prst="rect">
            <a:avLst/>
          </a:prstGeom>
          <a:ln w="25400">
            <a:miter lim="400000"/>
          </a:ln>
          <a:extLst>
            <a:ext uri="{C572A759-6A51-4108-AA02-DFA0A04FC94B}">
              <ma14:wrappingTextBoxFlag xmlns="" xmlns:ma14="http://schemas.microsoft.com/office/mac/drawingml/2011/main" val="1"/>
            </a:ext>
          </a:extLst>
        </p:spPr>
        <p:txBody>
          <a:bodyPr lIns="161924" tIns="161924" rIns="161924" bIns="161924" anchor="ctr"/>
          <a:lstStyle>
            <a:lvl1pPr algn="ctr" defTabSz="457200">
              <a:lnSpc>
                <a:spcPct val="120000"/>
              </a:lnSpc>
              <a:spcBef>
                <a:spcPts val="2400"/>
              </a:spcBef>
              <a:defRPr sz="3700" b="0">
                <a:solidFill>
                  <a:schemeClr val="accent4"/>
                </a:solidFill>
                <a:latin typeface="Open Sans Semibold"/>
                <a:ea typeface="Open Sans Semibold"/>
                <a:cs typeface="Open Sans Semibold"/>
                <a:sym typeface="Open Sans Semibold"/>
              </a:defRPr>
            </a:lvl1pPr>
          </a:lstStyle>
          <a:p>
            <a:pPr>
              <a:defRPr>
                <a:latin typeface="Open Sans"/>
                <a:ea typeface="Open Sans"/>
                <a:cs typeface="Open Sans"/>
                <a:sym typeface="Open Sans"/>
              </a:defRPr>
            </a:pPr>
            <a:r>
              <a:rPr>
                <a:latin typeface="Open Sans Semibold"/>
                <a:ea typeface="Open Sans Semibold"/>
                <a:cs typeface="Open Sans Semibold"/>
                <a:sym typeface="Open Sans Semibold"/>
              </a:rPr>
              <a:t>Safe, consistent workflow</a:t>
            </a:r>
          </a:p>
        </p:txBody>
      </p:sp>
      <p:sp>
        <p:nvSpPr>
          <p:cNvPr id="796" name="Shape 796"/>
          <p:cNvSpPr/>
          <p:nvPr/>
        </p:nvSpPr>
        <p:spPr>
          <a:xfrm>
            <a:off x="1422807" y="5101429"/>
            <a:ext cx="7366734" cy="1270001"/>
          </a:xfrm>
          <a:prstGeom prst="rect">
            <a:avLst/>
          </a:prstGeom>
          <a:ln w="25400">
            <a:miter lim="400000"/>
          </a:ln>
          <a:extLst>
            <a:ext uri="{C572A759-6A51-4108-AA02-DFA0A04FC94B}">
              <ma14:wrappingTextBoxFlag xmlns="" xmlns:ma14="http://schemas.microsoft.com/office/mac/drawingml/2011/main" val="1"/>
            </a:ext>
          </a:extLst>
        </p:spPr>
        <p:txBody>
          <a:bodyPr lIns="161924" tIns="161924" rIns="161924" bIns="161924" anchor="ctr"/>
          <a:lstStyle>
            <a:lvl1pPr algn="ctr" defTabSz="457200">
              <a:lnSpc>
                <a:spcPct val="120000"/>
              </a:lnSpc>
              <a:spcBef>
                <a:spcPts val="2400"/>
              </a:spcBef>
              <a:defRPr sz="3700" b="0">
                <a:solidFill>
                  <a:schemeClr val="accent4"/>
                </a:solidFill>
                <a:latin typeface="Open Sans Semibold"/>
                <a:ea typeface="Open Sans Semibold"/>
                <a:cs typeface="Open Sans Semibold"/>
                <a:sym typeface="Open Sans Semibold"/>
              </a:defRPr>
            </a:lvl1pPr>
          </a:lstStyle>
          <a:p>
            <a:pPr>
              <a:defRPr>
                <a:latin typeface="Open Sans"/>
                <a:ea typeface="Open Sans"/>
                <a:cs typeface="Open Sans"/>
                <a:sym typeface="Open Sans"/>
              </a:defRPr>
            </a:pPr>
            <a:r>
              <a:rPr>
                <a:latin typeface="Open Sans Semibold"/>
                <a:ea typeface="Open Sans Semibold"/>
                <a:cs typeface="Open Sans Semibold"/>
                <a:sym typeface="Open Sans Semibold"/>
              </a:rPr>
              <a:t>Manage infrastructure at scale</a:t>
            </a:r>
          </a:p>
        </p:txBody>
      </p:sp>
    </p:spTree>
  </p:cSld>
  <p:clrMapOvr>
    <a:masterClrMapping/>
  </p:clrMapOvr>
  <p:transition spd="slow"/>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0" name="Shape 800"/>
          <p:cNvSpPr/>
          <p:nvPr/>
        </p:nvSpPr>
        <p:spPr>
          <a:xfrm>
            <a:off x="14744878" y="4628033"/>
            <a:ext cx="2428966" cy="639234"/>
          </a:xfrm>
          <a:prstGeom prst="rect">
            <a:avLst/>
          </a:prstGeom>
          <a:ln w="254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spcBef>
                <a:spcPts val="0"/>
              </a:spcBef>
              <a:defRPr sz="2400">
                <a:solidFill>
                  <a:srgbClr val="44546A"/>
                </a:solidFill>
              </a:defRPr>
            </a:lvl1pPr>
          </a:lstStyle>
          <a:p>
            <a:r>
              <a:t>CONNECT</a:t>
            </a:r>
          </a:p>
        </p:txBody>
      </p:sp>
      <p:sp>
        <p:nvSpPr>
          <p:cNvPr id="801" name="Shape 801"/>
          <p:cNvSpPr/>
          <p:nvPr/>
        </p:nvSpPr>
        <p:spPr>
          <a:xfrm>
            <a:off x="14846475" y="5056154"/>
            <a:ext cx="4273508" cy="575734"/>
          </a:xfrm>
          <a:prstGeom prst="rect">
            <a:avLst/>
          </a:prstGeom>
          <a:ln w="254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spcBef>
                <a:spcPts val="0"/>
              </a:spcBef>
              <a:defRPr sz="2000" b="0">
                <a:solidFill>
                  <a:srgbClr val="44546A"/>
                </a:solidFill>
                <a:latin typeface="Verdana"/>
                <a:ea typeface="Verdana"/>
                <a:cs typeface="Verdana"/>
                <a:sym typeface="Verdana"/>
              </a:defRPr>
            </a:lvl1pPr>
          </a:lstStyle>
          <a:p>
            <a:r>
              <a:t>Infrastructure &amp; applications</a:t>
            </a:r>
          </a:p>
        </p:txBody>
      </p:sp>
      <p:grpSp>
        <p:nvGrpSpPr>
          <p:cNvPr id="804" name="Group 804"/>
          <p:cNvGrpSpPr/>
          <p:nvPr/>
        </p:nvGrpSpPr>
        <p:grpSpPr>
          <a:xfrm>
            <a:off x="6736343" y="9744452"/>
            <a:ext cx="16525824" cy="1959093"/>
            <a:chOff x="0" y="0"/>
            <a:chExt cx="16525822" cy="1959092"/>
          </a:xfrm>
        </p:grpSpPr>
        <p:sp>
          <p:nvSpPr>
            <p:cNvPr id="802" name="Shape 802"/>
            <p:cNvSpPr/>
            <p:nvPr/>
          </p:nvSpPr>
          <p:spPr>
            <a:xfrm>
              <a:off x="56498" y="0"/>
              <a:ext cx="16469325" cy="1955800"/>
            </a:xfrm>
            <a:prstGeom prst="rect">
              <a:avLst/>
            </a:prstGeom>
            <a:gradFill flip="none" rotWithShape="1">
              <a:gsLst>
                <a:gs pos="0">
                  <a:srgbClr val="EBEBEB"/>
                </a:gs>
                <a:gs pos="9272">
                  <a:srgbClr val="F5F5F5"/>
                </a:gs>
                <a:gs pos="25852">
                  <a:srgbClr val="FFFFFF"/>
                </a:gs>
                <a:gs pos="43169">
                  <a:srgbClr val="FDFDFD"/>
                </a:gs>
                <a:gs pos="88817">
                  <a:srgbClr val="FBFBFB"/>
                </a:gs>
                <a:gs pos="99315">
                  <a:srgbClr val="FFFFFF"/>
                </a:gs>
              </a:gsLst>
              <a:lin ang="0" scaled="0"/>
            </a:gradFill>
            <a:ln w="12700" cap="flat">
              <a:noFill/>
              <a:miter lim="400000"/>
            </a:ln>
            <a:effectLst/>
          </p:spPr>
          <p:txBody>
            <a:bodyPr wrap="square" lIns="121919" tIns="121919" rIns="121919" bIns="121919" numCol="1" anchor="ctr">
              <a:noAutofit/>
            </a:bodyPr>
            <a:lstStyle/>
            <a:p>
              <a:pPr algn="ctr">
                <a:lnSpc>
                  <a:spcPct val="100000"/>
                </a:lnSpc>
                <a:spcBef>
                  <a:spcPts val="0"/>
                </a:spcBef>
                <a:defRPr sz="3400" b="0">
                  <a:latin typeface="Verdana"/>
                  <a:ea typeface="Verdana"/>
                  <a:cs typeface="Verdana"/>
                  <a:sym typeface="Verdana"/>
                </a:defRPr>
              </a:pPr>
              <a:endParaRPr/>
            </a:p>
          </p:txBody>
        </p:sp>
        <p:sp>
          <p:nvSpPr>
            <p:cNvPr id="803" name="Shape 803"/>
            <p:cNvSpPr/>
            <p:nvPr/>
          </p:nvSpPr>
          <p:spPr>
            <a:xfrm>
              <a:off x="0" y="3292"/>
              <a:ext cx="73152" cy="1955801"/>
            </a:xfrm>
            <a:prstGeom prst="rect">
              <a:avLst/>
            </a:prstGeom>
            <a:solidFill>
              <a:schemeClr val="accent4"/>
            </a:solidFill>
            <a:ln w="12700" cap="flat">
              <a:noFill/>
              <a:miter lim="400000"/>
            </a:ln>
            <a:effectLst/>
          </p:spPr>
          <p:txBody>
            <a:bodyPr wrap="square" lIns="121919" tIns="121919" rIns="121919" bIns="121919" numCol="1" anchor="ctr">
              <a:noAutofit/>
            </a:bodyPr>
            <a:lstStyle/>
            <a:p>
              <a:pPr algn="ctr">
                <a:lnSpc>
                  <a:spcPct val="100000"/>
                </a:lnSpc>
                <a:spcBef>
                  <a:spcPts val="0"/>
                </a:spcBef>
                <a:defRPr sz="3400" b="0">
                  <a:latin typeface="Verdana"/>
                  <a:ea typeface="Verdana"/>
                  <a:cs typeface="Verdana"/>
                  <a:sym typeface="Verdana"/>
                </a:defRPr>
              </a:pPr>
              <a:endParaRPr/>
            </a:p>
          </p:txBody>
        </p:sp>
      </p:grpSp>
      <p:sp>
        <p:nvSpPr>
          <p:cNvPr id="805" name="Shape 805"/>
          <p:cNvSpPr>
            <a:spLocks noGrp="1"/>
          </p:cNvSpPr>
          <p:nvPr>
            <p:ph type="sldNum" sz="quarter" idx="2"/>
          </p:nvPr>
        </p:nvSpPr>
        <p:spPr>
          <a:xfrm>
            <a:off x="23586082" y="12945582"/>
            <a:ext cx="385723" cy="485141"/>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15</a:t>
            </a:fld>
            <a:endParaRPr/>
          </a:p>
        </p:txBody>
      </p:sp>
      <p:sp>
        <p:nvSpPr>
          <p:cNvPr id="806" name="Shape 806"/>
          <p:cNvSpPr/>
          <p:nvPr/>
        </p:nvSpPr>
        <p:spPr>
          <a:xfrm>
            <a:off x="1539994" y="6087034"/>
            <a:ext cx="2886166" cy="639235"/>
          </a:xfrm>
          <a:prstGeom prst="rect">
            <a:avLst/>
          </a:prstGeom>
          <a:ln w="254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spcBef>
                <a:spcPts val="0"/>
              </a:spcBef>
              <a:defRPr sz="2400">
                <a:solidFill>
                  <a:srgbClr val="44546A"/>
                </a:solidFill>
              </a:defRPr>
            </a:lvl1pPr>
          </a:lstStyle>
          <a:p>
            <a:r>
              <a:t>DEVELOPMENT</a:t>
            </a:r>
          </a:p>
        </p:txBody>
      </p:sp>
      <p:sp>
        <p:nvSpPr>
          <p:cNvPr id="807" name="Shape 807"/>
          <p:cNvSpPr/>
          <p:nvPr/>
        </p:nvSpPr>
        <p:spPr>
          <a:xfrm>
            <a:off x="1565394" y="8147776"/>
            <a:ext cx="2428966" cy="639234"/>
          </a:xfrm>
          <a:prstGeom prst="rect">
            <a:avLst/>
          </a:prstGeom>
          <a:ln w="254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spcBef>
                <a:spcPts val="0"/>
              </a:spcBef>
              <a:defRPr sz="2400">
                <a:solidFill>
                  <a:srgbClr val="44546A"/>
                </a:solidFill>
              </a:defRPr>
            </a:lvl1pPr>
          </a:lstStyle>
          <a:p>
            <a:r>
              <a:t>SECURITY</a:t>
            </a:r>
          </a:p>
        </p:txBody>
      </p:sp>
      <p:sp>
        <p:nvSpPr>
          <p:cNvPr id="808" name="Shape 808"/>
          <p:cNvSpPr/>
          <p:nvPr/>
        </p:nvSpPr>
        <p:spPr>
          <a:xfrm>
            <a:off x="1539991" y="6444059"/>
            <a:ext cx="4273508" cy="575734"/>
          </a:xfrm>
          <a:prstGeom prst="rect">
            <a:avLst/>
          </a:prstGeom>
          <a:ln w="254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spcBef>
                <a:spcPts val="0"/>
              </a:spcBef>
              <a:defRPr sz="2000" b="0">
                <a:solidFill>
                  <a:srgbClr val="44546A"/>
                </a:solidFill>
                <a:latin typeface="Verdana"/>
                <a:ea typeface="Verdana"/>
                <a:cs typeface="Verdana"/>
                <a:sym typeface="Verdana"/>
              </a:defRPr>
            </a:lvl1pPr>
          </a:lstStyle>
          <a:p>
            <a:r>
              <a:t>Run applications</a:t>
            </a:r>
          </a:p>
        </p:txBody>
      </p:sp>
      <p:sp>
        <p:nvSpPr>
          <p:cNvPr id="809" name="Shape 809"/>
          <p:cNvSpPr/>
          <p:nvPr/>
        </p:nvSpPr>
        <p:spPr>
          <a:xfrm>
            <a:off x="1565391" y="8523379"/>
            <a:ext cx="5391108" cy="575735"/>
          </a:xfrm>
          <a:prstGeom prst="rect">
            <a:avLst/>
          </a:prstGeom>
          <a:ln w="254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spcBef>
                <a:spcPts val="0"/>
              </a:spcBef>
              <a:defRPr sz="2000" b="0">
                <a:solidFill>
                  <a:srgbClr val="44546A"/>
                </a:solidFill>
                <a:latin typeface="Verdana"/>
                <a:ea typeface="Verdana"/>
                <a:cs typeface="Verdana"/>
                <a:sym typeface="Verdana"/>
              </a:defRPr>
            </a:lvl1pPr>
          </a:lstStyle>
          <a:p>
            <a:r>
              <a:t>Secure infrastructure &amp; applications</a:t>
            </a:r>
          </a:p>
        </p:txBody>
      </p:sp>
      <p:grpSp>
        <p:nvGrpSpPr>
          <p:cNvPr id="812" name="Group 812"/>
          <p:cNvGrpSpPr/>
          <p:nvPr/>
        </p:nvGrpSpPr>
        <p:grpSpPr>
          <a:xfrm>
            <a:off x="6736343" y="7645400"/>
            <a:ext cx="16525824" cy="1955800"/>
            <a:chOff x="0" y="0"/>
            <a:chExt cx="16525822" cy="1955800"/>
          </a:xfrm>
        </p:grpSpPr>
        <p:sp>
          <p:nvSpPr>
            <p:cNvPr id="810" name="Shape 810"/>
            <p:cNvSpPr/>
            <p:nvPr/>
          </p:nvSpPr>
          <p:spPr>
            <a:xfrm>
              <a:off x="56498" y="0"/>
              <a:ext cx="16469325" cy="1955800"/>
            </a:xfrm>
            <a:prstGeom prst="rect">
              <a:avLst/>
            </a:prstGeom>
            <a:gradFill flip="none" rotWithShape="1">
              <a:gsLst>
                <a:gs pos="0">
                  <a:srgbClr val="EBEBEB"/>
                </a:gs>
                <a:gs pos="9272">
                  <a:srgbClr val="F5F5F5"/>
                </a:gs>
                <a:gs pos="25852">
                  <a:srgbClr val="FFFFFF"/>
                </a:gs>
                <a:gs pos="43169">
                  <a:srgbClr val="FDFDFD"/>
                </a:gs>
                <a:gs pos="88817">
                  <a:srgbClr val="FBFBFB"/>
                </a:gs>
                <a:gs pos="99315">
                  <a:srgbClr val="FFFFFF"/>
                </a:gs>
              </a:gsLst>
              <a:lin ang="0" scaled="0"/>
            </a:gradFill>
            <a:ln w="12700" cap="flat">
              <a:noFill/>
              <a:miter lim="400000"/>
            </a:ln>
            <a:effectLst/>
          </p:spPr>
          <p:txBody>
            <a:bodyPr wrap="square" lIns="121919" tIns="121919" rIns="121919" bIns="121919" numCol="1" anchor="ctr">
              <a:noAutofit/>
            </a:bodyPr>
            <a:lstStyle/>
            <a:p>
              <a:pPr algn="ctr">
                <a:lnSpc>
                  <a:spcPct val="100000"/>
                </a:lnSpc>
                <a:spcBef>
                  <a:spcPts val="0"/>
                </a:spcBef>
                <a:defRPr sz="3400" b="0">
                  <a:latin typeface="Verdana"/>
                  <a:ea typeface="Verdana"/>
                  <a:cs typeface="Verdana"/>
                  <a:sym typeface="Verdana"/>
                </a:defRPr>
              </a:pPr>
              <a:endParaRPr/>
            </a:p>
          </p:txBody>
        </p:sp>
        <p:sp>
          <p:nvSpPr>
            <p:cNvPr id="811" name="Shape 811"/>
            <p:cNvSpPr/>
            <p:nvPr/>
          </p:nvSpPr>
          <p:spPr>
            <a:xfrm>
              <a:off x="0" y="2540"/>
              <a:ext cx="73152" cy="1950721"/>
            </a:xfrm>
            <a:prstGeom prst="rect">
              <a:avLst/>
            </a:prstGeom>
            <a:solidFill>
              <a:srgbClr val="000000"/>
            </a:solidFill>
            <a:ln w="12700" cap="flat">
              <a:noFill/>
              <a:miter lim="400000"/>
            </a:ln>
            <a:effectLst/>
          </p:spPr>
          <p:txBody>
            <a:bodyPr wrap="square" lIns="121919" tIns="121919" rIns="121919" bIns="121919" numCol="1" anchor="ctr">
              <a:noAutofit/>
            </a:bodyPr>
            <a:lstStyle/>
            <a:p>
              <a:pPr algn="ctr">
                <a:lnSpc>
                  <a:spcPct val="100000"/>
                </a:lnSpc>
                <a:spcBef>
                  <a:spcPts val="0"/>
                </a:spcBef>
                <a:defRPr sz="3400" b="0">
                  <a:latin typeface="Verdana"/>
                  <a:ea typeface="Verdana"/>
                  <a:cs typeface="Verdana"/>
                  <a:sym typeface="Verdana"/>
                </a:defRPr>
              </a:pPr>
              <a:endParaRPr/>
            </a:p>
          </p:txBody>
        </p:sp>
      </p:grpSp>
      <p:grpSp>
        <p:nvGrpSpPr>
          <p:cNvPr id="815" name="Group 815"/>
          <p:cNvGrpSpPr/>
          <p:nvPr/>
        </p:nvGrpSpPr>
        <p:grpSpPr>
          <a:xfrm>
            <a:off x="6736343" y="5575513"/>
            <a:ext cx="16525824" cy="1968501"/>
            <a:chOff x="0" y="0"/>
            <a:chExt cx="16525822" cy="1968500"/>
          </a:xfrm>
        </p:grpSpPr>
        <p:sp>
          <p:nvSpPr>
            <p:cNvPr id="813" name="Shape 813"/>
            <p:cNvSpPr/>
            <p:nvPr/>
          </p:nvSpPr>
          <p:spPr>
            <a:xfrm>
              <a:off x="56498" y="12700"/>
              <a:ext cx="16469325" cy="1955800"/>
            </a:xfrm>
            <a:prstGeom prst="rect">
              <a:avLst/>
            </a:prstGeom>
            <a:gradFill flip="none" rotWithShape="1">
              <a:gsLst>
                <a:gs pos="0">
                  <a:srgbClr val="EBEBEB"/>
                </a:gs>
                <a:gs pos="9272">
                  <a:srgbClr val="F5F5F5"/>
                </a:gs>
                <a:gs pos="25852">
                  <a:srgbClr val="FFFFFF"/>
                </a:gs>
                <a:gs pos="43169">
                  <a:srgbClr val="FDFDFD"/>
                </a:gs>
                <a:gs pos="88817">
                  <a:srgbClr val="FBFBFB"/>
                </a:gs>
                <a:gs pos="99315">
                  <a:srgbClr val="FFFFFF"/>
                </a:gs>
              </a:gsLst>
              <a:lin ang="0" scaled="0"/>
            </a:gradFill>
            <a:ln w="12700" cap="flat">
              <a:noFill/>
              <a:miter lim="400000"/>
            </a:ln>
            <a:effectLst/>
          </p:spPr>
          <p:txBody>
            <a:bodyPr wrap="square" lIns="121919" tIns="121919" rIns="121919" bIns="121919" numCol="1" anchor="ctr">
              <a:noAutofit/>
            </a:bodyPr>
            <a:lstStyle/>
            <a:p>
              <a:pPr algn="ctr">
                <a:lnSpc>
                  <a:spcPct val="100000"/>
                </a:lnSpc>
                <a:spcBef>
                  <a:spcPts val="0"/>
                </a:spcBef>
                <a:defRPr sz="3400" b="0">
                  <a:latin typeface="Verdana"/>
                  <a:ea typeface="Verdana"/>
                  <a:cs typeface="Verdana"/>
                  <a:sym typeface="Verdana"/>
                </a:defRPr>
              </a:pPr>
              <a:endParaRPr/>
            </a:p>
          </p:txBody>
        </p:sp>
        <p:sp>
          <p:nvSpPr>
            <p:cNvPr id="814" name="Shape 814"/>
            <p:cNvSpPr/>
            <p:nvPr/>
          </p:nvSpPr>
          <p:spPr>
            <a:xfrm>
              <a:off x="0" y="0"/>
              <a:ext cx="73152" cy="1955800"/>
            </a:xfrm>
            <a:prstGeom prst="rect">
              <a:avLst/>
            </a:prstGeom>
            <a:solidFill>
              <a:schemeClr val="accent5"/>
            </a:solidFill>
            <a:ln w="12700" cap="flat">
              <a:noFill/>
              <a:miter lim="400000"/>
            </a:ln>
            <a:effectLst/>
          </p:spPr>
          <p:txBody>
            <a:bodyPr wrap="square" lIns="121919" tIns="121919" rIns="121919" bIns="121919" numCol="1" anchor="ctr">
              <a:noAutofit/>
            </a:bodyPr>
            <a:lstStyle/>
            <a:p>
              <a:pPr algn="ctr">
                <a:lnSpc>
                  <a:spcPct val="100000"/>
                </a:lnSpc>
                <a:spcBef>
                  <a:spcPts val="0"/>
                </a:spcBef>
                <a:defRPr sz="3400" b="0">
                  <a:latin typeface="Verdana"/>
                  <a:ea typeface="Verdana"/>
                  <a:cs typeface="Verdana"/>
                  <a:sym typeface="Verdana"/>
                </a:defRPr>
              </a:pPr>
              <a:endParaRPr/>
            </a:p>
          </p:txBody>
        </p:sp>
      </p:grpSp>
      <p:sp>
        <p:nvSpPr>
          <p:cNvPr id="816" name="Shape 816"/>
          <p:cNvSpPr/>
          <p:nvPr/>
        </p:nvSpPr>
        <p:spPr>
          <a:xfrm>
            <a:off x="1565397" y="3777647"/>
            <a:ext cx="22254788" cy="5863450"/>
          </a:xfrm>
          <a:prstGeom prst="rect">
            <a:avLst/>
          </a:prstGeom>
          <a:solidFill>
            <a:srgbClr val="FFFFFF">
              <a:alpha val="72000"/>
            </a:srgbClr>
          </a:soli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817" name="Shape 817"/>
          <p:cNvSpPr/>
          <p:nvPr/>
        </p:nvSpPr>
        <p:spPr>
          <a:xfrm>
            <a:off x="10255084" y="7117380"/>
            <a:ext cx="5031633" cy="2915961"/>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rgbClr val="44546A">
              <a:alpha val="5199"/>
            </a:srgbClr>
          </a:solidFill>
          <a:ln w="63500">
            <a:solidFill>
              <a:srgbClr val="44546A">
                <a:alpha val="20000"/>
              </a:srgbClr>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818" name="Shape 818"/>
          <p:cNvSpPr/>
          <p:nvPr/>
        </p:nvSpPr>
        <p:spPr>
          <a:xfrm>
            <a:off x="10255084" y="5092877"/>
            <a:ext cx="5031633" cy="2915961"/>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chemeClr val="accent5">
              <a:alpha val="5199"/>
            </a:schemeClr>
          </a:solidFill>
          <a:ln w="63500">
            <a:solidFill>
              <a:schemeClr val="accent5">
                <a:alpha val="20000"/>
              </a:schemeClr>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819" name="Shape 819"/>
          <p:cNvSpPr>
            <a:spLocks noGrp="1"/>
          </p:cNvSpPr>
          <p:nvPr>
            <p:ph type="title"/>
          </p:nvPr>
        </p:nvSpPr>
        <p:spPr>
          <a:xfrm>
            <a:off x="1565396" y="1011927"/>
            <a:ext cx="21441910" cy="1515992"/>
          </a:xfrm>
          <a:prstGeom prst="rect">
            <a:avLst/>
          </a:prstGeom>
        </p:spPr>
        <p:txBody>
          <a:bodyPr/>
          <a:lstStyle>
            <a:lvl1pPr>
              <a:defRPr sz="5600" spc="-200">
                <a:latin typeface="Verdana"/>
                <a:ea typeface="Verdana"/>
                <a:cs typeface="Verdana"/>
                <a:sym typeface="Verdana"/>
              </a:defRPr>
            </a:lvl1pPr>
          </a:lstStyle>
          <a:p>
            <a:r>
              <a:t>HashiCorp Terraform</a:t>
            </a:r>
          </a:p>
        </p:txBody>
      </p:sp>
      <p:sp>
        <p:nvSpPr>
          <p:cNvPr id="820" name="Shape 820"/>
          <p:cNvSpPr/>
          <p:nvPr/>
        </p:nvSpPr>
        <p:spPr>
          <a:xfrm>
            <a:off x="1565396" y="10244402"/>
            <a:ext cx="2428967" cy="639235"/>
          </a:xfrm>
          <a:prstGeom prst="rect">
            <a:avLst/>
          </a:prstGeom>
          <a:ln w="254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spcBef>
                <a:spcPts val="0"/>
              </a:spcBef>
              <a:defRPr sz="2400">
                <a:solidFill>
                  <a:srgbClr val="44546A"/>
                </a:solidFill>
              </a:defRPr>
            </a:lvl1pPr>
          </a:lstStyle>
          <a:p>
            <a:r>
              <a:t>OPERATIONS</a:t>
            </a:r>
          </a:p>
        </p:txBody>
      </p:sp>
      <p:sp>
        <p:nvSpPr>
          <p:cNvPr id="821" name="Shape 821"/>
          <p:cNvSpPr/>
          <p:nvPr/>
        </p:nvSpPr>
        <p:spPr>
          <a:xfrm>
            <a:off x="1565394" y="10624568"/>
            <a:ext cx="4273508" cy="575735"/>
          </a:xfrm>
          <a:prstGeom prst="rect">
            <a:avLst/>
          </a:prstGeom>
          <a:ln w="254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spcBef>
                <a:spcPts val="0"/>
              </a:spcBef>
              <a:defRPr sz="2000" b="0">
                <a:solidFill>
                  <a:srgbClr val="44546A"/>
                </a:solidFill>
                <a:latin typeface="Verdana"/>
                <a:ea typeface="Verdana"/>
                <a:cs typeface="Verdana"/>
                <a:sym typeface="Verdana"/>
              </a:defRPr>
            </a:lvl1pPr>
          </a:lstStyle>
          <a:p>
            <a:r>
              <a:t>Provision infrastructure</a:t>
            </a:r>
          </a:p>
        </p:txBody>
      </p:sp>
      <p:sp>
        <p:nvSpPr>
          <p:cNvPr id="822" name="Shape 822"/>
          <p:cNvSpPr/>
          <p:nvPr/>
        </p:nvSpPr>
        <p:spPr>
          <a:xfrm>
            <a:off x="10255084" y="9170670"/>
            <a:ext cx="5031633" cy="2915961"/>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chemeClr val="accent4">
              <a:alpha val="14000"/>
            </a:schemeClr>
          </a:solidFill>
          <a:ln w="63500">
            <a:solidFill>
              <a:schemeClr val="accent4">
                <a:alpha val="56000"/>
              </a:schemeClr>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828" name="Group 828"/>
          <p:cNvGrpSpPr/>
          <p:nvPr/>
        </p:nvGrpSpPr>
        <p:grpSpPr>
          <a:xfrm>
            <a:off x="14448471" y="5338487"/>
            <a:ext cx="200014" cy="5309073"/>
            <a:chOff x="0" y="0"/>
            <a:chExt cx="200012" cy="5309072"/>
          </a:xfrm>
        </p:grpSpPr>
        <p:sp>
          <p:nvSpPr>
            <p:cNvPr id="823" name="Shape 823"/>
            <p:cNvSpPr/>
            <p:nvPr/>
          </p:nvSpPr>
          <p:spPr>
            <a:xfrm flipV="1">
              <a:off x="101665" y="72607"/>
              <a:ext cx="1" cy="5232649"/>
            </a:xfrm>
            <a:prstGeom prst="line">
              <a:avLst/>
            </a:prstGeom>
            <a:noFill/>
            <a:ln w="76200" cap="flat">
              <a:solidFill>
                <a:schemeClr val="accent6">
                  <a:alpha val="20000"/>
                </a:schemeClr>
              </a:solidFill>
              <a:prstDash val="solid"/>
              <a:miter lim="8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824" name="Shape 824"/>
            <p:cNvSpPr/>
            <p:nvPr/>
          </p:nvSpPr>
          <p:spPr>
            <a:xfrm>
              <a:off x="9512" y="5118572"/>
              <a:ext cx="190501" cy="190501"/>
            </a:xfrm>
            <a:prstGeom prst="ellipse">
              <a:avLst/>
            </a:prstGeom>
            <a:solidFill>
              <a:schemeClr val="accent6">
                <a:alpha val="20000"/>
              </a:schemeClr>
            </a:solidFill>
            <a:ln w="25400" cap="flat">
              <a:solidFill>
                <a:schemeClr val="accent6">
                  <a:satOff val="-7222"/>
                  <a:lumOff val="26470"/>
                  <a:alpha val="20000"/>
                </a:schemeClr>
              </a:solidFill>
              <a:prstDash val="solid"/>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825" name="Shape 825"/>
            <p:cNvSpPr/>
            <p:nvPr/>
          </p:nvSpPr>
          <p:spPr>
            <a:xfrm>
              <a:off x="9512" y="3152772"/>
              <a:ext cx="190501" cy="190501"/>
            </a:xfrm>
            <a:prstGeom prst="ellipse">
              <a:avLst/>
            </a:prstGeom>
            <a:solidFill>
              <a:schemeClr val="accent6">
                <a:alpha val="20000"/>
              </a:schemeClr>
            </a:solidFill>
            <a:ln w="25400" cap="flat">
              <a:solidFill>
                <a:schemeClr val="accent6">
                  <a:satOff val="-7222"/>
                  <a:lumOff val="26470"/>
                  <a:alpha val="20000"/>
                </a:schemeClr>
              </a:solidFill>
              <a:prstDash val="solid"/>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826" name="Shape 826"/>
            <p:cNvSpPr/>
            <p:nvPr/>
          </p:nvSpPr>
          <p:spPr>
            <a:xfrm>
              <a:off x="9512" y="1059487"/>
              <a:ext cx="190501" cy="190501"/>
            </a:xfrm>
            <a:prstGeom prst="ellipse">
              <a:avLst/>
            </a:prstGeom>
            <a:solidFill>
              <a:schemeClr val="accent6">
                <a:alpha val="20000"/>
              </a:schemeClr>
            </a:solidFill>
            <a:ln w="25400" cap="flat">
              <a:solidFill>
                <a:schemeClr val="accent6">
                  <a:satOff val="-7222"/>
                  <a:lumOff val="26470"/>
                  <a:alpha val="20000"/>
                </a:schemeClr>
              </a:solidFill>
              <a:prstDash val="solid"/>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827" name="Shape 827"/>
            <p:cNvSpPr/>
            <p:nvPr/>
          </p:nvSpPr>
          <p:spPr>
            <a:xfrm>
              <a:off x="0" y="0"/>
              <a:ext cx="190500" cy="190500"/>
            </a:xfrm>
            <a:prstGeom prst="ellipse">
              <a:avLst/>
            </a:prstGeom>
            <a:solidFill>
              <a:schemeClr val="accent6">
                <a:alpha val="20000"/>
              </a:schemeClr>
            </a:solidFill>
            <a:ln w="25400" cap="flat">
              <a:solidFill>
                <a:schemeClr val="accent6">
                  <a:satOff val="-7222"/>
                  <a:lumOff val="26470"/>
                  <a:alpha val="20000"/>
                </a:schemeClr>
              </a:solidFill>
              <a:prstDash val="solid"/>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sp>
        <p:nvSpPr>
          <p:cNvPr id="829" name="Shape 829"/>
          <p:cNvSpPr/>
          <p:nvPr/>
        </p:nvSpPr>
        <p:spPr>
          <a:xfrm>
            <a:off x="1451869" y="2053169"/>
            <a:ext cx="22207309" cy="1121173"/>
          </a:xfrm>
          <a:prstGeom prst="rect">
            <a:avLst/>
          </a:prstGeom>
          <a:ln w="12700">
            <a:miter lim="400000"/>
          </a:ln>
          <a:extLst>
            <a:ext uri="{C572A759-6A51-4108-AA02-DFA0A04FC94B}">
              <ma14:wrappingTextBoxFlag xmlns="" xmlns:ma14="http://schemas.microsoft.com/office/mac/drawingml/2011/main" val="1"/>
            </a:ext>
          </a:extLst>
        </p:spPr>
        <p:txBody>
          <a:bodyPr lIns="127000" tIns="127000" rIns="127000" bIns="127000"/>
          <a:lstStyle>
            <a:lvl1pPr defTabSz="2438400">
              <a:lnSpc>
                <a:spcPct val="90000"/>
              </a:lnSpc>
              <a:spcBef>
                <a:spcPts val="2300"/>
              </a:spcBef>
              <a:defRPr sz="3800" i="1">
                <a:solidFill>
                  <a:schemeClr val="accent1"/>
                </a:solidFill>
                <a:latin typeface="Verdana"/>
                <a:ea typeface="Verdana"/>
                <a:cs typeface="Verdana"/>
                <a:sym typeface="Verdana"/>
              </a:defRPr>
            </a:lvl1pPr>
          </a:lstStyle>
          <a:p>
            <a:r>
              <a:t>A consistent workflow to provision any infrastructure for any application</a:t>
            </a:r>
          </a:p>
        </p:txBody>
      </p:sp>
      <p:sp>
        <p:nvSpPr>
          <p:cNvPr id="830" name="Shape 830"/>
          <p:cNvSpPr/>
          <p:nvPr/>
        </p:nvSpPr>
        <p:spPr>
          <a:xfrm>
            <a:off x="16013140" y="10395968"/>
            <a:ext cx="6133641" cy="1032935"/>
          </a:xfrm>
          <a:prstGeom prst="rect">
            <a:avLst/>
          </a:prstGeom>
          <a:ln w="254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marL="254000" indent="-254000">
              <a:lnSpc>
                <a:spcPct val="150000"/>
              </a:lnSpc>
              <a:spcBef>
                <a:spcPts val="0"/>
              </a:spcBef>
              <a:buSzPct val="100000"/>
              <a:buChar char="•"/>
              <a:defRPr sz="2000" b="0">
                <a:solidFill>
                  <a:srgbClr val="44546A"/>
                </a:solidFill>
                <a:latin typeface="Verdana"/>
                <a:ea typeface="Verdana"/>
                <a:cs typeface="Verdana"/>
                <a:sym typeface="Verdana"/>
              </a:defRPr>
            </a:lvl1pPr>
          </a:lstStyle>
          <a:p>
            <a:r>
              <a:t>Provision any infrastructure for any application</a:t>
            </a:r>
          </a:p>
        </p:txBody>
      </p:sp>
      <p:grpSp>
        <p:nvGrpSpPr>
          <p:cNvPr id="835" name="Group 835"/>
          <p:cNvGrpSpPr/>
          <p:nvPr/>
        </p:nvGrpSpPr>
        <p:grpSpPr>
          <a:xfrm>
            <a:off x="12465370" y="10280274"/>
            <a:ext cx="611222" cy="696699"/>
            <a:chOff x="0" y="0"/>
            <a:chExt cx="611221" cy="696698"/>
          </a:xfrm>
        </p:grpSpPr>
        <p:sp>
          <p:nvSpPr>
            <p:cNvPr id="831" name="Shape 831"/>
            <p:cNvSpPr/>
            <p:nvPr/>
          </p:nvSpPr>
          <p:spPr>
            <a:xfrm>
              <a:off x="211052" y="123302"/>
              <a:ext cx="189117" cy="32906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7200"/>
                  </a:lnTo>
                  <a:lnTo>
                    <a:pt x="21600" y="21600"/>
                  </a:lnTo>
                  <a:lnTo>
                    <a:pt x="0" y="14400"/>
                  </a:lnTo>
                  <a:lnTo>
                    <a:pt x="0" y="0"/>
                  </a:lnTo>
                  <a:close/>
                </a:path>
              </a:pathLst>
            </a:custGeom>
            <a:solidFill>
              <a:schemeClr val="accent4"/>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832" name="Shape 832"/>
            <p:cNvSpPr/>
            <p:nvPr/>
          </p:nvSpPr>
          <p:spPr>
            <a:xfrm>
              <a:off x="420592" y="123302"/>
              <a:ext cx="190630" cy="329061"/>
            </a:xfrm>
            <a:custGeom>
              <a:avLst/>
              <a:gdLst/>
              <a:ahLst/>
              <a:cxnLst>
                <a:cxn ang="0">
                  <a:pos x="wd2" y="hd2"/>
                </a:cxn>
                <a:cxn ang="5400000">
                  <a:pos x="wd2" y="hd2"/>
                </a:cxn>
                <a:cxn ang="10800000">
                  <a:pos x="wd2" y="hd2"/>
                </a:cxn>
                <a:cxn ang="16200000">
                  <a:pos x="wd2" y="hd2"/>
                </a:cxn>
              </a:cxnLst>
              <a:rect l="0" t="0" r="r" b="b"/>
              <a:pathLst>
                <a:path w="21600" h="21600" extrusionOk="0">
                  <a:moveTo>
                    <a:pt x="0" y="7200"/>
                  </a:moveTo>
                  <a:lnTo>
                    <a:pt x="0" y="21600"/>
                  </a:lnTo>
                  <a:lnTo>
                    <a:pt x="21600" y="14400"/>
                  </a:lnTo>
                  <a:lnTo>
                    <a:pt x="21600" y="0"/>
                  </a:lnTo>
                  <a:lnTo>
                    <a:pt x="0" y="7200"/>
                  </a:lnTo>
                  <a:close/>
                </a:path>
              </a:pathLst>
            </a:custGeom>
            <a:solidFill>
              <a:srgbClr val="4040B2"/>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833" name="Shape 833"/>
            <p:cNvSpPr/>
            <p:nvPr/>
          </p:nvSpPr>
          <p:spPr>
            <a:xfrm>
              <a:off x="-1" y="-1"/>
              <a:ext cx="189874" cy="33057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4384"/>
                  </a:lnTo>
                  <a:lnTo>
                    <a:pt x="21600" y="21600"/>
                  </a:lnTo>
                  <a:lnTo>
                    <a:pt x="21600" y="7216"/>
                  </a:lnTo>
                  <a:lnTo>
                    <a:pt x="0" y="0"/>
                  </a:lnTo>
                  <a:close/>
                </a:path>
              </a:pathLst>
            </a:custGeom>
            <a:solidFill>
              <a:schemeClr val="accent4"/>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834" name="Shape 834"/>
            <p:cNvSpPr/>
            <p:nvPr/>
          </p:nvSpPr>
          <p:spPr>
            <a:xfrm>
              <a:off x="211052" y="366882"/>
              <a:ext cx="189117" cy="329817"/>
            </a:xfrm>
            <a:custGeom>
              <a:avLst/>
              <a:gdLst/>
              <a:ahLst/>
              <a:cxnLst>
                <a:cxn ang="0">
                  <a:pos x="wd2" y="hd2"/>
                </a:cxn>
                <a:cxn ang="5400000">
                  <a:pos x="wd2" y="hd2"/>
                </a:cxn>
                <a:cxn ang="10800000">
                  <a:pos x="wd2" y="hd2"/>
                </a:cxn>
                <a:cxn ang="16200000">
                  <a:pos x="wd2" y="hd2"/>
                </a:cxn>
              </a:cxnLst>
              <a:rect l="0" t="0" r="r" b="b"/>
              <a:pathLst>
                <a:path w="21600" h="21600" extrusionOk="0">
                  <a:moveTo>
                    <a:pt x="0" y="14417"/>
                  </a:moveTo>
                  <a:lnTo>
                    <a:pt x="21600" y="21600"/>
                  </a:lnTo>
                  <a:lnTo>
                    <a:pt x="21600" y="7233"/>
                  </a:lnTo>
                  <a:lnTo>
                    <a:pt x="0" y="0"/>
                  </a:lnTo>
                  <a:lnTo>
                    <a:pt x="0" y="14417"/>
                  </a:lnTo>
                  <a:close/>
                </a:path>
              </a:pathLst>
            </a:custGeom>
            <a:solidFill>
              <a:schemeClr val="accent4"/>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grpSp>
    </p:spTree>
  </p:cSld>
  <p:clrMapOvr>
    <a:masterClrMapping/>
  </p:clrMapOvr>
  <p:transition spd="slow"/>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45B78B9C-24A0-FA45-B263-D816B14A65E8}"/>
              </a:ext>
            </a:extLst>
          </p:cNvPr>
          <p:cNvSpPr>
            <a:spLocks noGrp="1"/>
          </p:cNvSpPr>
          <p:nvPr>
            <p:ph type="body" sz="quarter" idx="13"/>
          </p:nvPr>
        </p:nvSpPr>
        <p:spPr>
          <a:xfrm>
            <a:off x="7996235" y="7817349"/>
            <a:ext cx="12890738" cy="2670542"/>
          </a:xfrm>
        </p:spPr>
        <p:txBody>
          <a:bodyPr>
            <a:normAutofit/>
          </a:bodyPr>
          <a:lstStyle/>
          <a:p>
            <a:endParaRPr lang="en-US" dirty="0"/>
          </a:p>
          <a:p>
            <a:endParaRPr lang="en-US" dirty="0"/>
          </a:p>
        </p:txBody>
      </p:sp>
      <p:sp>
        <p:nvSpPr>
          <p:cNvPr id="4" name="Title 3">
            <a:extLst>
              <a:ext uri="{FF2B5EF4-FFF2-40B4-BE49-F238E27FC236}">
                <a16:creationId xmlns:a16="http://schemas.microsoft.com/office/drawing/2014/main" id="{CF4954BD-A542-8345-9E3E-196417D78BB6}"/>
              </a:ext>
            </a:extLst>
          </p:cNvPr>
          <p:cNvSpPr>
            <a:spLocks noGrp="1"/>
          </p:cNvSpPr>
          <p:nvPr>
            <p:ph type="title"/>
          </p:nvPr>
        </p:nvSpPr>
        <p:spPr/>
        <p:txBody>
          <a:bodyPr/>
          <a:lstStyle/>
          <a:p>
            <a:r>
              <a:rPr lang="en-US" dirty="0"/>
              <a:t>Terraform</a:t>
            </a:r>
          </a:p>
        </p:txBody>
      </p:sp>
    </p:spTree>
    <p:extLst>
      <p:ext uri="{BB962C8B-B14F-4D97-AF65-F5344CB8AC3E}">
        <p14:creationId xmlns:p14="http://schemas.microsoft.com/office/powerpoint/2010/main" val="941238494"/>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85C34FA-10A3-5B4D-BBCB-5CF24EB1315C}"/>
              </a:ext>
            </a:extLst>
          </p:cNvPr>
          <p:cNvSpPr>
            <a:spLocks noGrp="1"/>
          </p:cNvSpPr>
          <p:nvPr>
            <p:ph type="body" idx="1"/>
          </p:nvPr>
        </p:nvSpPr>
        <p:spPr>
          <a:xfrm>
            <a:off x="1453186" y="3349719"/>
            <a:ext cx="21745481" cy="9241292"/>
          </a:xfrm>
        </p:spPr>
        <p:txBody>
          <a:bodyPr/>
          <a:lstStyle/>
          <a:p>
            <a:pPr marL="0" indent="0">
              <a:buNone/>
            </a:pPr>
            <a:r>
              <a:rPr lang="en-US" dirty="0">
                <a:hlinkClick r:id="rId3"/>
              </a:rPr>
              <a:t>https://www.terraform.io/</a:t>
            </a:r>
            <a:endParaRPr lang="en-US" dirty="0"/>
          </a:p>
          <a:p>
            <a:pPr marL="0" indent="0">
              <a:buNone/>
            </a:pPr>
            <a:endParaRPr lang="en-US" dirty="0"/>
          </a:p>
          <a:p>
            <a:pPr marL="0" indent="0">
              <a:buNone/>
            </a:pPr>
            <a:r>
              <a:rPr lang="en-US" dirty="0"/>
              <a:t>Open Source Software</a:t>
            </a:r>
          </a:p>
          <a:p>
            <a:pPr marL="0" indent="0">
              <a:buNone/>
            </a:pPr>
            <a:r>
              <a:rPr lang="en-US" dirty="0">
                <a:hlinkClick r:id="rId4"/>
              </a:rPr>
              <a:t>https://github.com/hashicorp/terraform</a:t>
            </a:r>
            <a:r>
              <a:rPr lang="en-US" dirty="0"/>
              <a:t> </a:t>
            </a:r>
          </a:p>
          <a:p>
            <a:pPr marL="0" indent="0">
              <a:buNone/>
            </a:pPr>
            <a:r>
              <a:rPr lang="en-US" dirty="0"/>
              <a:t> </a:t>
            </a:r>
          </a:p>
          <a:p>
            <a:pPr marL="0" indent="0">
              <a:buNone/>
            </a:pPr>
            <a:r>
              <a:rPr lang="en-US" dirty="0"/>
              <a:t>Written in GO</a:t>
            </a:r>
          </a:p>
          <a:p>
            <a:pPr marL="0" indent="0">
              <a:buNone/>
            </a:pPr>
            <a:r>
              <a:rPr lang="en-US" dirty="0">
                <a:hlinkClick r:id="rId5"/>
              </a:rPr>
              <a:t>https://golang.org/</a:t>
            </a:r>
            <a:r>
              <a:rPr lang="en-US" dirty="0"/>
              <a:t> </a:t>
            </a:r>
          </a:p>
          <a:p>
            <a:pPr marL="0" indent="0">
              <a:buNone/>
            </a:pPr>
            <a:endParaRPr lang="en-US" dirty="0"/>
          </a:p>
        </p:txBody>
      </p:sp>
      <p:sp>
        <p:nvSpPr>
          <p:cNvPr id="3" name="Title 2">
            <a:extLst>
              <a:ext uri="{FF2B5EF4-FFF2-40B4-BE49-F238E27FC236}">
                <a16:creationId xmlns:a16="http://schemas.microsoft.com/office/drawing/2014/main" id="{ED57491D-6899-6345-A901-FD0AB3D1B93E}"/>
              </a:ext>
            </a:extLst>
          </p:cNvPr>
          <p:cNvSpPr>
            <a:spLocks noGrp="1"/>
          </p:cNvSpPr>
          <p:nvPr>
            <p:ph type="title"/>
          </p:nvPr>
        </p:nvSpPr>
        <p:spPr/>
        <p:txBody>
          <a:bodyPr/>
          <a:lstStyle/>
          <a:p>
            <a:r>
              <a:rPr lang="en-CA" dirty="0"/>
              <a:t>Terraform</a:t>
            </a:r>
            <a:endParaRPr lang="en-US" dirty="0"/>
          </a:p>
        </p:txBody>
      </p:sp>
      <p:pic>
        <p:nvPicPr>
          <p:cNvPr id="1026" name="Picture 2" descr="https://golang.org/doc/gopher/frontpage.png">
            <a:extLst>
              <a:ext uri="{FF2B5EF4-FFF2-40B4-BE49-F238E27FC236}">
                <a16:creationId xmlns:a16="http://schemas.microsoft.com/office/drawing/2014/main" id="{C6592850-1915-4B43-B9F2-4C3CF38A613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023666" y="3349719"/>
            <a:ext cx="3175000" cy="4318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github.">
            <a:extLst>
              <a:ext uri="{FF2B5EF4-FFF2-40B4-BE49-F238E27FC236}">
                <a16:creationId xmlns:a16="http://schemas.microsoft.com/office/drawing/2014/main" id="{1817AE06-C2E2-B041-83FD-3B3CAA45478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023666" y="8922327"/>
            <a:ext cx="3177309" cy="31773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2450374"/>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B8F65D3-C2F9-8D4E-9D00-9CD357A2A0A0}"/>
              </a:ext>
            </a:extLst>
          </p:cNvPr>
          <p:cNvSpPr>
            <a:spLocks noGrp="1"/>
          </p:cNvSpPr>
          <p:nvPr>
            <p:ph type="body" idx="1"/>
          </p:nvPr>
        </p:nvSpPr>
        <p:spPr/>
        <p:txBody>
          <a:bodyPr/>
          <a:lstStyle/>
          <a:p>
            <a:pPr marL="0" indent="0">
              <a:buNone/>
            </a:pPr>
            <a:endParaRPr lang="en-US" dirty="0"/>
          </a:p>
          <a:p>
            <a:pPr marL="0" indent="0">
              <a:buNone/>
            </a:pPr>
            <a:r>
              <a:rPr lang="en-US" dirty="0"/>
              <a:t>Human-readable configuration (HCL) is designed for human consumption so users can quickly interpret and understand their infrastructure configuration.</a:t>
            </a:r>
          </a:p>
          <a:p>
            <a:pPr marL="0" indent="0">
              <a:buNone/>
            </a:pPr>
            <a:endParaRPr lang="en-US" dirty="0"/>
          </a:p>
          <a:p>
            <a:pPr marL="0" indent="0">
              <a:buNone/>
            </a:pPr>
            <a:r>
              <a:rPr lang="en-US" dirty="0"/>
              <a:t>HCL includes a full JSON parser for machine-generated configurations.</a:t>
            </a:r>
          </a:p>
          <a:p>
            <a:pPr marL="0" indent="0">
              <a:buNone/>
            </a:pPr>
            <a:endParaRPr lang="en-US" dirty="0"/>
          </a:p>
        </p:txBody>
      </p:sp>
      <p:sp>
        <p:nvSpPr>
          <p:cNvPr id="3" name="Title 2">
            <a:extLst>
              <a:ext uri="{FF2B5EF4-FFF2-40B4-BE49-F238E27FC236}">
                <a16:creationId xmlns:a16="http://schemas.microsoft.com/office/drawing/2014/main" id="{3D2E22C0-8245-E74C-8EA5-CE6BDBCF6723}"/>
              </a:ext>
            </a:extLst>
          </p:cNvPr>
          <p:cNvSpPr>
            <a:spLocks noGrp="1"/>
          </p:cNvSpPr>
          <p:nvPr>
            <p:ph type="title"/>
          </p:nvPr>
        </p:nvSpPr>
        <p:spPr/>
        <p:txBody>
          <a:bodyPr>
            <a:normAutofit/>
          </a:bodyPr>
          <a:lstStyle/>
          <a:p>
            <a:r>
              <a:rPr lang="en-US" dirty="0" err="1"/>
              <a:t>Hashicorp</a:t>
            </a:r>
            <a:r>
              <a:rPr lang="en-US" dirty="0"/>
              <a:t> Configuration Language</a:t>
            </a:r>
          </a:p>
        </p:txBody>
      </p:sp>
      <p:sp>
        <p:nvSpPr>
          <p:cNvPr id="10" name="Text Placeholder 9">
            <a:extLst>
              <a:ext uri="{FF2B5EF4-FFF2-40B4-BE49-F238E27FC236}">
                <a16:creationId xmlns:a16="http://schemas.microsoft.com/office/drawing/2014/main" id="{A79A5231-3721-9B4D-8B16-083AE6DF42A2}"/>
              </a:ext>
            </a:extLst>
          </p:cNvPr>
          <p:cNvSpPr>
            <a:spLocks noGrp="1"/>
          </p:cNvSpPr>
          <p:nvPr>
            <p:ph type="body" sz="quarter" idx="10"/>
          </p:nvPr>
        </p:nvSpPr>
        <p:spPr/>
        <p:txBody>
          <a:bodyPr/>
          <a:lstStyle/>
          <a:p>
            <a:r>
              <a:rPr lang="en-US" dirty="0">
                <a:hlinkClick r:id="rId3"/>
              </a:rPr>
              <a:t>https://github.com/hashicorp/hcl</a:t>
            </a:r>
            <a:endParaRPr lang="en-US" dirty="0"/>
          </a:p>
        </p:txBody>
      </p:sp>
      <p:sp>
        <p:nvSpPr>
          <p:cNvPr id="8" name="TextBox 7">
            <a:extLst>
              <a:ext uri="{FF2B5EF4-FFF2-40B4-BE49-F238E27FC236}">
                <a16:creationId xmlns:a16="http://schemas.microsoft.com/office/drawing/2014/main" id="{D8B9BA18-FA49-DF49-98B8-9AE9B1106021}"/>
              </a:ext>
            </a:extLst>
          </p:cNvPr>
          <p:cNvSpPr txBox="1"/>
          <p:nvPr/>
        </p:nvSpPr>
        <p:spPr>
          <a:xfrm>
            <a:off x="18717491" y="10099239"/>
            <a:ext cx="246284" cy="901270"/>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121919" tIns="121919" rIns="121919" bIns="121919" numCol="1" spcCol="38100" rtlCol="0" anchor="b">
            <a:spAutoFit/>
          </a:bodyPr>
          <a:lstStyle/>
          <a:p>
            <a:pPr marL="0" marR="0" indent="0" algn="l" defTabSz="1828800" rtl="0" fontAlgn="auto" latinLnBrk="0" hangingPunct="0">
              <a:lnSpc>
                <a:spcPct val="80000"/>
              </a:lnSpc>
              <a:spcBef>
                <a:spcPts val="500"/>
              </a:spcBef>
              <a:spcAft>
                <a:spcPts val="0"/>
              </a:spcAft>
              <a:buClrTx/>
              <a:buSzTx/>
              <a:buFontTx/>
              <a:buNone/>
              <a:tabLst/>
            </a:pPr>
            <a:endParaRPr kumimoji="0" lang="en-US" sz="4800" b="1" i="0" u="none" strike="noStrike" cap="none" spc="0" normalizeH="0" baseline="0" dirty="0">
              <a:ln>
                <a:noFill/>
              </a:ln>
              <a:solidFill>
                <a:srgbClr val="FFFFFF"/>
              </a:solidFill>
              <a:effectLst/>
              <a:uFillTx/>
              <a:latin typeface="Tahoma"/>
              <a:ea typeface="Tahoma"/>
              <a:cs typeface="Tahoma"/>
              <a:sym typeface="Tahoma"/>
            </a:endParaRPr>
          </a:p>
        </p:txBody>
      </p:sp>
    </p:spTree>
    <p:extLst>
      <p:ext uri="{BB962C8B-B14F-4D97-AF65-F5344CB8AC3E}">
        <p14:creationId xmlns:p14="http://schemas.microsoft.com/office/powerpoint/2010/main" val="4291649604"/>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6E31B7B-8E63-7C42-A2DD-6DA8DD4833A6}"/>
              </a:ext>
            </a:extLst>
          </p:cNvPr>
          <p:cNvSpPr>
            <a:spLocks noGrp="1"/>
          </p:cNvSpPr>
          <p:nvPr>
            <p:ph type="body" idx="1"/>
          </p:nvPr>
        </p:nvSpPr>
        <p:spPr/>
        <p:txBody>
          <a:bodyPr/>
          <a:lstStyle/>
          <a:p>
            <a:pPr marL="0" indent="0">
              <a:buNone/>
            </a:pPr>
            <a:r>
              <a:rPr lang="en-US" dirty="0">
                <a:hlinkClick r:id="rId2"/>
              </a:rPr>
              <a:t>https://www.terraform.io/docs</a:t>
            </a: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
        <p:nvSpPr>
          <p:cNvPr id="3" name="Title 2">
            <a:extLst>
              <a:ext uri="{FF2B5EF4-FFF2-40B4-BE49-F238E27FC236}">
                <a16:creationId xmlns:a16="http://schemas.microsoft.com/office/drawing/2014/main" id="{D9017296-B609-684D-9F5E-E2639B47DAF8}"/>
              </a:ext>
            </a:extLst>
          </p:cNvPr>
          <p:cNvSpPr>
            <a:spLocks noGrp="1"/>
          </p:cNvSpPr>
          <p:nvPr>
            <p:ph type="title"/>
          </p:nvPr>
        </p:nvSpPr>
        <p:spPr/>
        <p:txBody>
          <a:bodyPr/>
          <a:lstStyle/>
          <a:p>
            <a:r>
              <a:rPr lang="en-US" dirty="0"/>
              <a:t>Terraform Doc’s</a:t>
            </a:r>
          </a:p>
        </p:txBody>
      </p:sp>
      <p:sp>
        <p:nvSpPr>
          <p:cNvPr id="4" name="Text Placeholder 3">
            <a:extLst>
              <a:ext uri="{FF2B5EF4-FFF2-40B4-BE49-F238E27FC236}">
                <a16:creationId xmlns:a16="http://schemas.microsoft.com/office/drawing/2014/main" id="{CDF521D0-00C4-484A-B182-821294CEE5C6}"/>
              </a:ext>
            </a:extLst>
          </p:cNvPr>
          <p:cNvSpPr>
            <a:spLocks noGrp="1"/>
          </p:cNvSpPr>
          <p:nvPr>
            <p:ph type="body" sz="quarter" idx="10"/>
          </p:nvPr>
        </p:nvSpPr>
        <p:spPr/>
        <p:txBody>
          <a:bodyPr/>
          <a:lstStyle/>
          <a:p>
            <a:endParaRPr lang="en-US" dirty="0"/>
          </a:p>
        </p:txBody>
      </p:sp>
      <p:pic>
        <p:nvPicPr>
          <p:cNvPr id="5" name="Picture 4">
            <a:extLst>
              <a:ext uri="{FF2B5EF4-FFF2-40B4-BE49-F238E27FC236}">
                <a16:creationId xmlns:a16="http://schemas.microsoft.com/office/drawing/2014/main" id="{592585EB-0EC3-CB4D-ABD1-E2B5101A0061}"/>
              </a:ext>
            </a:extLst>
          </p:cNvPr>
          <p:cNvPicPr>
            <a:picLocks noChangeAspect="1"/>
          </p:cNvPicPr>
          <p:nvPr/>
        </p:nvPicPr>
        <p:blipFill>
          <a:blip r:embed="rId3"/>
          <a:stretch>
            <a:fillRect/>
          </a:stretch>
        </p:blipFill>
        <p:spPr>
          <a:xfrm>
            <a:off x="8326966" y="5504411"/>
            <a:ext cx="14871700" cy="7086600"/>
          </a:xfrm>
          <a:prstGeom prst="rect">
            <a:avLst/>
          </a:prstGeom>
        </p:spPr>
      </p:pic>
    </p:spTree>
    <p:extLst>
      <p:ext uri="{BB962C8B-B14F-4D97-AF65-F5344CB8AC3E}">
        <p14:creationId xmlns:p14="http://schemas.microsoft.com/office/powerpoint/2010/main" val="198902191"/>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 name="Shape 716"/>
          <p:cNvSpPr>
            <a:spLocks noGrp="1"/>
          </p:cNvSpPr>
          <p:nvPr>
            <p:ph type="title"/>
          </p:nvPr>
        </p:nvSpPr>
        <p:spPr>
          <a:prstGeom prst="rect">
            <a:avLst/>
          </a:prstGeom>
        </p:spPr>
        <p:txBody>
          <a:bodyPr/>
          <a:lstStyle/>
          <a:p>
            <a:r>
              <a:t>Agenda</a:t>
            </a:r>
          </a:p>
        </p:txBody>
      </p:sp>
      <p:sp>
        <p:nvSpPr>
          <p:cNvPr id="717" name="Shape 717"/>
          <p:cNvSpPr>
            <a:spLocks noGrp="1"/>
          </p:cNvSpPr>
          <p:nvPr>
            <p:ph type="sldNum" sz="quarter" idx="2"/>
          </p:nvPr>
        </p:nvSpPr>
        <p:spPr>
          <a:xfrm>
            <a:off x="23586082" y="12945582"/>
            <a:ext cx="385723" cy="485141"/>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2</a:t>
            </a:fld>
            <a:endParaRPr/>
          </a:p>
        </p:txBody>
      </p:sp>
      <p:sp>
        <p:nvSpPr>
          <p:cNvPr id="718" name="Shape 718"/>
          <p:cNvSpPr/>
          <p:nvPr/>
        </p:nvSpPr>
        <p:spPr>
          <a:xfrm>
            <a:off x="2757575" y="2991096"/>
            <a:ext cx="11163888" cy="7770715"/>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nchor="b">
            <a:spAutoFit/>
          </a:bodyPr>
          <a:lstStyle/>
          <a:p>
            <a:pPr marL="444500" indent="-444500">
              <a:lnSpc>
                <a:spcPct val="150000"/>
              </a:lnSpc>
              <a:spcBef>
                <a:spcPts val="1600"/>
              </a:spcBef>
              <a:buSzPct val="100000"/>
              <a:buChar char="‣"/>
              <a:defRPr b="0" spc="96">
                <a:solidFill>
                  <a:srgbClr val="44546A"/>
                </a:solidFill>
                <a:latin typeface="Verdana"/>
                <a:ea typeface="Verdana"/>
                <a:cs typeface="Verdana"/>
                <a:sym typeface="Verdana"/>
              </a:defRPr>
            </a:pPr>
            <a:r>
              <a:rPr lang="en-US" dirty="0"/>
              <a:t>Introductions and Overview</a:t>
            </a:r>
          </a:p>
          <a:p>
            <a:pPr marL="444500" indent="-444500">
              <a:lnSpc>
                <a:spcPct val="150000"/>
              </a:lnSpc>
              <a:spcBef>
                <a:spcPts val="1600"/>
              </a:spcBef>
              <a:buSzPct val="100000"/>
              <a:buChar char="‣"/>
              <a:defRPr b="0" spc="96">
                <a:solidFill>
                  <a:srgbClr val="44546A"/>
                </a:solidFill>
                <a:latin typeface="Verdana"/>
                <a:ea typeface="Verdana"/>
                <a:cs typeface="Verdana"/>
                <a:sym typeface="Verdana"/>
              </a:defRPr>
            </a:pPr>
            <a:r>
              <a:rPr lang="en-US" dirty="0"/>
              <a:t>Terraform Configuration</a:t>
            </a:r>
          </a:p>
          <a:p>
            <a:pPr marL="444500" indent="-444500">
              <a:lnSpc>
                <a:spcPct val="150000"/>
              </a:lnSpc>
              <a:spcBef>
                <a:spcPts val="1600"/>
              </a:spcBef>
              <a:buSzPct val="100000"/>
              <a:buChar char="‣"/>
              <a:defRPr b="0" spc="96">
                <a:solidFill>
                  <a:srgbClr val="44546A"/>
                </a:solidFill>
                <a:latin typeface="Verdana"/>
                <a:ea typeface="Verdana"/>
                <a:cs typeface="Verdana"/>
                <a:sym typeface="Verdana"/>
              </a:defRPr>
            </a:pPr>
            <a:r>
              <a:rPr lang="en-US" dirty="0"/>
              <a:t>Connecting to Azure</a:t>
            </a:r>
          </a:p>
          <a:p>
            <a:pPr marL="444500" indent="-444500">
              <a:lnSpc>
                <a:spcPct val="150000"/>
              </a:lnSpc>
              <a:spcBef>
                <a:spcPts val="1600"/>
              </a:spcBef>
              <a:buSzPct val="100000"/>
              <a:buChar char="‣"/>
              <a:defRPr b="0" spc="96">
                <a:solidFill>
                  <a:srgbClr val="44546A"/>
                </a:solidFill>
                <a:latin typeface="Verdana"/>
                <a:ea typeface="Verdana"/>
                <a:cs typeface="Verdana"/>
                <a:sym typeface="Verdana"/>
              </a:defRPr>
            </a:pPr>
            <a:r>
              <a:rPr lang="en-US" dirty="0"/>
              <a:t>Terraform Configuration</a:t>
            </a:r>
          </a:p>
          <a:p>
            <a:pPr marL="444500" indent="-444500">
              <a:lnSpc>
                <a:spcPct val="150000"/>
              </a:lnSpc>
              <a:spcBef>
                <a:spcPts val="1600"/>
              </a:spcBef>
              <a:buSzPct val="100000"/>
              <a:buChar char="‣"/>
              <a:defRPr b="0" spc="96">
                <a:solidFill>
                  <a:srgbClr val="44546A"/>
                </a:solidFill>
                <a:latin typeface="Verdana"/>
                <a:ea typeface="Verdana"/>
                <a:cs typeface="Verdana"/>
                <a:sym typeface="Verdana"/>
              </a:defRPr>
            </a:pPr>
            <a:r>
              <a:rPr lang="en-US" dirty="0"/>
              <a:t>Provision Azure Virtual Machines</a:t>
            </a:r>
          </a:p>
          <a:p>
            <a:pPr marL="444500" indent="-444500">
              <a:lnSpc>
                <a:spcPct val="150000"/>
              </a:lnSpc>
              <a:spcBef>
                <a:spcPts val="1600"/>
              </a:spcBef>
              <a:buSzPct val="100000"/>
              <a:buChar char="‣"/>
              <a:defRPr b="0" spc="96">
                <a:solidFill>
                  <a:srgbClr val="44546A"/>
                </a:solidFill>
                <a:latin typeface="Verdana"/>
                <a:ea typeface="Verdana"/>
                <a:cs typeface="Verdana"/>
                <a:sym typeface="Verdana"/>
              </a:defRPr>
            </a:pPr>
            <a:r>
              <a:rPr lang="en-US" dirty="0"/>
              <a:t>Terraform Modules</a:t>
            </a:r>
            <a:endParaRPr dirty="0"/>
          </a:p>
        </p:txBody>
      </p:sp>
    </p:spTree>
    <p:extLst>
      <p:ext uri="{BB962C8B-B14F-4D97-AF65-F5344CB8AC3E}">
        <p14:creationId xmlns:p14="http://schemas.microsoft.com/office/powerpoint/2010/main" val="2399927886"/>
      </p:ext>
    </p:extLst>
  </p:cSld>
  <p:clrMapOvr>
    <a:masterClrMapping/>
  </p:clrMapOvr>
  <p:transition spd="slow"/>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89D9DC8-C8C5-3E4C-9544-D5009E07E019}"/>
              </a:ext>
            </a:extLst>
          </p:cNvPr>
          <p:cNvSpPr>
            <a:spLocks noGrp="1"/>
          </p:cNvSpPr>
          <p:nvPr>
            <p:ph type="body" sz="half" idx="13"/>
          </p:nvPr>
        </p:nvSpPr>
        <p:spPr/>
        <p:txBody>
          <a:bodyPr>
            <a:normAutofit/>
          </a:bodyPr>
          <a:lstStyle/>
          <a:p>
            <a:pPr marL="0" lvl="0" indent="0" defTabSz="412750">
              <a:lnSpc>
                <a:spcPct val="120000"/>
              </a:lnSpc>
              <a:spcBef>
                <a:spcPts val="0"/>
              </a:spcBef>
              <a:buSzTx/>
              <a:buNone/>
              <a:defRPr sz="2800">
                <a:latin typeface="Courier"/>
                <a:ea typeface="Courier"/>
                <a:cs typeface="Courier"/>
                <a:sym typeface="Courier"/>
              </a:defRPr>
            </a:pPr>
            <a:r>
              <a:rPr lang="en-US" sz="3200" dirty="0">
                <a:latin typeface="Courier"/>
                <a:sym typeface="Courier"/>
              </a:rPr>
              <a:t>resource "</a:t>
            </a:r>
            <a:r>
              <a:rPr lang="en-US" sz="3200" dirty="0" err="1">
                <a:latin typeface="Courier"/>
                <a:sym typeface="Courier"/>
              </a:rPr>
              <a:t>azurerm_resource_group</a:t>
            </a:r>
            <a:r>
              <a:rPr lang="en-US" sz="3200" dirty="0">
                <a:latin typeface="Courier"/>
                <a:sym typeface="Courier"/>
              </a:rPr>
              <a:t>" “</a:t>
            </a:r>
            <a:r>
              <a:rPr lang="en-US" sz="3200" dirty="0" err="1">
                <a:latin typeface="Courier"/>
                <a:sym typeface="Courier"/>
              </a:rPr>
              <a:t>myfirstrg</a:t>
            </a:r>
            <a:r>
              <a:rPr lang="en-US" sz="3200" dirty="0">
                <a:latin typeface="Courier"/>
                <a:sym typeface="Courier"/>
              </a:rPr>
              <a:t>” {  </a:t>
            </a:r>
          </a:p>
          <a:p>
            <a:pPr marL="0" lvl="0" indent="0" defTabSz="412750">
              <a:lnSpc>
                <a:spcPct val="120000"/>
              </a:lnSpc>
              <a:spcBef>
                <a:spcPts val="0"/>
              </a:spcBef>
              <a:buSzTx/>
              <a:buNone/>
              <a:defRPr sz="2800">
                <a:latin typeface="Courier"/>
                <a:ea typeface="Courier"/>
                <a:cs typeface="Courier"/>
                <a:sym typeface="Courier"/>
              </a:defRPr>
            </a:pPr>
            <a:r>
              <a:rPr lang="en-US" sz="3200" dirty="0">
                <a:latin typeface="Courier"/>
                <a:sym typeface="Courier"/>
              </a:rPr>
              <a:t>  name     = ”</a:t>
            </a:r>
            <a:r>
              <a:rPr lang="en-US" sz="3200" dirty="0" err="1">
                <a:latin typeface="Courier"/>
                <a:sym typeface="Courier"/>
              </a:rPr>
              <a:t>myfirstresourcegroup</a:t>
            </a:r>
            <a:r>
              <a:rPr lang="en-US" sz="3200" dirty="0">
                <a:latin typeface="Courier"/>
                <a:sym typeface="Courier"/>
              </a:rPr>
              <a:t>"  </a:t>
            </a:r>
          </a:p>
          <a:p>
            <a:pPr marL="0" lvl="0" indent="0" defTabSz="412750">
              <a:lnSpc>
                <a:spcPct val="120000"/>
              </a:lnSpc>
              <a:spcBef>
                <a:spcPts val="0"/>
              </a:spcBef>
              <a:buSzTx/>
              <a:buNone/>
              <a:defRPr sz="2800">
                <a:latin typeface="Courier"/>
                <a:ea typeface="Courier"/>
                <a:cs typeface="Courier"/>
                <a:sym typeface="Courier"/>
              </a:defRPr>
            </a:pPr>
            <a:r>
              <a:rPr lang="en-US" sz="3200" dirty="0">
                <a:latin typeface="Courier"/>
                <a:sym typeface="Courier"/>
              </a:rPr>
              <a:t>  location = ”East US”</a:t>
            </a:r>
          </a:p>
          <a:p>
            <a:pPr marL="0" lvl="0" indent="0" defTabSz="412750">
              <a:lnSpc>
                <a:spcPct val="120000"/>
              </a:lnSpc>
              <a:spcBef>
                <a:spcPts val="0"/>
              </a:spcBef>
              <a:buSzTx/>
              <a:buNone/>
              <a:defRPr sz="2800">
                <a:latin typeface="Courier"/>
                <a:ea typeface="Courier"/>
                <a:cs typeface="Courier"/>
                <a:sym typeface="Courier"/>
              </a:defRPr>
            </a:pPr>
            <a:r>
              <a:rPr lang="en-US" sz="3200" dirty="0">
                <a:latin typeface="Courier"/>
                <a:sym typeface="Courier"/>
              </a:rPr>
              <a:t>}</a:t>
            </a:r>
          </a:p>
        </p:txBody>
      </p:sp>
      <p:sp>
        <p:nvSpPr>
          <p:cNvPr id="3" name="Text Placeholder 2">
            <a:extLst>
              <a:ext uri="{FF2B5EF4-FFF2-40B4-BE49-F238E27FC236}">
                <a16:creationId xmlns:a16="http://schemas.microsoft.com/office/drawing/2014/main" id="{8AA1CB31-AF41-5144-A404-2D4F1042D88D}"/>
              </a:ext>
            </a:extLst>
          </p:cNvPr>
          <p:cNvSpPr>
            <a:spLocks noGrp="1"/>
          </p:cNvSpPr>
          <p:nvPr>
            <p:ph type="body" sz="quarter" idx="14"/>
          </p:nvPr>
        </p:nvSpPr>
        <p:spPr/>
        <p:txBody>
          <a:bodyPr>
            <a:normAutofit fontScale="55000" lnSpcReduction="20000"/>
          </a:bodyPr>
          <a:lstStyle/>
          <a:p>
            <a:pPr marL="0" indent="0">
              <a:buNone/>
            </a:pPr>
            <a:r>
              <a:rPr lang="en-US" dirty="0" err="1"/>
              <a:t>main.tf</a:t>
            </a:r>
            <a:endParaRPr lang="en-US" dirty="0"/>
          </a:p>
        </p:txBody>
      </p:sp>
      <p:sp>
        <p:nvSpPr>
          <p:cNvPr id="4" name="Text Placeholder 3">
            <a:extLst>
              <a:ext uri="{FF2B5EF4-FFF2-40B4-BE49-F238E27FC236}">
                <a16:creationId xmlns:a16="http://schemas.microsoft.com/office/drawing/2014/main" id="{5BA8BB47-AE78-F247-9753-1C8D2077CDB9}"/>
              </a:ext>
            </a:extLst>
          </p:cNvPr>
          <p:cNvSpPr>
            <a:spLocks noGrp="1"/>
          </p:cNvSpPr>
          <p:nvPr>
            <p:ph type="body" sz="quarter" idx="15"/>
          </p:nvPr>
        </p:nvSpPr>
        <p:spPr/>
        <p:txBody>
          <a:bodyPr/>
          <a:lstStyle/>
          <a:p>
            <a:endParaRPr lang="en-US"/>
          </a:p>
        </p:txBody>
      </p:sp>
      <p:sp>
        <p:nvSpPr>
          <p:cNvPr id="5" name="Title 4">
            <a:extLst>
              <a:ext uri="{FF2B5EF4-FFF2-40B4-BE49-F238E27FC236}">
                <a16:creationId xmlns:a16="http://schemas.microsoft.com/office/drawing/2014/main" id="{F92A4EC6-4EBD-754C-AE77-0AE1353B0901}"/>
              </a:ext>
            </a:extLst>
          </p:cNvPr>
          <p:cNvSpPr>
            <a:spLocks noGrp="1"/>
          </p:cNvSpPr>
          <p:nvPr>
            <p:ph type="title"/>
          </p:nvPr>
        </p:nvSpPr>
        <p:spPr/>
        <p:txBody>
          <a:bodyPr/>
          <a:lstStyle/>
          <a:p>
            <a:endParaRPr lang="en-US" dirty="0"/>
          </a:p>
        </p:txBody>
      </p:sp>
      <p:sp>
        <p:nvSpPr>
          <p:cNvPr id="30" name="TextBox 29">
            <a:extLst>
              <a:ext uri="{FF2B5EF4-FFF2-40B4-BE49-F238E27FC236}">
                <a16:creationId xmlns:a16="http://schemas.microsoft.com/office/drawing/2014/main" id="{8B9B5285-31B0-604C-ACC7-8766D8A6D497}"/>
              </a:ext>
            </a:extLst>
          </p:cNvPr>
          <p:cNvSpPr txBox="1"/>
          <p:nvPr/>
        </p:nvSpPr>
        <p:spPr>
          <a:xfrm>
            <a:off x="14117782" y="6871130"/>
            <a:ext cx="246284" cy="901270"/>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121919" tIns="121919" rIns="121919" bIns="121919" numCol="1" spcCol="38100" rtlCol="0" anchor="b">
            <a:spAutoFit/>
          </a:bodyPr>
          <a:lstStyle/>
          <a:p>
            <a:pPr marL="0" marR="0" indent="0" algn="l" defTabSz="1828800" rtl="0" fontAlgn="auto" latinLnBrk="0" hangingPunct="0">
              <a:lnSpc>
                <a:spcPct val="80000"/>
              </a:lnSpc>
              <a:spcBef>
                <a:spcPts val="500"/>
              </a:spcBef>
              <a:spcAft>
                <a:spcPts val="0"/>
              </a:spcAft>
              <a:buClrTx/>
              <a:buSzTx/>
              <a:buFontTx/>
              <a:buNone/>
              <a:tabLst/>
            </a:pPr>
            <a:endParaRPr kumimoji="0" lang="en-US" sz="4800" b="1" i="0" u="none" strike="noStrike" cap="none" spc="0" normalizeH="0" baseline="0" dirty="0">
              <a:ln>
                <a:noFill/>
              </a:ln>
              <a:solidFill>
                <a:srgbClr val="FFFFFF"/>
              </a:solidFill>
              <a:effectLst/>
              <a:uFillTx/>
              <a:latin typeface="Tahoma"/>
              <a:ea typeface="Tahoma"/>
              <a:cs typeface="Tahoma"/>
              <a:sym typeface="Tahoma"/>
            </a:endParaRPr>
          </a:p>
        </p:txBody>
      </p:sp>
    </p:spTree>
    <p:extLst>
      <p:ext uri="{BB962C8B-B14F-4D97-AF65-F5344CB8AC3E}">
        <p14:creationId xmlns:p14="http://schemas.microsoft.com/office/powerpoint/2010/main" val="2401152980"/>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 name="Shape 839"/>
          <p:cNvSpPr/>
          <p:nvPr/>
        </p:nvSpPr>
        <p:spPr>
          <a:xfrm>
            <a:off x="9037180" y="3365100"/>
            <a:ext cx="7467601" cy="9146283"/>
          </a:xfrm>
          <a:prstGeom prst="rect">
            <a:avLst/>
          </a:prstGeom>
          <a:gradFill>
            <a:gsLst>
              <a:gs pos="0">
                <a:srgbClr val="FFFFFF">
                  <a:alpha val="44001"/>
                </a:srgbClr>
              </a:gs>
              <a:gs pos="100000">
                <a:srgbClr val="EEEEEE">
                  <a:alpha val="44001"/>
                </a:srgbClr>
              </a:gs>
            </a:gsLst>
            <a:lin ang="16200000"/>
          </a:gra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840" name="Shape 840"/>
          <p:cNvSpPr/>
          <p:nvPr/>
        </p:nvSpPr>
        <p:spPr>
          <a:xfrm>
            <a:off x="13472346" y="3517025"/>
            <a:ext cx="8710406" cy="664634"/>
          </a:xfrm>
          <a:prstGeom prst="rect">
            <a:avLst/>
          </a:prstGeom>
          <a:ln w="254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lgn="ctr">
              <a:lnSpc>
                <a:spcPct val="150000"/>
              </a:lnSpc>
              <a:spcBef>
                <a:spcPts val="0"/>
              </a:spcBef>
              <a:defRPr sz="2600" cap="all">
                <a:solidFill>
                  <a:srgbClr val="44546A"/>
                </a:solidFill>
                <a:latin typeface="Verdana"/>
                <a:ea typeface="Verdana"/>
                <a:cs typeface="Verdana"/>
                <a:sym typeface="Verdana"/>
              </a:defRPr>
            </a:lvl1pPr>
          </a:lstStyle>
          <a:p>
            <a:r>
              <a:t> </a:t>
            </a:r>
          </a:p>
        </p:txBody>
      </p:sp>
      <p:sp>
        <p:nvSpPr>
          <p:cNvPr id="841" name="Shape 841"/>
          <p:cNvSpPr>
            <a:spLocks noGrp="1"/>
          </p:cNvSpPr>
          <p:nvPr>
            <p:ph type="sldNum" sz="quarter" idx="2"/>
          </p:nvPr>
        </p:nvSpPr>
        <p:spPr>
          <a:xfrm>
            <a:off x="23586082" y="12945582"/>
            <a:ext cx="385723" cy="485141"/>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21</a:t>
            </a:fld>
            <a:endParaRPr/>
          </a:p>
        </p:txBody>
      </p:sp>
      <p:sp>
        <p:nvSpPr>
          <p:cNvPr id="842" name="Shape 842"/>
          <p:cNvSpPr/>
          <p:nvPr/>
        </p:nvSpPr>
        <p:spPr>
          <a:xfrm>
            <a:off x="10255084" y="9170670"/>
            <a:ext cx="5031633" cy="2915961"/>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chemeClr val="accent4">
              <a:alpha val="14000"/>
            </a:schemeClr>
          </a:solidFill>
          <a:ln w="63500">
            <a:solidFill>
              <a:schemeClr val="accent4">
                <a:alpha val="56000"/>
              </a:schemeClr>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847" name="Group 847"/>
          <p:cNvGrpSpPr/>
          <p:nvPr/>
        </p:nvGrpSpPr>
        <p:grpSpPr>
          <a:xfrm>
            <a:off x="12465370" y="10280274"/>
            <a:ext cx="611222" cy="696699"/>
            <a:chOff x="0" y="0"/>
            <a:chExt cx="611221" cy="696698"/>
          </a:xfrm>
        </p:grpSpPr>
        <p:sp>
          <p:nvSpPr>
            <p:cNvPr id="843" name="Shape 843"/>
            <p:cNvSpPr/>
            <p:nvPr/>
          </p:nvSpPr>
          <p:spPr>
            <a:xfrm>
              <a:off x="211052" y="123302"/>
              <a:ext cx="189117" cy="32906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7200"/>
                  </a:lnTo>
                  <a:lnTo>
                    <a:pt x="21600" y="21600"/>
                  </a:lnTo>
                  <a:lnTo>
                    <a:pt x="0" y="14400"/>
                  </a:lnTo>
                  <a:lnTo>
                    <a:pt x="0" y="0"/>
                  </a:lnTo>
                  <a:close/>
                </a:path>
              </a:pathLst>
            </a:custGeom>
            <a:solidFill>
              <a:schemeClr val="accent4"/>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844" name="Shape 844"/>
            <p:cNvSpPr/>
            <p:nvPr/>
          </p:nvSpPr>
          <p:spPr>
            <a:xfrm>
              <a:off x="420592" y="123302"/>
              <a:ext cx="190630" cy="329061"/>
            </a:xfrm>
            <a:custGeom>
              <a:avLst/>
              <a:gdLst/>
              <a:ahLst/>
              <a:cxnLst>
                <a:cxn ang="0">
                  <a:pos x="wd2" y="hd2"/>
                </a:cxn>
                <a:cxn ang="5400000">
                  <a:pos x="wd2" y="hd2"/>
                </a:cxn>
                <a:cxn ang="10800000">
                  <a:pos x="wd2" y="hd2"/>
                </a:cxn>
                <a:cxn ang="16200000">
                  <a:pos x="wd2" y="hd2"/>
                </a:cxn>
              </a:cxnLst>
              <a:rect l="0" t="0" r="r" b="b"/>
              <a:pathLst>
                <a:path w="21600" h="21600" extrusionOk="0">
                  <a:moveTo>
                    <a:pt x="0" y="7200"/>
                  </a:moveTo>
                  <a:lnTo>
                    <a:pt x="0" y="21600"/>
                  </a:lnTo>
                  <a:lnTo>
                    <a:pt x="21600" y="14400"/>
                  </a:lnTo>
                  <a:lnTo>
                    <a:pt x="21600" y="0"/>
                  </a:lnTo>
                  <a:lnTo>
                    <a:pt x="0" y="7200"/>
                  </a:lnTo>
                  <a:close/>
                </a:path>
              </a:pathLst>
            </a:custGeom>
            <a:solidFill>
              <a:srgbClr val="4040B2"/>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845" name="Shape 845"/>
            <p:cNvSpPr/>
            <p:nvPr/>
          </p:nvSpPr>
          <p:spPr>
            <a:xfrm>
              <a:off x="-1" y="-1"/>
              <a:ext cx="189874" cy="33057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4384"/>
                  </a:lnTo>
                  <a:lnTo>
                    <a:pt x="21600" y="21600"/>
                  </a:lnTo>
                  <a:lnTo>
                    <a:pt x="21600" y="7216"/>
                  </a:lnTo>
                  <a:lnTo>
                    <a:pt x="0" y="0"/>
                  </a:lnTo>
                  <a:close/>
                </a:path>
              </a:pathLst>
            </a:custGeom>
            <a:solidFill>
              <a:schemeClr val="accent4"/>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846" name="Shape 846"/>
            <p:cNvSpPr/>
            <p:nvPr/>
          </p:nvSpPr>
          <p:spPr>
            <a:xfrm>
              <a:off x="211052" y="366882"/>
              <a:ext cx="189117" cy="329817"/>
            </a:xfrm>
            <a:custGeom>
              <a:avLst/>
              <a:gdLst/>
              <a:ahLst/>
              <a:cxnLst>
                <a:cxn ang="0">
                  <a:pos x="wd2" y="hd2"/>
                </a:cxn>
                <a:cxn ang="5400000">
                  <a:pos x="wd2" y="hd2"/>
                </a:cxn>
                <a:cxn ang="10800000">
                  <a:pos x="wd2" y="hd2"/>
                </a:cxn>
                <a:cxn ang="16200000">
                  <a:pos x="wd2" y="hd2"/>
                </a:cxn>
              </a:cxnLst>
              <a:rect l="0" t="0" r="r" b="b"/>
              <a:pathLst>
                <a:path w="21600" h="21600" extrusionOk="0">
                  <a:moveTo>
                    <a:pt x="0" y="14417"/>
                  </a:moveTo>
                  <a:lnTo>
                    <a:pt x="21600" y="21600"/>
                  </a:lnTo>
                  <a:lnTo>
                    <a:pt x="21600" y="7233"/>
                  </a:lnTo>
                  <a:lnTo>
                    <a:pt x="0" y="0"/>
                  </a:lnTo>
                  <a:lnTo>
                    <a:pt x="0" y="14417"/>
                  </a:lnTo>
                  <a:close/>
                </a:path>
              </a:pathLst>
            </a:custGeom>
            <a:solidFill>
              <a:schemeClr val="accent4"/>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grpSp>
      <p:sp>
        <p:nvSpPr>
          <p:cNvPr id="848" name="Shape 848"/>
          <p:cNvSpPr/>
          <p:nvPr/>
        </p:nvSpPr>
        <p:spPr>
          <a:xfrm>
            <a:off x="8772954" y="10118800"/>
            <a:ext cx="2557732" cy="1019647"/>
          </a:xfrm>
          <a:prstGeom prst="rect">
            <a:avLst/>
          </a:prstGeom>
          <a:solidFill>
            <a:schemeClr val="accent4"/>
          </a:solidFill>
          <a:ln w="12700">
            <a:miter lim="400000"/>
          </a:ln>
          <a:effectLst>
            <a:outerShdw blurRad="38100" dist="25400" dir="5400000" rotWithShape="0">
              <a:srgbClr val="000000">
                <a:alpha val="50000"/>
              </a:srgbClr>
            </a:outerShdw>
          </a:effectLst>
          <a:extLst>
            <a:ext uri="{C572A759-6A51-4108-AA02-DFA0A04FC94B}">
              <ma14:wrappingTextBoxFlag xmlns="" xmlns:ma14="http://schemas.microsoft.com/office/mac/drawingml/2011/main" val="1"/>
            </a:ext>
          </a:extLst>
        </p:spPr>
        <p:txBody>
          <a:bodyPr lIns="50800" tIns="50800" rIns="50800" bIns="50800" anchor="ctr"/>
          <a:lstStyle>
            <a:lvl1pPr algn="ctr" defTabSz="825500">
              <a:lnSpc>
                <a:spcPct val="100000"/>
              </a:lnSpc>
              <a:spcBef>
                <a:spcPts val="0"/>
              </a:spcBef>
              <a:defRPr sz="3700" b="0">
                <a:latin typeface="Klavika Basic"/>
                <a:ea typeface="Klavika Basic"/>
                <a:cs typeface="Klavika Basic"/>
                <a:sym typeface="Klavika Basic"/>
              </a:defRPr>
            </a:lvl1pPr>
          </a:lstStyle>
          <a:p>
            <a:r>
              <a:t>Core</a:t>
            </a:r>
          </a:p>
        </p:txBody>
      </p:sp>
      <p:sp>
        <p:nvSpPr>
          <p:cNvPr id="849" name="Shape 849"/>
          <p:cNvSpPr>
            <a:spLocks noGrp="1"/>
          </p:cNvSpPr>
          <p:nvPr>
            <p:ph type="title"/>
          </p:nvPr>
        </p:nvSpPr>
        <p:spPr>
          <a:xfrm>
            <a:off x="1565396" y="875901"/>
            <a:ext cx="21746796" cy="1479845"/>
          </a:xfrm>
          <a:prstGeom prst="rect">
            <a:avLst/>
          </a:prstGeom>
        </p:spPr>
        <p:txBody>
          <a:bodyPr/>
          <a:lstStyle>
            <a:lvl1pPr>
              <a:defRPr spc="-264">
                <a:latin typeface="Verdana"/>
                <a:ea typeface="Verdana"/>
                <a:cs typeface="Verdana"/>
                <a:sym typeface="Verdana"/>
              </a:defRPr>
            </a:lvl1pPr>
          </a:lstStyle>
          <a:p>
            <a:r>
              <a:t>Terraform provisioning workflow</a:t>
            </a:r>
          </a:p>
        </p:txBody>
      </p:sp>
      <p:sp>
        <p:nvSpPr>
          <p:cNvPr id="850" name="Shape 850"/>
          <p:cNvSpPr/>
          <p:nvPr/>
        </p:nvSpPr>
        <p:spPr>
          <a:xfrm>
            <a:off x="14211275" y="10118800"/>
            <a:ext cx="2557732" cy="1019647"/>
          </a:xfrm>
          <a:prstGeom prst="rect">
            <a:avLst/>
          </a:prstGeom>
          <a:solidFill>
            <a:schemeClr val="accent4"/>
          </a:solidFill>
          <a:ln w="12700">
            <a:miter lim="400000"/>
          </a:ln>
          <a:effectLst>
            <a:outerShdw blurRad="38100" dist="25400" dir="5400000" rotWithShape="0">
              <a:srgbClr val="000000">
                <a:alpha val="50000"/>
              </a:srgbClr>
            </a:outerShdw>
          </a:effectLst>
          <a:extLst>
            <a:ext uri="{C572A759-6A51-4108-AA02-DFA0A04FC94B}">
              <ma14:wrappingTextBoxFlag xmlns="" xmlns:ma14="http://schemas.microsoft.com/office/mac/drawingml/2011/main" val="1"/>
            </a:ext>
          </a:extLst>
        </p:spPr>
        <p:txBody>
          <a:bodyPr lIns="50800" tIns="50800" rIns="50800" bIns="50800" anchor="ctr"/>
          <a:lstStyle>
            <a:lvl1pPr algn="ctr" defTabSz="825500">
              <a:lnSpc>
                <a:spcPct val="100000"/>
              </a:lnSpc>
              <a:spcBef>
                <a:spcPts val="0"/>
              </a:spcBef>
              <a:defRPr sz="3700" b="0">
                <a:latin typeface="Klavika Basic"/>
                <a:ea typeface="Klavika Basic"/>
                <a:cs typeface="Klavika Basic"/>
                <a:sym typeface="Klavika Basic"/>
              </a:defRPr>
            </a:lvl1pPr>
          </a:lstStyle>
          <a:p>
            <a:r>
              <a:t>Provider</a:t>
            </a:r>
          </a:p>
        </p:txBody>
      </p:sp>
      <p:sp>
        <p:nvSpPr>
          <p:cNvPr id="851" name="Shape 851"/>
          <p:cNvSpPr/>
          <p:nvPr/>
        </p:nvSpPr>
        <p:spPr>
          <a:xfrm>
            <a:off x="9037180" y="3517025"/>
            <a:ext cx="7505212" cy="664634"/>
          </a:xfrm>
          <a:prstGeom prst="rect">
            <a:avLst/>
          </a:prstGeom>
          <a:ln w="254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lgn="ctr">
              <a:lnSpc>
                <a:spcPct val="150000"/>
              </a:lnSpc>
              <a:spcBef>
                <a:spcPts val="0"/>
              </a:spcBef>
              <a:defRPr sz="2600" cap="all">
                <a:solidFill>
                  <a:schemeClr val="accent1">
                    <a:lumOff val="11519"/>
                  </a:schemeClr>
                </a:solidFill>
                <a:latin typeface="Verdana"/>
                <a:ea typeface="Verdana"/>
                <a:cs typeface="Verdana"/>
                <a:sym typeface="Verdana"/>
              </a:defRPr>
            </a:lvl1pPr>
          </a:lstStyle>
          <a:p>
            <a:r>
              <a:t>PROVISIONing WORKFLOW</a:t>
            </a:r>
          </a:p>
        </p:txBody>
      </p:sp>
      <p:sp>
        <p:nvSpPr>
          <p:cNvPr id="852" name="Shape 852"/>
          <p:cNvSpPr/>
          <p:nvPr/>
        </p:nvSpPr>
        <p:spPr>
          <a:xfrm>
            <a:off x="11668833" y="11424608"/>
            <a:ext cx="2204297" cy="892647"/>
          </a:xfrm>
          <a:prstGeom prst="rect">
            <a:avLst/>
          </a:prstGeom>
          <a:solidFill>
            <a:srgbClr val="FFFFFF"/>
          </a:solidFill>
          <a:ln w="63500">
            <a:solidFill>
              <a:schemeClr val="accent4">
                <a:lumOff val="9950"/>
              </a:schemeClr>
            </a:solidFill>
            <a:miter/>
          </a:ln>
          <a:extLst>
            <a:ext uri="{C572A759-6A51-4108-AA02-DFA0A04FC94B}">
              <ma14:wrappingTextBoxFlag xmlns="" xmlns:ma14="http://schemas.microsoft.com/office/mac/drawingml/2011/main" val="1"/>
            </a:ext>
          </a:extLst>
        </p:spPr>
        <p:txBody>
          <a:bodyPr lIns="121919" tIns="121919" rIns="121919" bIns="121919" anchor="ctr"/>
          <a:lstStyle>
            <a:lvl1pPr algn="ctr">
              <a:lnSpc>
                <a:spcPct val="100000"/>
              </a:lnSpc>
              <a:spcBef>
                <a:spcPts val="0"/>
              </a:spcBef>
              <a:defRPr sz="2800" b="0">
                <a:solidFill>
                  <a:srgbClr val="535353"/>
                </a:solidFill>
                <a:latin typeface="Verdana"/>
                <a:ea typeface="Verdana"/>
                <a:cs typeface="Verdana"/>
                <a:sym typeface="Verdana"/>
              </a:defRPr>
            </a:lvl1pPr>
          </a:lstStyle>
          <a:p>
            <a:r>
              <a:t>Apply</a:t>
            </a:r>
          </a:p>
        </p:txBody>
      </p:sp>
      <p:sp>
        <p:nvSpPr>
          <p:cNvPr id="853" name="Shape 853"/>
          <p:cNvSpPr/>
          <p:nvPr/>
        </p:nvSpPr>
        <p:spPr>
          <a:xfrm>
            <a:off x="11668833" y="8911939"/>
            <a:ext cx="2204297" cy="892647"/>
          </a:xfrm>
          <a:prstGeom prst="rect">
            <a:avLst/>
          </a:prstGeom>
          <a:solidFill>
            <a:srgbClr val="FFFFFF"/>
          </a:solidFill>
          <a:ln w="63500">
            <a:solidFill>
              <a:schemeClr val="accent4">
                <a:lumOff val="9950"/>
              </a:schemeClr>
            </a:solidFill>
            <a:miter/>
          </a:ln>
          <a:extLst>
            <a:ext uri="{C572A759-6A51-4108-AA02-DFA0A04FC94B}">
              <ma14:wrappingTextBoxFlag xmlns="" xmlns:ma14="http://schemas.microsoft.com/office/mac/drawingml/2011/main" val="1"/>
            </a:ext>
          </a:extLst>
        </p:spPr>
        <p:txBody>
          <a:bodyPr lIns="121919" tIns="121919" rIns="121919" bIns="121919" anchor="ctr"/>
          <a:lstStyle>
            <a:lvl1pPr algn="ctr">
              <a:lnSpc>
                <a:spcPct val="100000"/>
              </a:lnSpc>
              <a:spcBef>
                <a:spcPts val="0"/>
              </a:spcBef>
              <a:defRPr sz="2800" b="0">
                <a:solidFill>
                  <a:srgbClr val="535353"/>
                </a:solidFill>
                <a:latin typeface="Verdana"/>
                <a:ea typeface="Verdana"/>
                <a:cs typeface="Verdana"/>
                <a:sym typeface="Verdana"/>
              </a:defRPr>
            </a:lvl1pPr>
          </a:lstStyle>
          <a:p>
            <a:r>
              <a:t>Plan </a:t>
            </a:r>
          </a:p>
        </p:txBody>
      </p:sp>
    </p:spTree>
  </p:cSld>
  <p:clrMapOvr>
    <a:masterClrMapping/>
  </p:clrMapOvr>
  <p:transition spd="slow"/>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4" name="$ terraform init…"/>
          <p:cNvSpPr txBox="1">
            <a:spLocks noGrp="1"/>
          </p:cNvSpPr>
          <p:nvPr>
            <p:ph type="body" idx="13"/>
          </p:nvPr>
        </p:nvSpPr>
        <p:spPr>
          <a:xfrm>
            <a:off x="6256972" y="2587657"/>
            <a:ext cx="16670656" cy="9673616"/>
          </a:xfrm>
          <a:prstGeom prst="rect">
            <a:avLst/>
          </a:prstGeom>
          <a:extLst>
            <a:ext uri="{C572A759-6A51-4108-AA02-DFA0A04FC94B}">
              <ma14:wrappingTextBoxFlag xmlns="" xmlns:ma14="http://schemas.microsoft.com/office/mac/drawingml/2011/main" val="1"/>
            </a:ext>
          </a:extLst>
        </p:spPr>
        <p:txBody>
          <a:bodyPr/>
          <a:lstStyle/>
          <a:p>
            <a:pPr marL="0" indent="0" algn="l">
              <a:lnSpc>
                <a:spcPct val="100000"/>
              </a:lnSpc>
              <a:buNone/>
              <a:defRPr sz="2800">
                <a:solidFill>
                  <a:srgbClr val="FFFFFF"/>
                </a:solidFill>
                <a:latin typeface="Courier"/>
                <a:ea typeface="Courier"/>
                <a:cs typeface="Courier"/>
                <a:sym typeface="Courier"/>
              </a:defRPr>
            </a:pPr>
            <a:r>
              <a:rPr lang="en-US" sz="2400" dirty="0"/>
              <a:t>$ </a:t>
            </a:r>
            <a:r>
              <a:rPr lang="en-US" sz="2800" dirty="0"/>
              <a:t>terraform </a:t>
            </a:r>
            <a:r>
              <a:rPr lang="en-US" sz="2800" dirty="0" err="1"/>
              <a:t>init</a:t>
            </a:r>
            <a:endParaRPr lang="en-US" sz="2800" dirty="0"/>
          </a:p>
          <a:p>
            <a:pPr marL="0" indent="0" algn="l">
              <a:lnSpc>
                <a:spcPct val="100000"/>
              </a:lnSpc>
              <a:buNone/>
              <a:defRPr sz="2800">
                <a:solidFill>
                  <a:srgbClr val="FFFFFF"/>
                </a:solidFill>
                <a:latin typeface="Courier"/>
                <a:ea typeface="Courier"/>
                <a:cs typeface="Courier"/>
                <a:sym typeface="Courier"/>
              </a:defRPr>
            </a:pPr>
            <a:r>
              <a:rPr lang="en-US" sz="2800" dirty="0">
                <a:solidFill>
                  <a:srgbClr val="FFFF00"/>
                </a:solidFill>
              </a:rPr>
              <a:t>Initializing provider plugins...</a:t>
            </a:r>
          </a:p>
          <a:p>
            <a:pPr marL="0" indent="0">
              <a:lnSpc>
                <a:spcPct val="100000"/>
              </a:lnSpc>
              <a:buNone/>
              <a:defRPr sz="2800">
                <a:solidFill>
                  <a:srgbClr val="FFFFFF"/>
                </a:solidFill>
                <a:latin typeface="Courier"/>
                <a:ea typeface="Courier"/>
                <a:cs typeface="Courier"/>
                <a:sym typeface="Courier"/>
              </a:defRPr>
            </a:pPr>
            <a:r>
              <a:rPr lang="en-US" sz="2800" dirty="0"/>
              <a:t>Checking for available provider plugins on http://release</a:t>
            </a:r>
            <a:r>
              <a:rPr lang="mr-IN" sz="2800" dirty="0"/>
              <a:t>…</a:t>
            </a:r>
            <a:endParaRPr lang="en-CA" sz="2800" dirty="0"/>
          </a:p>
          <a:p>
            <a:pPr marL="0" indent="0" algn="l">
              <a:lnSpc>
                <a:spcPct val="100000"/>
              </a:lnSpc>
              <a:buNone/>
              <a:defRPr sz="2800">
                <a:solidFill>
                  <a:srgbClr val="FFFFFF"/>
                </a:solidFill>
                <a:latin typeface="Courier"/>
                <a:ea typeface="Courier"/>
                <a:cs typeface="Courier"/>
                <a:sym typeface="Courier"/>
              </a:defRPr>
            </a:pPr>
            <a:r>
              <a:rPr lang="en-US" sz="2800" dirty="0"/>
              <a:t>- Downloading plugin for provider "</a:t>
            </a:r>
            <a:r>
              <a:rPr lang="en-US" sz="2800" dirty="0" err="1"/>
              <a:t>azurerm</a:t>
            </a:r>
            <a:r>
              <a:rPr lang="en-US" sz="2800" dirty="0"/>
              <a:t>" (0.3.3)...</a:t>
            </a:r>
          </a:p>
          <a:p>
            <a:pPr marL="0" indent="0">
              <a:lnSpc>
                <a:spcPct val="100000"/>
              </a:lnSpc>
              <a:buNone/>
              <a:defRPr sz="2800">
                <a:solidFill>
                  <a:srgbClr val="FFFFFF"/>
                </a:solidFill>
                <a:latin typeface="Courier"/>
                <a:ea typeface="Courier"/>
                <a:cs typeface="Courier"/>
                <a:sym typeface="Courier"/>
              </a:defRPr>
            </a:pPr>
            <a:endParaRPr lang="en-US" sz="2800" dirty="0"/>
          </a:p>
          <a:p>
            <a:pPr marL="0" indent="0" algn="l">
              <a:lnSpc>
                <a:spcPct val="100000"/>
              </a:lnSpc>
              <a:buNone/>
              <a:defRPr sz="2800">
                <a:solidFill>
                  <a:srgbClr val="FFFFFF"/>
                </a:solidFill>
                <a:latin typeface="Courier"/>
                <a:ea typeface="Courier"/>
                <a:cs typeface="Courier"/>
                <a:sym typeface="Courier"/>
              </a:defRPr>
            </a:pPr>
            <a:r>
              <a:rPr lang="en-US" sz="2800" dirty="0"/>
              <a:t>The following providers do not have any version constraints in </a:t>
            </a:r>
            <a:r>
              <a:rPr lang="en-US" sz="2800" dirty="0" err="1"/>
              <a:t>configuration,so</a:t>
            </a:r>
            <a:r>
              <a:rPr lang="en-US" sz="2800" dirty="0"/>
              <a:t> the latest version was installed.</a:t>
            </a:r>
          </a:p>
          <a:p>
            <a:pPr marL="0" indent="0" algn="l">
              <a:lnSpc>
                <a:spcPct val="100000"/>
              </a:lnSpc>
              <a:buNone/>
              <a:defRPr sz="2800">
                <a:solidFill>
                  <a:srgbClr val="FFFFFF"/>
                </a:solidFill>
                <a:latin typeface="Courier"/>
                <a:ea typeface="Courier"/>
                <a:cs typeface="Courier"/>
                <a:sym typeface="Courier"/>
              </a:defRPr>
            </a:pPr>
            <a:r>
              <a:rPr lang="en-US" sz="2800" dirty="0"/>
              <a:t>To prevent automatic upgrades to new major versions that may contain </a:t>
            </a:r>
            <a:r>
              <a:rPr lang="en-US" sz="2800" dirty="0" err="1"/>
              <a:t>breakingchanges</a:t>
            </a:r>
            <a:r>
              <a:rPr lang="en-US" sz="2800" dirty="0"/>
              <a:t>, it is recommended to add version = "..." constraints to </a:t>
            </a:r>
            <a:r>
              <a:rPr lang="en-US" sz="2800" dirty="0" err="1"/>
              <a:t>thecorresponding</a:t>
            </a:r>
            <a:r>
              <a:rPr lang="en-US" sz="2800" dirty="0"/>
              <a:t> provider blocks in configuration, with the constraint </a:t>
            </a:r>
            <a:r>
              <a:rPr lang="en-US" sz="2800" dirty="0" err="1"/>
              <a:t>stringssuggested</a:t>
            </a:r>
            <a:r>
              <a:rPr lang="en-US" sz="2800" dirty="0"/>
              <a:t> below.</a:t>
            </a:r>
          </a:p>
          <a:p>
            <a:pPr marL="0" indent="0" algn="l">
              <a:lnSpc>
                <a:spcPct val="100000"/>
              </a:lnSpc>
              <a:buNone/>
              <a:defRPr sz="2800">
                <a:solidFill>
                  <a:srgbClr val="FFFFFF"/>
                </a:solidFill>
                <a:latin typeface="Courier"/>
                <a:ea typeface="Courier"/>
                <a:cs typeface="Courier"/>
                <a:sym typeface="Courier"/>
              </a:defRPr>
            </a:pPr>
            <a:endParaRPr lang="en-US" sz="2800" dirty="0"/>
          </a:p>
          <a:p>
            <a:pPr marL="0" indent="0">
              <a:lnSpc>
                <a:spcPct val="100000"/>
              </a:lnSpc>
              <a:buNone/>
              <a:defRPr sz="2800">
                <a:solidFill>
                  <a:srgbClr val="FFFFFF"/>
                </a:solidFill>
                <a:latin typeface="Courier"/>
                <a:ea typeface="Courier"/>
                <a:cs typeface="Courier"/>
                <a:sym typeface="Courier"/>
              </a:defRPr>
            </a:pPr>
            <a:r>
              <a:rPr lang="en-US" sz="2800" dirty="0" err="1"/>
              <a:t>provider.azurerm</a:t>
            </a:r>
            <a:r>
              <a:rPr lang="en-US" sz="2800" dirty="0"/>
              <a:t>: version = "~&gt; 0.3”</a:t>
            </a:r>
          </a:p>
          <a:p>
            <a:pPr marL="0" indent="0">
              <a:lnSpc>
                <a:spcPct val="100000"/>
              </a:lnSpc>
              <a:buNone/>
              <a:defRPr sz="2800">
                <a:solidFill>
                  <a:srgbClr val="FFFFFF"/>
                </a:solidFill>
                <a:latin typeface="Courier"/>
                <a:ea typeface="Courier"/>
                <a:cs typeface="Courier"/>
                <a:sym typeface="Courier"/>
              </a:defRPr>
            </a:pPr>
            <a:endParaRPr lang="en-US" sz="2800" dirty="0"/>
          </a:p>
          <a:p>
            <a:pPr marL="0" indent="0" algn="l">
              <a:lnSpc>
                <a:spcPct val="100000"/>
              </a:lnSpc>
              <a:buNone/>
              <a:defRPr sz="2800">
                <a:solidFill>
                  <a:srgbClr val="FFFFFF"/>
                </a:solidFill>
                <a:latin typeface="Courier"/>
                <a:ea typeface="Courier"/>
                <a:cs typeface="Courier"/>
                <a:sym typeface="Courier"/>
              </a:defRPr>
            </a:pPr>
            <a:r>
              <a:rPr lang="en-US" sz="2800" dirty="0">
                <a:solidFill>
                  <a:schemeClr val="accent2">
                    <a:lumMod val="60000"/>
                    <a:lumOff val="40000"/>
                  </a:schemeClr>
                </a:solidFill>
              </a:rPr>
              <a:t>Terraform has been successfully initialized!</a:t>
            </a:r>
          </a:p>
          <a:p>
            <a:pPr marL="0" indent="0" algn="l">
              <a:lnSpc>
                <a:spcPct val="100000"/>
              </a:lnSpc>
              <a:buNone/>
              <a:defRPr sz="2800">
                <a:solidFill>
                  <a:srgbClr val="FFFFFF"/>
                </a:solidFill>
                <a:latin typeface="Courier"/>
                <a:ea typeface="Courier"/>
                <a:cs typeface="Courier"/>
                <a:sym typeface="Courier"/>
              </a:defRPr>
            </a:pPr>
            <a:endParaRPr lang="en-US" sz="2400" dirty="0">
              <a:solidFill>
                <a:schemeClr val="accent2">
                  <a:lumMod val="60000"/>
                  <a:lumOff val="40000"/>
                </a:schemeClr>
              </a:solidFill>
            </a:endParaRPr>
          </a:p>
        </p:txBody>
      </p:sp>
    </p:spTree>
    <p:extLst>
      <p:ext uri="{BB962C8B-B14F-4D97-AF65-F5344CB8AC3E}">
        <p14:creationId xmlns:p14="http://schemas.microsoft.com/office/powerpoint/2010/main" val="1621007787"/>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7" name="Shape 857"/>
          <p:cNvSpPr/>
          <p:nvPr/>
        </p:nvSpPr>
        <p:spPr>
          <a:xfrm>
            <a:off x="1372374" y="3356885"/>
            <a:ext cx="7467601" cy="9146283"/>
          </a:xfrm>
          <a:prstGeom prst="rect">
            <a:avLst/>
          </a:prstGeom>
          <a:gradFill>
            <a:gsLst>
              <a:gs pos="0">
                <a:srgbClr val="FFFFFF">
                  <a:alpha val="44001"/>
                </a:srgbClr>
              </a:gs>
              <a:gs pos="100000">
                <a:srgbClr val="EEEEEE">
                  <a:alpha val="44001"/>
                </a:srgbClr>
              </a:gs>
            </a:gsLst>
            <a:lin ang="16200000"/>
          </a:gra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858" name="Shape 858"/>
          <p:cNvSpPr/>
          <p:nvPr/>
        </p:nvSpPr>
        <p:spPr>
          <a:xfrm flipV="1">
            <a:off x="6777658" y="7668226"/>
            <a:ext cx="1" cy="2493191"/>
          </a:xfrm>
          <a:prstGeom prst="line">
            <a:avLst/>
          </a:prstGeom>
          <a:ln w="63500">
            <a:solidFill>
              <a:schemeClr val="accent3"/>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859" name="Shape 859"/>
          <p:cNvSpPr/>
          <p:nvPr/>
        </p:nvSpPr>
        <p:spPr>
          <a:xfrm>
            <a:off x="9037180" y="3365100"/>
            <a:ext cx="7467601" cy="9146283"/>
          </a:xfrm>
          <a:prstGeom prst="rect">
            <a:avLst/>
          </a:prstGeom>
          <a:gradFill>
            <a:gsLst>
              <a:gs pos="0">
                <a:srgbClr val="FFFFFF">
                  <a:alpha val="44001"/>
                </a:srgbClr>
              </a:gs>
              <a:gs pos="100000">
                <a:srgbClr val="EEEEEE">
                  <a:alpha val="44001"/>
                </a:srgbClr>
              </a:gs>
            </a:gsLst>
            <a:lin ang="16200000"/>
          </a:gra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860" name="Shape 860"/>
          <p:cNvSpPr>
            <a:spLocks noGrp="1"/>
          </p:cNvSpPr>
          <p:nvPr>
            <p:ph type="sldNum" sz="quarter" idx="2"/>
          </p:nvPr>
        </p:nvSpPr>
        <p:spPr>
          <a:xfrm>
            <a:off x="23586082" y="12945582"/>
            <a:ext cx="385723" cy="485141"/>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23</a:t>
            </a:fld>
            <a:endParaRPr/>
          </a:p>
        </p:txBody>
      </p:sp>
      <p:sp>
        <p:nvSpPr>
          <p:cNvPr id="861" name="Shape 861"/>
          <p:cNvSpPr/>
          <p:nvPr/>
        </p:nvSpPr>
        <p:spPr>
          <a:xfrm>
            <a:off x="10255084" y="9170670"/>
            <a:ext cx="5031633" cy="2915961"/>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chemeClr val="accent4">
              <a:alpha val="14000"/>
            </a:schemeClr>
          </a:solidFill>
          <a:ln w="63500">
            <a:solidFill>
              <a:schemeClr val="accent4">
                <a:alpha val="56000"/>
              </a:schemeClr>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866" name="Group 866"/>
          <p:cNvGrpSpPr/>
          <p:nvPr/>
        </p:nvGrpSpPr>
        <p:grpSpPr>
          <a:xfrm>
            <a:off x="12465370" y="10280274"/>
            <a:ext cx="611222" cy="696699"/>
            <a:chOff x="0" y="0"/>
            <a:chExt cx="611221" cy="696698"/>
          </a:xfrm>
        </p:grpSpPr>
        <p:sp>
          <p:nvSpPr>
            <p:cNvPr id="862" name="Shape 862"/>
            <p:cNvSpPr/>
            <p:nvPr/>
          </p:nvSpPr>
          <p:spPr>
            <a:xfrm>
              <a:off x="211052" y="123302"/>
              <a:ext cx="189117" cy="32906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7200"/>
                  </a:lnTo>
                  <a:lnTo>
                    <a:pt x="21600" y="21600"/>
                  </a:lnTo>
                  <a:lnTo>
                    <a:pt x="0" y="14400"/>
                  </a:lnTo>
                  <a:lnTo>
                    <a:pt x="0" y="0"/>
                  </a:lnTo>
                  <a:close/>
                </a:path>
              </a:pathLst>
            </a:custGeom>
            <a:solidFill>
              <a:schemeClr val="accent4"/>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863" name="Shape 863"/>
            <p:cNvSpPr/>
            <p:nvPr/>
          </p:nvSpPr>
          <p:spPr>
            <a:xfrm>
              <a:off x="420592" y="123302"/>
              <a:ext cx="190630" cy="329061"/>
            </a:xfrm>
            <a:custGeom>
              <a:avLst/>
              <a:gdLst/>
              <a:ahLst/>
              <a:cxnLst>
                <a:cxn ang="0">
                  <a:pos x="wd2" y="hd2"/>
                </a:cxn>
                <a:cxn ang="5400000">
                  <a:pos x="wd2" y="hd2"/>
                </a:cxn>
                <a:cxn ang="10800000">
                  <a:pos x="wd2" y="hd2"/>
                </a:cxn>
                <a:cxn ang="16200000">
                  <a:pos x="wd2" y="hd2"/>
                </a:cxn>
              </a:cxnLst>
              <a:rect l="0" t="0" r="r" b="b"/>
              <a:pathLst>
                <a:path w="21600" h="21600" extrusionOk="0">
                  <a:moveTo>
                    <a:pt x="0" y="7200"/>
                  </a:moveTo>
                  <a:lnTo>
                    <a:pt x="0" y="21600"/>
                  </a:lnTo>
                  <a:lnTo>
                    <a:pt x="21600" y="14400"/>
                  </a:lnTo>
                  <a:lnTo>
                    <a:pt x="21600" y="0"/>
                  </a:lnTo>
                  <a:lnTo>
                    <a:pt x="0" y="7200"/>
                  </a:lnTo>
                  <a:close/>
                </a:path>
              </a:pathLst>
            </a:custGeom>
            <a:solidFill>
              <a:srgbClr val="4040B2"/>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864" name="Shape 864"/>
            <p:cNvSpPr/>
            <p:nvPr/>
          </p:nvSpPr>
          <p:spPr>
            <a:xfrm>
              <a:off x="-1" y="-1"/>
              <a:ext cx="189874" cy="33057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4384"/>
                  </a:lnTo>
                  <a:lnTo>
                    <a:pt x="21600" y="21600"/>
                  </a:lnTo>
                  <a:lnTo>
                    <a:pt x="21600" y="7216"/>
                  </a:lnTo>
                  <a:lnTo>
                    <a:pt x="0" y="0"/>
                  </a:lnTo>
                  <a:close/>
                </a:path>
              </a:pathLst>
            </a:custGeom>
            <a:solidFill>
              <a:schemeClr val="accent4"/>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865" name="Shape 865"/>
            <p:cNvSpPr/>
            <p:nvPr/>
          </p:nvSpPr>
          <p:spPr>
            <a:xfrm>
              <a:off x="211052" y="366882"/>
              <a:ext cx="189117" cy="329817"/>
            </a:xfrm>
            <a:custGeom>
              <a:avLst/>
              <a:gdLst/>
              <a:ahLst/>
              <a:cxnLst>
                <a:cxn ang="0">
                  <a:pos x="wd2" y="hd2"/>
                </a:cxn>
                <a:cxn ang="5400000">
                  <a:pos x="wd2" y="hd2"/>
                </a:cxn>
                <a:cxn ang="10800000">
                  <a:pos x="wd2" y="hd2"/>
                </a:cxn>
                <a:cxn ang="16200000">
                  <a:pos x="wd2" y="hd2"/>
                </a:cxn>
              </a:cxnLst>
              <a:rect l="0" t="0" r="r" b="b"/>
              <a:pathLst>
                <a:path w="21600" h="21600" extrusionOk="0">
                  <a:moveTo>
                    <a:pt x="0" y="14417"/>
                  </a:moveTo>
                  <a:lnTo>
                    <a:pt x="21600" y="21600"/>
                  </a:lnTo>
                  <a:lnTo>
                    <a:pt x="21600" y="7233"/>
                  </a:lnTo>
                  <a:lnTo>
                    <a:pt x="0" y="0"/>
                  </a:lnTo>
                  <a:lnTo>
                    <a:pt x="0" y="14417"/>
                  </a:lnTo>
                  <a:close/>
                </a:path>
              </a:pathLst>
            </a:custGeom>
            <a:solidFill>
              <a:schemeClr val="accent4"/>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grpSp>
      <p:sp>
        <p:nvSpPr>
          <p:cNvPr id="867" name="Shape 867"/>
          <p:cNvSpPr/>
          <p:nvPr/>
        </p:nvSpPr>
        <p:spPr>
          <a:xfrm>
            <a:off x="8772954" y="10118800"/>
            <a:ext cx="2557732" cy="1019647"/>
          </a:xfrm>
          <a:prstGeom prst="rect">
            <a:avLst/>
          </a:prstGeom>
          <a:solidFill>
            <a:schemeClr val="accent4"/>
          </a:solidFill>
          <a:ln w="12700">
            <a:miter lim="400000"/>
          </a:ln>
          <a:effectLst>
            <a:outerShdw blurRad="38100" dist="25400" dir="5400000" rotWithShape="0">
              <a:srgbClr val="000000">
                <a:alpha val="50000"/>
              </a:srgbClr>
            </a:outerShdw>
          </a:effectLst>
          <a:extLst>
            <a:ext uri="{C572A759-6A51-4108-AA02-DFA0A04FC94B}">
              <ma14:wrappingTextBoxFlag xmlns="" xmlns:ma14="http://schemas.microsoft.com/office/mac/drawingml/2011/main" val="1"/>
            </a:ext>
          </a:extLst>
        </p:spPr>
        <p:txBody>
          <a:bodyPr lIns="50800" tIns="50800" rIns="50800" bIns="50800" anchor="ctr"/>
          <a:lstStyle>
            <a:lvl1pPr algn="ctr" defTabSz="825500">
              <a:lnSpc>
                <a:spcPct val="100000"/>
              </a:lnSpc>
              <a:spcBef>
                <a:spcPts val="0"/>
              </a:spcBef>
              <a:defRPr sz="3700" b="0">
                <a:latin typeface="Klavika Basic"/>
                <a:ea typeface="Klavika Basic"/>
                <a:cs typeface="Klavika Basic"/>
                <a:sym typeface="Klavika Basic"/>
              </a:defRPr>
            </a:lvl1pPr>
          </a:lstStyle>
          <a:p>
            <a:r>
              <a:t>Core</a:t>
            </a:r>
          </a:p>
        </p:txBody>
      </p:sp>
      <p:sp>
        <p:nvSpPr>
          <p:cNvPr id="868" name="Shape 868"/>
          <p:cNvSpPr>
            <a:spLocks noGrp="1"/>
          </p:cNvSpPr>
          <p:nvPr>
            <p:ph type="title"/>
          </p:nvPr>
        </p:nvSpPr>
        <p:spPr>
          <a:xfrm>
            <a:off x="1565396" y="875901"/>
            <a:ext cx="21746796" cy="1479845"/>
          </a:xfrm>
          <a:prstGeom prst="rect">
            <a:avLst/>
          </a:prstGeom>
        </p:spPr>
        <p:txBody>
          <a:bodyPr/>
          <a:lstStyle>
            <a:lvl1pPr>
              <a:defRPr spc="-264">
                <a:latin typeface="Verdana"/>
                <a:ea typeface="Verdana"/>
                <a:cs typeface="Verdana"/>
                <a:sym typeface="Verdana"/>
              </a:defRPr>
            </a:lvl1pPr>
          </a:lstStyle>
          <a:p>
            <a:r>
              <a:t>Terraform infrastructure as code</a:t>
            </a:r>
          </a:p>
        </p:txBody>
      </p:sp>
      <p:sp>
        <p:nvSpPr>
          <p:cNvPr id="869" name="Shape 869"/>
          <p:cNvSpPr/>
          <p:nvPr/>
        </p:nvSpPr>
        <p:spPr>
          <a:xfrm>
            <a:off x="14211275" y="10118800"/>
            <a:ext cx="2557732" cy="1019647"/>
          </a:xfrm>
          <a:prstGeom prst="rect">
            <a:avLst/>
          </a:prstGeom>
          <a:solidFill>
            <a:schemeClr val="accent4"/>
          </a:solidFill>
          <a:ln w="12700">
            <a:miter lim="400000"/>
          </a:ln>
          <a:effectLst>
            <a:outerShdw blurRad="38100" dist="25400" dir="5400000" rotWithShape="0">
              <a:srgbClr val="000000">
                <a:alpha val="50000"/>
              </a:srgbClr>
            </a:outerShdw>
          </a:effectLst>
          <a:extLst>
            <a:ext uri="{C572A759-6A51-4108-AA02-DFA0A04FC94B}">
              <ma14:wrappingTextBoxFlag xmlns="" xmlns:ma14="http://schemas.microsoft.com/office/mac/drawingml/2011/main" val="1"/>
            </a:ext>
          </a:extLst>
        </p:spPr>
        <p:txBody>
          <a:bodyPr lIns="50800" tIns="50800" rIns="50800" bIns="50800" anchor="ctr"/>
          <a:lstStyle>
            <a:lvl1pPr algn="ctr" defTabSz="825500">
              <a:lnSpc>
                <a:spcPct val="100000"/>
              </a:lnSpc>
              <a:spcBef>
                <a:spcPts val="0"/>
              </a:spcBef>
              <a:defRPr sz="3700" b="0">
                <a:latin typeface="Klavika Basic"/>
                <a:ea typeface="Klavika Basic"/>
                <a:cs typeface="Klavika Basic"/>
                <a:sym typeface="Klavika Basic"/>
              </a:defRPr>
            </a:lvl1pPr>
          </a:lstStyle>
          <a:p>
            <a:r>
              <a:t>Provider</a:t>
            </a:r>
          </a:p>
        </p:txBody>
      </p:sp>
      <p:sp>
        <p:nvSpPr>
          <p:cNvPr id="870" name="Shape 870"/>
          <p:cNvSpPr/>
          <p:nvPr/>
        </p:nvSpPr>
        <p:spPr>
          <a:xfrm>
            <a:off x="5611140" y="11118582"/>
            <a:ext cx="2532332" cy="1390119"/>
          </a:xfrm>
          <a:prstGeom prst="rect">
            <a:avLst/>
          </a:prstGeom>
          <a:solidFill>
            <a:srgbClr val="DDDDDD"/>
          </a:soli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871" name="Shape 871"/>
          <p:cNvSpPr/>
          <p:nvPr/>
        </p:nvSpPr>
        <p:spPr>
          <a:xfrm>
            <a:off x="2268095" y="3533723"/>
            <a:ext cx="5676158" cy="690035"/>
          </a:xfrm>
          <a:prstGeom prst="rect">
            <a:avLst/>
          </a:prstGeom>
          <a:ln w="254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lgn="ctr">
              <a:lnSpc>
                <a:spcPct val="100000"/>
              </a:lnSpc>
              <a:spcBef>
                <a:spcPts val="0"/>
              </a:spcBef>
              <a:defRPr sz="2700">
                <a:solidFill>
                  <a:schemeClr val="accent1">
                    <a:lumOff val="11519"/>
                  </a:schemeClr>
                </a:solidFill>
              </a:defRPr>
            </a:lvl1pPr>
          </a:lstStyle>
          <a:p>
            <a:r>
              <a:t>INFRASTRUCTURE AS CODE</a:t>
            </a:r>
          </a:p>
        </p:txBody>
      </p:sp>
      <p:sp>
        <p:nvSpPr>
          <p:cNvPr id="872" name="Shape 872"/>
          <p:cNvSpPr/>
          <p:nvPr/>
        </p:nvSpPr>
        <p:spPr>
          <a:xfrm>
            <a:off x="4363894" y="10641323"/>
            <a:ext cx="4261770" cy="1"/>
          </a:xfrm>
          <a:prstGeom prst="line">
            <a:avLst/>
          </a:prstGeom>
          <a:ln w="63500">
            <a:solidFill>
              <a:schemeClr val="accent3"/>
            </a:solidFill>
            <a:miter lim="400000"/>
            <a:tailEnd type="triangle"/>
          </a:ln>
        </p:spPr>
        <p:txBody>
          <a:bodyPr lIns="50800" tIns="50800" rIns="50800" bIns="50800" anchor="ctr"/>
          <a:lstStyle/>
          <a:p>
            <a:pPr algn="ctr" defTabSz="825500">
              <a:lnSpc>
                <a:spcPct val="100000"/>
              </a:lnSpc>
              <a:spcBef>
                <a:spcPts val="0"/>
              </a:spcBef>
              <a:defRPr sz="3200" b="0">
                <a:solidFill>
                  <a:srgbClr val="000000"/>
                </a:solidFill>
                <a:latin typeface="Helvetica Light"/>
                <a:ea typeface="Helvetica Light"/>
                <a:cs typeface="Helvetica Light"/>
                <a:sym typeface="Helvetica Light"/>
              </a:defRPr>
            </a:pPr>
            <a:endParaRPr/>
          </a:p>
        </p:txBody>
      </p:sp>
      <p:sp>
        <p:nvSpPr>
          <p:cNvPr id="873" name="Shape 873"/>
          <p:cNvSpPr/>
          <p:nvPr/>
        </p:nvSpPr>
        <p:spPr>
          <a:xfrm>
            <a:off x="1370282" y="10006323"/>
            <a:ext cx="2167588" cy="639234"/>
          </a:xfrm>
          <a:prstGeom prst="rect">
            <a:avLst/>
          </a:prstGeom>
          <a:ln w="254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spcBef>
                <a:spcPts val="0"/>
              </a:spcBef>
              <a:defRPr sz="2400">
                <a:solidFill>
                  <a:schemeClr val="accent3"/>
                </a:solidFill>
              </a:defRPr>
            </a:lvl1pPr>
          </a:lstStyle>
          <a:p>
            <a:r>
              <a:t>OPERATOR</a:t>
            </a:r>
          </a:p>
        </p:txBody>
      </p:sp>
      <p:sp>
        <p:nvSpPr>
          <p:cNvPr id="874" name="Shape 874"/>
          <p:cNvSpPr/>
          <p:nvPr/>
        </p:nvSpPr>
        <p:spPr>
          <a:xfrm>
            <a:off x="1370282" y="8301016"/>
            <a:ext cx="2167588" cy="639234"/>
          </a:xfrm>
          <a:prstGeom prst="rect">
            <a:avLst/>
          </a:prstGeom>
          <a:ln w="254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spcBef>
                <a:spcPts val="0"/>
              </a:spcBef>
              <a:defRPr sz="2400">
                <a:solidFill>
                  <a:srgbClr val="44546A"/>
                </a:solidFill>
              </a:defRPr>
            </a:lvl1pPr>
          </a:lstStyle>
          <a:p>
            <a:r>
              <a:t>DEVELOPER</a:t>
            </a:r>
          </a:p>
        </p:txBody>
      </p:sp>
      <p:sp>
        <p:nvSpPr>
          <p:cNvPr id="875" name="Shape 875"/>
          <p:cNvSpPr/>
          <p:nvPr/>
        </p:nvSpPr>
        <p:spPr>
          <a:xfrm>
            <a:off x="3684760" y="8200377"/>
            <a:ext cx="387916"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ln w="50800">
            <a:solidFill>
              <a:srgbClr val="000000"/>
            </a:solidFill>
            <a:miter/>
          </a:ln>
        </p:spPr>
        <p:txBody>
          <a:bodyPr lIns="121919" tIns="121919" rIns="121919" bIns="121919" anchor="ctr"/>
          <a:lstStyle/>
          <a:p>
            <a:pPr defTabSz="1219200">
              <a:lnSpc>
                <a:spcPct val="100000"/>
              </a:lnSpc>
              <a:spcBef>
                <a:spcPts val="0"/>
              </a:spcBef>
              <a:defRPr b="0">
                <a:latin typeface="Arial"/>
                <a:ea typeface="Arial"/>
                <a:cs typeface="Arial"/>
                <a:sym typeface="Arial"/>
              </a:defRPr>
            </a:pPr>
            <a:endParaRPr/>
          </a:p>
        </p:txBody>
      </p:sp>
      <p:sp>
        <p:nvSpPr>
          <p:cNvPr id="876" name="Shape 876"/>
          <p:cNvSpPr/>
          <p:nvPr/>
        </p:nvSpPr>
        <p:spPr>
          <a:xfrm>
            <a:off x="3535506" y="8599647"/>
            <a:ext cx="681098"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ln w="50800">
            <a:solidFill>
              <a:srgbClr val="000000"/>
            </a:solidFill>
            <a:miter/>
          </a:ln>
        </p:spPr>
        <p:txBody>
          <a:bodyPr lIns="121919" tIns="121919" rIns="121919" bIns="121919"/>
          <a:lstStyle/>
          <a:p>
            <a:pPr defTabSz="1219200">
              <a:lnSpc>
                <a:spcPct val="100000"/>
              </a:lnSpc>
              <a:spcBef>
                <a:spcPts val="0"/>
              </a:spcBef>
              <a:defRPr b="0">
                <a:latin typeface="Arial"/>
                <a:ea typeface="Arial"/>
                <a:cs typeface="Arial"/>
                <a:sym typeface="Arial"/>
              </a:defRPr>
            </a:pPr>
            <a:endParaRPr/>
          </a:p>
        </p:txBody>
      </p:sp>
      <p:sp>
        <p:nvSpPr>
          <p:cNvPr id="877" name="Shape 877"/>
          <p:cNvSpPr/>
          <p:nvPr/>
        </p:nvSpPr>
        <p:spPr>
          <a:xfrm>
            <a:off x="4313094" y="8472211"/>
            <a:ext cx="2217796" cy="1"/>
          </a:xfrm>
          <a:prstGeom prst="line">
            <a:avLst/>
          </a:prstGeom>
          <a:ln w="63500">
            <a:solidFill>
              <a:srgbClr val="000000"/>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880" name="Group 880"/>
          <p:cNvGrpSpPr/>
          <p:nvPr/>
        </p:nvGrpSpPr>
        <p:grpSpPr>
          <a:xfrm>
            <a:off x="3535507" y="10158731"/>
            <a:ext cx="681097" cy="786683"/>
            <a:chOff x="0" y="0"/>
            <a:chExt cx="681096" cy="786682"/>
          </a:xfrm>
        </p:grpSpPr>
        <p:sp>
          <p:nvSpPr>
            <p:cNvPr id="878" name="Shape 878"/>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879" name="Shape 879"/>
            <p:cNvSpPr/>
            <p:nvPr/>
          </p:nvSpPr>
          <p:spPr>
            <a:xfrm>
              <a:off x="0" y="399270"/>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nvGrpSpPr>
          <p:cNvPr id="887" name="Group 887"/>
          <p:cNvGrpSpPr/>
          <p:nvPr/>
        </p:nvGrpSpPr>
        <p:grpSpPr>
          <a:xfrm>
            <a:off x="6028302" y="10006323"/>
            <a:ext cx="1270001" cy="1270001"/>
            <a:chOff x="0" y="0"/>
            <a:chExt cx="1270000" cy="1270000"/>
          </a:xfrm>
        </p:grpSpPr>
        <p:sp>
          <p:nvSpPr>
            <p:cNvPr id="881" name="Shape 881"/>
            <p:cNvSpPr/>
            <p:nvPr/>
          </p:nvSpPr>
          <p:spPr>
            <a:xfrm>
              <a:off x="0" y="0"/>
              <a:ext cx="1270000" cy="1270000"/>
            </a:xfrm>
            <a:prstGeom prst="ellipse">
              <a:avLst/>
            </a:prstGeom>
            <a:solidFill>
              <a:srgbClr val="FFFFFF"/>
            </a:solidFill>
            <a:ln w="25400" cap="flat">
              <a:solidFill>
                <a:srgbClr val="A7A7A7"/>
              </a:solidFill>
              <a:prstDash val="solid"/>
              <a:miter lim="8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886" name="Group 886"/>
            <p:cNvGrpSpPr/>
            <p:nvPr/>
          </p:nvGrpSpPr>
          <p:grpSpPr>
            <a:xfrm>
              <a:off x="116500" y="159352"/>
              <a:ext cx="1011600" cy="976696"/>
              <a:chOff x="0" y="0"/>
              <a:chExt cx="1011598" cy="976695"/>
            </a:xfrm>
          </p:grpSpPr>
          <p:sp>
            <p:nvSpPr>
              <p:cNvPr id="882" name="Shape 882"/>
              <p:cNvSpPr/>
              <p:nvPr/>
            </p:nvSpPr>
            <p:spPr>
              <a:xfrm>
                <a:off x="215973" y="881946"/>
                <a:ext cx="584441" cy="9475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8532" y="13722"/>
                      <a:pt x="14817" y="21600"/>
                      <a:pt x="10820" y="21600"/>
                    </a:cubicBezTo>
                    <a:cubicBezTo>
                      <a:pt x="6823" y="21600"/>
                      <a:pt x="3109" y="13722"/>
                      <a:pt x="0" y="0"/>
                    </a:cubicBezTo>
                  </a:path>
                </a:pathLst>
              </a:custGeom>
              <a:noFill/>
              <a:ln w="25400" cap="flat">
                <a:solidFill>
                  <a:srgbClr val="DDDDDD"/>
                </a:solidFill>
                <a:prstDash val="solid"/>
                <a:miter lim="800000"/>
                <a:tailEnd type="triangle" w="med" len="med"/>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883" name="Shape 883"/>
              <p:cNvSpPr/>
              <p:nvPr/>
            </p:nvSpPr>
            <p:spPr>
              <a:xfrm>
                <a:off x="0" y="0"/>
                <a:ext cx="310880" cy="47343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0" y="21501"/>
                      <a:pt x="0" y="21402"/>
                      <a:pt x="0" y="21352"/>
                    </a:cubicBezTo>
                    <a:cubicBezTo>
                      <a:pt x="0" y="11692"/>
                      <a:pt x="8881" y="3517"/>
                      <a:pt x="21600" y="0"/>
                    </a:cubicBezTo>
                  </a:path>
                </a:pathLst>
              </a:custGeom>
              <a:noFill/>
              <a:ln w="25400" cap="flat">
                <a:solidFill>
                  <a:srgbClr val="DDDDDD"/>
                </a:solidFill>
                <a:prstDash val="solid"/>
                <a:miter lim="800000"/>
                <a:tailEnd type="triangle" w="med" len="med"/>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884" name="Shape 884"/>
              <p:cNvSpPr/>
              <p:nvPr/>
            </p:nvSpPr>
            <p:spPr>
              <a:xfrm>
                <a:off x="724714" y="9586"/>
                <a:ext cx="286885" cy="463847"/>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21600" y="21498"/>
                      <a:pt x="21600" y="21397"/>
                      <a:pt x="21600" y="21346"/>
                    </a:cubicBezTo>
                    <a:cubicBezTo>
                      <a:pt x="21600" y="11944"/>
                      <a:pt x="12715" y="3761"/>
                      <a:pt x="0" y="0"/>
                    </a:cubicBezTo>
                  </a:path>
                </a:pathLst>
              </a:custGeom>
              <a:noFill/>
              <a:ln w="25400" cap="flat">
                <a:solidFill>
                  <a:srgbClr val="DDDDDD"/>
                </a:solidFill>
                <a:prstDash val="solid"/>
                <a:miter lim="800000"/>
                <a:headEnd type="triangle" w="med" len="med"/>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885" name="Shape 885"/>
              <p:cNvSpPr/>
              <p:nvPr/>
            </p:nvSpPr>
            <p:spPr>
              <a:xfrm>
                <a:off x="130920" y="88802"/>
                <a:ext cx="762001" cy="762001"/>
              </a:xfrm>
              <a:prstGeom prst="ellipse">
                <a:avLst/>
              </a:prstGeom>
              <a:solidFill>
                <a:srgbClr val="DDDDDD"/>
              </a:solidFill>
              <a:ln w="25400" cap="flat">
                <a:solidFill>
                  <a:srgbClr val="DDDDDD"/>
                </a:solidFill>
                <a:prstDash val="solid"/>
                <a:miter lim="8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grpSp>
      <p:grpSp>
        <p:nvGrpSpPr>
          <p:cNvPr id="892" name="Group 892"/>
          <p:cNvGrpSpPr/>
          <p:nvPr/>
        </p:nvGrpSpPr>
        <p:grpSpPr>
          <a:xfrm>
            <a:off x="5789713" y="11303794"/>
            <a:ext cx="1019695" cy="1019695"/>
            <a:chOff x="0" y="0"/>
            <a:chExt cx="1019694" cy="1019694"/>
          </a:xfrm>
        </p:grpSpPr>
        <p:pic>
          <p:nvPicPr>
            <p:cNvPr id="888" name="pasted-image.pdf"/>
            <p:cNvPicPr>
              <a:picLocks noChangeAspect="1"/>
            </p:cNvPicPr>
            <p:nvPr/>
          </p:nvPicPr>
          <p:blipFill>
            <a:blip r:embed="rId3">
              <a:alphaModFix amt="34000"/>
              <a:extLst/>
            </a:blip>
            <a:srcRect/>
            <a:stretch>
              <a:fillRect/>
            </a:stretch>
          </p:blipFill>
          <p:spPr>
            <a:xfrm>
              <a:off x="0" y="0"/>
              <a:ext cx="1019695" cy="1019695"/>
            </a:xfrm>
            <a:prstGeom prst="rect">
              <a:avLst/>
            </a:prstGeom>
            <a:ln w="12700" cap="flat">
              <a:noFill/>
              <a:miter lim="400000"/>
            </a:ln>
            <a:effectLst/>
          </p:spPr>
        </p:pic>
        <p:sp>
          <p:nvSpPr>
            <p:cNvPr id="889" name="Shape 889"/>
            <p:cNvSpPr/>
            <p:nvPr/>
          </p:nvSpPr>
          <p:spPr>
            <a:xfrm>
              <a:off x="162757" y="126755"/>
              <a:ext cx="694057" cy="224769"/>
            </a:xfrm>
            <a:prstGeom prst="rect">
              <a:avLst/>
            </a:prstGeom>
            <a:solidFill>
              <a:schemeClr val="accent3"/>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890" name="Shape 890"/>
            <p:cNvSpPr/>
            <p:nvPr/>
          </p:nvSpPr>
          <p:spPr>
            <a:xfrm>
              <a:off x="162757" y="397402"/>
              <a:ext cx="694057" cy="224769"/>
            </a:xfrm>
            <a:prstGeom prst="rect">
              <a:avLst/>
            </a:prstGeom>
            <a:solidFill>
              <a:schemeClr val="accent3"/>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891" name="Shape 891"/>
            <p:cNvSpPr/>
            <p:nvPr/>
          </p:nvSpPr>
          <p:spPr>
            <a:xfrm>
              <a:off x="162757" y="668049"/>
              <a:ext cx="694057" cy="224769"/>
            </a:xfrm>
            <a:prstGeom prst="rect">
              <a:avLst/>
            </a:prstGeom>
            <a:solidFill>
              <a:schemeClr val="accent3"/>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grpSp>
        <p:nvGrpSpPr>
          <p:cNvPr id="897" name="Group 897"/>
          <p:cNvGrpSpPr/>
          <p:nvPr/>
        </p:nvGrpSpPr>
        <p:grpSpPr>
          <a:xfrm>
            <a:off x="6945203" y="11303794"/>
            <a:ext cx="1019695" cy="1019695"/>
            <a:chOff x="0" y="0"/>
            <a:chExt cx="1019694" cy="1019694"/>
          </a:xfrm>
        </p:grpSpPr>
        <p:pic>
          <p:nvPicPr>
            <p:cNvPr id="893" name="pasted-image.pdf"/>
            <p:cNvPicPr>
              <a:picLocks noChangeAspect="1"/>
            </p:cNvPicPr>
            <p:nvPr/>
          </p:nvPicPr>
          <p:blipFill>
            <a:blip r:embed="rId3">
              <a:alphaModFix amt="34000"/>
              <a:extLst/>
            </a:blip>
            <a:srcRect/>
            <a:stretch>
              <a:fillRect/>
            </a:stretch>
          </p:blipFill>
          <p:spPr>
            <a:xfrm>
              <a:off x="0" y="0"/>
              <a:ext cx="1019695" cy="1019695"/>
            </a:xfrm>
            <a:prstGeom prst="rect">
              <a:avLst/>
            </a:prstGeom>
            <a:ln w="12700" cap="flat">
              <a:noFill/>
              <a:miter lim="400000"/>
            </a:ln>
            <a:effectLst/>
          </p:spPr>
        </p:pic>
        <p:sp>
          <p:nvSpPr>
            <p:cNvPr id="894" name="Shape 894"/>
            <p:cNvSpPr/>
            <p:nvPr/>
          </p:nvSpPr>
          <p:spPr>
            <a:xfrm>
              <a:off x="162757" y="126755"/>
              <a:ext cx="694057" cy="224769"/>
            </a:xfrm>
            <a:prstGeom prst="rect">
              <a:avLst/>
            </a:prstGeom>
            <a:solidFill>
              <a:schemeClr val="accent3"/>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895" name="Shape 895"/>
            <p:cNvSpPr/>
            <p:nvPr/>
          </p:nvSpPr>
          <p:spPr>
            <a:xfrm>
              <a:off x="162757" y="397402"/>
              <a:ext cx="694057" cy="224769"/>
            </a:xfrm>
            <a:prstGeom prst="rect">
              <a:avLst/>
            </a:prstGeom>
            <a:solidFill>
              <a:schemeClr val="accent3"/>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896" name="Shape 896"/>
            <p:cNvSpPr/>
            <p:nvPr/>
          </p:nvSpPr>
          <p:spPr>
            <a:xfrm>
              <a:off x="162757" y="668049"/>
              <a:ext cx="694057" cy="224769"/>
            </a:xfrm>
            <a:prstGeom prst="rect">
              <a:avLst/>
            </a:prstGeom>
            <a:solidFill>
              <a:schemeClr val="accent3"/>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sp>
        <p:nvSpPr>
          <p:cNvPr id="898" name="Shape 898"/>
          <p:cNvSpPr/>
          <p:nvPr/>
        </p:nvSpPr>
        <p:spPr>
          <a:xfrm>
            <a:off x="9037180" y="3517025"/>
            <a:ext cx="7505212" cy="664634"/>
          </a:xfrm>
          <a:prstGeom prst="rect">
            <a:avLst/>
          </a:prstGeom>
          <a:ln w="254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lgn="ctr">
              <a:lnSpc>
                <a:spcPct val="150000"/>
              </a:lnSpc>
              <a:spcBef>
                <a:spcPts val="0"/>
              </a:spcBef>
              <a:defRPr sz="2600" cap="all">
                <a:solidFill>
                  <a:schemeClr val="accent1">
                    <a:lumOff val="11519"/>
                  </a:schemeClr>
                </a:solidFill>
                <a:latin typeface="Verdana"/>
                <a:ea typeface="Verdana"/>
                <a:cs typeface="Verdana"/>
                <a:sym typeface="Verdana"/>
              </a:defRPr>
            </a:lvl1pPr>
          </a:lstStyle>
          <a:p>
            <a:r>
              <a:t>PROVISIONing WORKFLOW</a:t>
            </a:r>
          </a:p>
        </p:txBody>
      </p:sp>
      <p:sp>
        <p:nvSpPr>
          <p:cNvPr id="899" name="Shape 899"/>
          <p:cNvSpPr/>
          <p:nvPr/>
        </p:nvSpPr>
        <p:spPr>
          <a:xfrm>
            <a:off x="11668833" y="11424608"/>
            <a:ext cx="2204297" cy="892647"/>
          </a:xfrm>
          <a:prstGeom prst="rect">
            <a:avLst/>
          </a:prstGeom>
          <a:solidFill>
            <a:srgbClr val="FFFFFF"/>
          </a:solidFill>
          <a:ln w="63500">
            <a:solidFill>
              <a:schemeClr val="accent4">
                <a:lumOff val="9950"/>
              </a:schemeClr>
            </a:solidFill>
            <a:miter/>
          </a:ln>
          <a:extLst>
            <a:ext uri="{C572A759-6A51-4108-AA02-DFA0A04FC94B}">
              <ma14:wrappingTextBoxFlag xmlns="" xmlns:ma14="http://schemas.microsoft.com/office/mac/drawingml/2011/main" val="1"/>
            </a:ext>
          </a:extLst>
        </p:spPr>
        <p:txBody>
          <a:bodyPr lIns="121919" tIns="121919" rIns="121919" bIns="121919" anchor="ctr"/>
          <a:lstStyle>
            <a:lvl1pPr algn="ctr">
              <a:lnSpc>
                <a:spcPct val="100000"/>
              </a:lnSpc>
              <a:spcBef>
                <a:spcPts val="0"/>
              </a:spcBef>
              <a:defRPr sz="2800" b="0">
                <a:solidFill>
                  <a:srgbClr val="535353"/>
                </a:solidFill>
                <a:latin typeface="Verdana"/>
                <a:ea typeface="Verdana"/>
                <a:cs typeface="Verdana"/>
                <a:sym typeface="Verdana"/>
              </a:defRPr>
            </a:lvl1pPr>
          </a:lstStyle>
          <a:p>
            <a:r>
              <a:t>Apply</a:t>
            </a:r>
          </a:p>
        </p:txBody>
      </p:sp>
      <p:sp>
        <p:nvSpPr>
          <p:cNvPr id="900" name="Shape 900"/>
          <p:cNvSpPr/>
          <p:nvPr/>
        </p:nvSpPr>
        <p:spPr>
          <a:xfrm>
            <a:off x="11668833" y="8911939"/>
            <a:ext cx="2204297" cy="892647"/>
          </a:xfrm>
          <a:prstGeom prst="rect">
            <a:avLst/>
          </a:prstGeom>
          <a:solidFill>
            <a:srgbClr val="FFFFFF"/>
          </a:solidFill>
          <a:ln w="63500">
            <a:solidFill>
              <a:schemeClr val="accent4">
                <a:lumOff val="9950"/>
              </a:schemeClr>
            </a:solidFill>
            <a:miter/>
          </a:ln>
          <a:extLst>
            <a:ext uri="{C572A759-6A51-4108-AA02-DFA0A04FC94B}">
              <ma14:wrappingTextBoxFlag xmlns="" xmlns:ma14="http://schemas.microsoft.com/office/mac/drawingml/2011/main" val="1"/>
            </a:ext>
          </a:extLst>
        </p:spPr>
        <p:txBody>
          <a:bodyPr lIns="121919" tIns="121919" rIns="121919" bIns="121919" anchor="ctr"/>
          <a:lstStyle>
            <a:lvl1pPr algn="ctr">
              <a:lnSpc>
                <a:spcPct val="100000"/>
              </a:lnSpc>
              <a:spcBef>
                <a:spcPts val="0"/>
              </a:spcBef>
              <a:defRPr sz="2800" b="0">
                <a:solidFill>
                  <a:srgbClr val="535353"/>
                </a:solidFill>
                <a:latin typeface="Verdana"/>
                <a:ea typeface="Verdana"/>
                <a:cs typeface="Verdana"/>
                <a:sym typeface="Verdana"/>
              </a:defRPr>
            </a:lvl1pPr>
          </a:lstStyle>
          <a:p>
            <a:r>
              <a:t>Plan </a:t>
            </a:r>
          </a:p>
        </p:txBody>
      </p:sp>
      <p:sp>
        <p:nvSpPr>
          <p:cNvPr id="901" name="Shape 901"/>
          <p:cNvSpPr/>
          <p:nvPr/>
        </p:nvSpPr>
        <p:spPr>
          <a:xfrm flipV="1">
            <a:off x="6520179" y="7558938"/>
            <a:ext cx="1" cy="2493191"/>
          </a:xfrm>
          <a:prstGeom prst="line">
            <a:avLst/>
          </a:prstGeom>
          <a:ln w="63500">
            <a:solidFill>
              <a:srgbClr val="000000"/>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902" name="Shape 902"/>
          <p:cNvSpPr/>
          <p:nvPr/>
        </p:nvSpPr>
        <p:spPr>
          <a:xfrm>
            <a:off x="5367564" y="6480040"/>
            <a:ext cx="2376564" cy="1270001"/>
          </a:xfrm>
          <a:prstGeom prst="rect">
            <a:avLst/>
          </a:prstGeom>
          <a:solidFill>
            <a:srgbClr val="FFFFFF"/>
          </a:solidFill>
          <a:ln w="25400">
            <a:solidFill>
              <a:schemeClr val="accent1"/>
            </a:solidFill>
            <a:miter/>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907" name="Group 907"/>
          <p:cNvGrpSpPr/>
          <p:nvPr/>
        </p:nvGrpSpPr>
        <p:grpSpPr>
          <a:xfrm>
            <a:off x="5538013" y="6766690"/>
            <a:ext cx="611222" cy="696700"/>
            <a:chOff x="0" y="0"/>
            <a:chExt cx="611221" cy="696698"/>
          </a:xfrm>
        </p:grpSpPr>
        <p:sp>
          <p:nvSpPr>
            <p:cNvPr id="903" name="Shape 903"/>
            <p:cNvSpPr/>
            <p:nvPr/>
          </p:nvSpPr>
          <p:spPr>
            <a:xfrm>
              <a:off x="211052" y="123302"/>
              <a:ext cx="189117" cy="32906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7200"/>
                  </a:lnTo>
                  <a:lnTo>
                    <a:pt x="21600" y="21600"/>
                  </a:lnTo>
                  <a:lnTo>
                    <a:pt x="0" y="14400"/>
                  </a:lnTo>
                  <a:lnTo>
                    <a:pt x="0" y="0"/>
                  </a:lnTo>
                  <a:close/>
                </a:path>
              </a:pathLst>
            </a:custGeom>
            <a:solidFill>
              <a:schemeClr val="accent4"/>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904" name="Shape 904"/>
            <p:cNvSpPr/>
            <p:nvPr/>
          </p:nvSpPr>
          <p:spPr>
            <a:xfrm>
              <a:off x="420592" y="123302"/>
              <a:ext cx="190630" cy="329061"/>
            </a:xfrm>
            <a:custGeom>
              <a:avLst/>
              <a:gdLst/>
              <a:ahLst/>
              <a:cxnLst>
                <a:cxn ang="0">
                  <a:pos x="wd2" y="hd2"/>
                </a:cxn>
                <a:cxn ang="5400000">
                  <a:pos x="wd2" y="hd2"/>
                </a:cxn>
                <a:cxn ang="10800000">
                  <a:pos x="wd2" y="hd2"/>
                </a:cxn>
                <a:cxn ang="16200000">
                  <a:pos x="wd2" y="hd2"/>
                </a:cxn>
              </a:cxnLst>
              <a:rect l="0" t="0" r="r" b="b"/>
              <a:pathLst>
                <a:path w="21600" h="21600" extrusionOk="0">
                  <a:moveTo>
                    <a:pt x="0" y="7200"/>
                  </a:moveTo>
                  <a:lnTo>
                    <a:pt x="0" y="21600"/>
                  </a:lnTo>
                  <a:lnTo>
                    <a:pt x="21600" y="14400"/>
                  </a:lnTo>
                  <a:lnTo>
                    <a:pt x="21600" y="0"/>
                  </a:lnTo>
                  <a:lnTo>
                    <a:pt x="0" y="7200"/>
                  </a:lnTo>
                  <a:close/>
                </a:path>
              </a:pathLst>
            </a:custGeom>
            <a:solidFill>
              <a:srgbClr val="4040B2"/>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905" name="Shape 905"/>
            <p:cNvSpPr/>
            <p:nvPr/>
          </p:nvSpPr>
          <p:spPr>
            <a:xfrm>
              <a:off x="-1" y="-1"/>
              <a:ext cx="189874" cy="33057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4384"/>
                  </a:lnTo>
                  <a:lnTo>
                    <a:pt x="21600" y="21600"/>
                  </a:lnTo>
                  <a:lnTo>
                    <a:pt x="21600" y="7216"/>
                  </a:lnTo>
                  <a:lnTo>
                    <a:pt x="0" y="0"/>
                  </a:lnTo>
                  <a:close/>
                </a:path>
              </a:pathLst>
            </a:custGeom>
            <a:solidFill>
              <a:schemeClr val="accent4"/>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906" name="Shape 906"/>
            <p:cNvSpPr/>
            <p:nvPr/>
          </p:nvSpPr>
          <p:spPr>
            <a:xfrm>
              <a:off x="211052" y="366882"/>
              <a:ext cx="189117" cy="329817"/>
            </a:xfrm>
            <a:custGeom>
              <a:avLst/>
              <a:gdLst/>
              <a:ahLst/>
              <a:cxnLst>
                <a:cxn ang="0">
                  <a:pos x="wd2" y="hd2"/>
                </a:cxn>
                <a:cxn ang="5400000">
                  <a:pos x="wd2" y="hd2"/>
                </a:cxn>
                <a:cxn ang="10800000">
                  <a:pos x="wd2" y="hd2"/>
                </a:cxn>
                <a:cxn ang="16200000">
                  <a:pos x="wd2" y="hd2"/>
                </a:cxn>
              </a:cxnLst>
              <a:rect l="0" t="0" r="r" b="b"/>
              <a:pathLst>
                <a:path w="21600" h="21600" extrusionOk="0">
                  <a:moveTo>
                    <a:pt x="0" y="14417"/>
                  </a:moveTo>
                  <a:lnTo>
                    <a:pt x="21600" y="21600"/>
                  </a:lnTo>
                  <a:lnTo>
                    <a:pt x="21600" y="7233"/>
                  </a:lnTo>
                  <a:lnTo>
                    <a:pt x="0" y="0"/>
                  </a:lnTo>
                  <a:lnTo>
                    <a:pt x="0" y="14417"/>
                  </a:lnTo>
                  <a:close/>
                </a:path>
              </a:pathLst>
            </a:custGeom>
            <a:solidFill>
              <a:schemeClr val="accent4"/>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grpSp>
      <p:sp>
        <p:nvSpPr>
          <p:cNvPr id="908" name="Shape 908"/>
          <p:cNvSpPr/>
          <p:nvPr/>
        </p:nvSpPr>
        <p:spPr>
          <a:xfrm>
            <a:off x="6226138" y="6599420"/>
            <a:ext cx="1669403" cy="1031241"/>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nchor="b">
            <a:spAutoFit/>
          </a:bodyPr>
          <a:lstStyle/>
          <a:p>
            <a:pPr>
              <a:lnSpc>
                <a:spcPct val="100000"/>
              </a:lnSpc>
              <a:spcBef>
                <a:spcPts val="0"/>
              </a:spcBef>
              <a:defRPr sz="2600" b="0">
                <a:solidFill>
                  <a:srgbClr val="000000"/>
                </a:solidFill>
                <a:latin typeface="Verdana"/>
                <a:ea typeface="Verdana"/>
                <a:cs typeface="Verdana"/>
                <a:sym typeface="Verdana"/>
              </a:defRPr>
            </a:pPr>
            <a:r>
              <a:t>Module </a:t>
            </a:r>
          </a:p>
          <a:p>
            <a:pPr>
              <a:lnSpc>
                <a:spcPct val="100000"/>
              </a:lnSpc>
              <a:spcBef>
                <a:spcPts val="0"/>
              </a:spcBef>
              <a:defRPr sz="2600" b="0">
                <a:solidFill>
                  <a:srgbClr val="000000"/>
                </a:solidFill>
                <a:latin typeface="Verdana"/>
                <a:ea typeface="Verdana"/>
                <a:cs typeface="Verdana"/>
                <a:sym typeface="Verdana"/>
              </a:defRPr>
            </a:pPr>
            <a:r>
              <a:t>Registry</a:t>
            </a:r>
          </a:p>
        </p:txBody>
      </p:sp>
      <p:sp>
        <p:nvSpPr>
          <p:cNvPr id="909" name="Shape 909"/>
          <p:cNvSpPr/>
          <p:nvPr/>
        </p:nvSpPr>
        <p:spPr>
          <a:xfrm>
            <a:off x="6028302" y="10416341"/>
            <a:ext cx="1270001" cy="523241"/>
          </a:xfrm>
          <a:prstGeom prst="rect">
            <a:avLst/>
          </a:prstGeom>
          <a:ln w="25400">
            <a:miter lim="400000"/>
          </a:ln>
          <a:extLst>
            <a:ext uri="{C572A759-6A51-4108-AA02-DFA0A04FC94B}">
              <ma14:wrappingTextBoxFlag xmlns="" xmlns:ma14="http://schemas.microsoft.com/office/mac/drawingml/2011/main" val="1"/>
            </a:ext>
          </a:extLst>
        </p:spPr>
        <p:txBody>
          <a:bodyPr lIns="121919" tIns="121919" rIns="121919" bIns="121919" anchor="b">
            <a:spAutoFit/>
          </a:bodyPr>
          <a:lstStyle>
            <a:lvl1pPr algn="ctr">
              <a:lnSpc>
                <a:spcPct val="150000"/>
              </a:lnSpc>
              <a:spcBef>
                <a:spcPts val="0"/>
              </a:spcBef>
              <a:defRPr sz="1800" cap="all">
                <a:solidFill>
                  <a:srgbClr val="44546A"/>
                </a:solidFill>
                <a:latin typeface="Verdana"/>
                <a:ea typeface="Verdana"/>
                <a:cs typeface="Verdana"/>
                <a:sym typeface="Verdana"/>
              </a:defRPr>
            </a:lvl1pPr>
          </a:lstStyle>
          <a:p>
            <a:r>
              <a:t>VCS</a:t>
            </a:r>
          </a:p>
        </p:txBody>
      </p:sp>
    </p:spTree>
  </p:cSld>
  <p:clrMapOvr>
    <a:masterClrMapping/>
  </p:clrMapOvr>
  <p:transition spd="slow"/>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3" name="Shape 913"/>
          <p:cNvSpPr/>
          <p:nvPr/>
        </p:nvSpPr>
        <p:spPr>
          <a:xfrm>
            <a:off x="1372374" y="3356885"/>
            <a:ext cx="7467601" cy="9146283"/>
          </a:xfrm>
          <a:prstGeom prst="rect">
            <a:avLst/>
          </a:prstGeom>
          <a:gradFill>
            <a:gsLst>
              <a:gs pos="0">
                <a:srgbClr val="FFFFFF">
                  <a:alpha val="44001"/>
                </a:srgbClr>
              </a:gs>
              <a:gs pos="100000">
                <a:srgbClr val="EEEEEE">
                  <a:alpha val="44001"/>
                </a:srgbClr>
              </a:gs>
            </a:gsLst>
            <a:lin ang="16200000"/>
          </a:gra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914" name="Shape 914"/>
          <p:cNvSpPr/>
          <p:nvPr/>
        </p:nvSpPr>
        <p:spPr>
          <a:xfrm flipV="1">
            <a:off x="6777658" y="7668226"/>
            <a:ext cx="1" cy="2493191"/>
          </a:xfrm>
          <a:prstGeom prst="line">
            <a:avLst/>
          </a:prstGeom>
          <a:ln w="63500">
            <a:solidFill>
              <a:schemeClr val="accent3"/>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915" name="Shape 915"/>
          <p:cNvSpPr/>
          <p:nvPr/>
        </p:nvSpPr>
        <p:spPr>
          <a:xfrm>
            <a:off x="16701986" y="3365100"/>
            <a:ext cx="7470674" cy="9146283"/>
          </a:xfrm>
          <a:prstGeom prst="rect">
            <a:avLst/>
          </a:prstGeom>
          <a:gradFill>
            <a:gsLst>
              <a:gs pos="0">
                <a:srgbClr val="FFFFFF">
                  <a:alpha val="44001"/>
                </a:srgbClr>
              </a:gs>
              <a:gs pos="100000">
                <a:srgbClr val="EEEEEE">
                  <a:alpha val="44001"/>
                </a:srgbClr>
              </a:gs>
            </a:gsLst>
            <a:lin ang="16200000"/>
          </a:gra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916" name="Shape 916"/>
          <p:cNvSpPr/>
          <p:nvPr/>
        </p:nvSpPr>
        <p:spPr>
          <a:xfrm>
            <a:off x="18550856" y="12540719"/>
            <a:ext cx="2529652" cy="1"/>
          </a:xfrm>
          <a:prstGeom prst="line">
            <a:avLst/>
          </a:prstGeom>
          <a:ln w="50800">
            <a:solidFill>
              <a:srgbClr val="A7A7A7">
                <a:alpha val="34000"/>
              </a:srgbClr>
            </a:solidFill>
            <a:miter lim="400000"/>
            <a:tailEnd type="triangle"/>
          </a:ln>
        </p:spPr>
        <p:txBody>
          <a:bodyPr lIns="50800" tIns="50800" rIns="50800" bIns="50800" anchor="ctr"/>
          <a:lstStyle/>
          <a:p>
            <a:pPr algn="ctr" defTabSz="825500">
              <a:lnSpc>
                <a:spcPct val="100000"/>
              </a:lnSpc>
              <a:spcBef>
                <a:spcPts val="0"/>
              </a:spcBef>
              <a:defRPr sz="3200" b="0">
                <a:solidFill>
                  <a:srgbClr val="000000"/>
                </a:solidFill>
                <a:latin typeface="Helvetica Light"/>
                <a:ea typeface="Helvetica Light"/>
                <a:cs typeface="Helvetica Light"/>
                <a:sym typeface="Helvetica Light"/>
              </a:defRPr>
            </a:pPr>
            <a:endParaRPr/>
          </a:p>
        </p:txBody>
      </p:sp>
      <p:sp>
        <p:nvSpPr>
          <p:cNvPr id="917" name="Shape 917"/>
          <p:cNvSpPr/>
          <p:nvPr/>
        </p:nvSpPr>
        <p:spPr>
          <a:xfrm>
            <a:off x="18550856" y="10599849"/>
            <a:ext cx="2711348" cy="1"/>
          </a:xfrm>
          <a:prstGeom prst="line">
            <a:avLst/>
          </a:prstGeom>
          <a:ln w="50800">
            <a:solidFill>
              <a:srgbClr val="A7A7A7">
                <a:alpha val="34000"/>
              </a:srgbClr>
            </a:solidFill>
            <a:miter lim="400000"/>
            <a:tailEnd type="triangle"/>
          </a:ln>
        </p:spPr>
        <p:txBody>
          <a:bodyPr lIns="50800" tIns="50800" rIns="50800" bIns="50800" anchor="ctr"/>
          <a:lstStyle/>
          <a:p>
            <a:pPr algn="ctr" defTabSz="825500">
              <a:lnSpc>
                <a:spcPct val="100000"/>
              </a:lnSpc>
              <a:spcBef>
                <a:spcPts val="0"/>
              </a:spcBef>
              <a:defRPr sz="3200" b="0">
                <a:solidFill>
                  <a:srgbClr val="000000"/>
                </a:solidFill>
                <a:latin typeface="Helvetica Light"/>
                <a:ea typeface="Helvetica Light"/>
                <a:cs typeface="Helvetica Light"/>
                <a:sym typeface="Helvetica Light"/>
              </a:defRPr>
            </a:pPr>
            <a:endParaRPr/>
          </a:p>
        </p:txBody>
      </p:sp>
      <p:sp>
        <p:nvSpPr>
          <p:cNvPr id="918" name="Shape 918"/>
          <p:cNvSpPr/>
          <p:nvPr/>
        </p:nvSpPr>
        <p:spPr>
          <a:xfrm>
            <a:off x="9037180" y="3365100"/>
            <a:ext cx="7467601" cy="9146283"/>
          </a:xfrm>
          <a:prstGeom prst="rect">
            <a:avLst/>
          </a:prstGeom>
          <a:gradFill>
            <a:gsLst>
              <a:gs pos="0">
                <a:srgbClr val="FFFFFF">
                  <a:alpha val="44001"/>
                </a:srgbClr>
              </a:gs>
              <a:gs pos="100000">
                <a:srgbClr val="EEEEEE">
                  <a:alpha val="44001"/>
                </a:srgbClr>
              </a:gs>
            </a:gsLst>
            <a:lin ang="16200000"/>
          </a:gra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919" name="Shape 919"/>
          <p:cNvSpPr/>
          <p:nvPr/>
        </p:nvSpPr>
        <p:spPr>
          <a:xfrm>
            <a:off x="13472346" y="3517025"/>
            <a:ext cx="8710406" cy="664634"/>
          </a:xfrm>
          <a:prstGeom prst="rect">
            <a:avLst/>
          </a:prstGeom>
          <a:ln w="254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lgn="ctr">
              <a:lnSpc>
                <a:spcPct val="150000"/>
              </a:lnSpc>
              <a:spcBef>
                <a:spcPts val="0"/>
              </a:spcBef>
              <a:defRPr sz="2600" cap="all">
                <a:solidFill>
                  <a:srgbClr val="44546A"/>
                </a:solidFill>
                <a:latin typeface="Verdana"/>
                <a:ea typeface="Verdana"/>
                <a:cs typeface="Verdana"/>
                <a:sym typeface="Verdana"/>
              </a:defRPr>
            </a:lvl1pPr>
          </a:lstStyle>
          <a:p>
            <a:r>
              <a:t> </a:t>
            </a:r>
          </a:p>
        </p:txBody>
      </p:sp>
      <p:sp>
        <p:nvSpPr>
          <p:cNvPr id="920" name="Shape 920"/>
          <p:cNvSpPr>
            <a:spLocks noGrp="1"/>
          </p:cNvSpPr>
          <p:nvPr>
            <p:ph type="sldNum" sz="quarter" idx="2"/>
          </p:nvPr>
        </p:nvSpPr>
        <p:spPr>
          <a:xfrm>
            <a:off x="23586082" y="12945582"/>
            <a:ext cx="385723" cy="485141"/>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24</a:t>
            </a:fld>
            <a:endParaRPr/>
          </a:p>
        </p:txBody>
      </p:sp>
      <p:sp>
        <p:nvSpPr>
          <p:cNvPr id="921" name="Shape 921"/>
          <p:cNvSpPr/>
          <p:nvPr/>
        </p:nvSpPr>
        <p:spPr>
          <a:xfrm>
            <a:off x="10255084" y="9170670"/>
            <a:ext cx="5031633" cy="2915961"/>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chemeClr val="accent4">
              <a:alpha val="14000"/>
            </a:schemeClr>
          </a:solidFill>
          <a:ln w="63500">
            <a:solidFill>
              <a:schemeClr val="accent4">
                <a:alpha val="56000"/>
              </a:schemeClr>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926" name="Group 926"/>
          <p:cNvGrpSpPr/>
          <p:nvPr/>
        </p:nvGrpSpPr>
        <p:grpSpPr>
          <a:xfrm>
            <a:off x="12465370" y="10280274"/>
            <a:ext cx="611222" cy="696699"/>
            <a:chOff x="0" y="0"/>
            <a:chExt cx="611221" cy="696698"/>
          </a:xfrm>
        </p:grpSpPr>
        <p:sp>
          <p:nvSpPr>
            <p:cNvPr id="922" name="Shape 922"/>
            <p:cNvSpPr/>
            <p:nvPr/>
          </p:nvSpPr>
          <p:spPr>
            <a:xfrm>
              <a:off x="211052" y="123302"/>
              <a:ext cx="189117" cy="32906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7200"/>
                  </a:lnTo>
                  <a:lnTo>
                    <a:pt x="21600" y="21600"/>
                  </a:lnTo>
                  <a:lnTo>
                    <a:pt x="0" y="14400"/>
                  </a:lnTo>
                  <a:lnTo>
                    <a:pt x="0" y="0"/>
                  </a:lnTo>
                  <a:close/>
                </a:path>
              </a:pathLst>
            </a:custGeom>
            <a:solidFill>
              <a:schemeClr val="accent4"/>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923" name="Shape 923"/>
            <p:cNvSpPr/>
            <p:nvPr/>
          </p:nvSpPr>
          <p:spPr>
            <a:xfrm>
              <a:off x="420592" y="123302"/>
              <a:ext cx="190630" cy="329061"/>
            </a:xfrm>
            <a:custGeom>
              <a:avLst/>
              <a:gdLst/>
              <a:ahLst/>
              <a:cxnLst>
                <a:cxn ang="0">
                  <a:pos x="wd2" y="hd2"/>
                </a:cxn>
                <a:cxn ang="5400000">
                  <a:pos x="wd2" y="hd2"/>
                </a:cxn>
                <a:cxn ang="10800000">
                  <a:pos x="wd2" y="hd2"/>
                </a:cxn>
                <a:cxn ang="16200000">
                  <a:pos x="wd2" y="hd2"/>
                </a:cxn>
              </a:cxnLst>
              <a:rect l="0" t="0" r="r" b="b"/>
              <a:pathLst>
                <a:path w="21600" h="21600" extrusionOk="0">
                  <a:moveTo>
                    <a:pt x="0" y="7200"/>
                  </a:moveTo>
                  <a:lnTo>
                    <a:pt x="0" y="21600"/>
                  </a:lnTo>
                  <a:lnTo>
                    <a:pt x="21600" y="14400"/>
                  </a:lnTo>
                  <a:lnTo>
                    <a:pt x="21600" y="0"/>
                  </a:lnTo>
                  <a:lnTo>
                    <a:pt x="0" y="7200"/>
                  </a:lnTo>
                  <a:close/>
                </a:path>
              </a:pathLst>
            </a:custGeom>
            <a:solidFill>
              <a:srgbClr val="4040B2"/>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924" name="Shape 924"/>
            <p:cNvSpPr/>
            <p:nvPr/>
          </p:nvSpPr>
          <p:spPr>
            <a:xfrm>
              <a:off x="-1" y="-1"/>
              <a:ext cx="189874" cy="33057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4384"/>
                  </a:lnTo>
                  <a:lnTo>
                    <a:pt x="21600" y="21600"/>
                  </a:lnTo>
                  <a:lnTo>
                    <a:pt x="21600" y="7216"/>
                  </a:lnTo>
                  <a:lnTo>
                    <a:pt x="0" y="0"/>
                  </a:lnTo>
                  <a:close/>
                </a:path>
              </a:pathLst>
            </a:custGeom>
            <a:solidFill>
              <a:schemeClr val="accent4"/>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925" name="Shape 925"/>
            <p:cNvSpPr/>
            <p:nvPr/>
          </p:nvSpPr>
          <p:spPr>
            <a:xfrm>
              <a:off x="211052" y="366882"/>
              <a:ext cx="189117" cy="329817"/>
            </a:xfrm>
            <a:custGeom>
              <a:avLst/>
              <a:gdLst/>
              <a:ahLst/>
              <a:cxnLst>
                <a:cxn ang="0">
                  <a:pos x="wd2" y="hd2"/>
                </a:cxn>
                <a:cxn ang="5400000">
                  <a:pos x="wd2" y="hd2"/>
                </a:cxn>
                <a:cxn ang="10800000">
                  <a:pos x="wd2" y="hd2"/>
                </a:cxn>
                <a:cxn ang="16200000">
                  <a:pos x="wd2" y="hd2"/>
                </a:cxn>
              </a:cxnLst>
              <a:rect l="0" t="0" r="r" b="b"/>
              <a:pathLst>
                <a:path w="21600" h="21600" extrusionOk="0">
                  <a:moveTo>
                    <a:pt x="0" y="14417"/>
                  </a:moveTo>
                  <a:lnTo>
                    <a:pt x="21600" y="21600"/>
                  </a:lnTo>
                  <a:lnTo>
                    <a:pt x="21600" y="7233"/>
                  </a:lnTo>
                  <a:lnTo>
                    <a:pt x="0" y="0"/>
                  </a:lnTo>
                  <a:lnTo>
                    <a:pt x="0" y="14417"/>
                  </a:lnTo>
                  <a:close/>
                </a:path>
              </a:pathLst>
            </a:custGeom>
            <a:solidFill>
              <a:schemeClr val="accent4"/>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grpSp>
      <p:sp>
        <p:nvSpPr>
          <p:cNvPr id="927" name="Shape 927"/>
          <p:cNvSpPr/>
          <p:nvPr/>
        </p:nvSpPr>
        <p:spPr>
          <a:xfrm>
            <a:off x="8772954" y="10118800"/>
            <a:ext cx="2557732" cy="1019647"/>
          </a:xfrm>
          <a:prstGeom prst="rect">
            <a:avLst/>
          </a:prstGeom>
          <a:solidFill>
            <a:schemeClr val="accent4"/>
          </a:solidFill>
          <a:ln w="12700">
            <a:miter lim="400000"/>
          </a:ln>
          <a:effectLst>
            <a:outerShdw blurRad="38100" dist="25400" dir="5400000" rotWithShape="0">
              <a:srgbClr val="000000">
                <a:alpha val="50000"/>
              </a:srgbClr>
            </a:outerShdw>
          </a:effectLst>
          <a:extLst>
            <a:ext uri="{C572A759-6A51-4108-AA02-DFA0A04FC94B}">
              <ma14:wrappingTextBoxFlag xmlns="" xmlns:ma14="http://schemas.microsoft.com/office/mac/drawingml/2011/main" val="1"/>
            </a:ext>
          </a:extLst>
        </p:spPr>
        <p:txBody>
          <a:bodyPr lIns="50800" tIns="50800" rIns="50800" bIns="50800" anchor="ctr"/>
          <a:lstStyle>
            <a:lvl1pPr algn="ctr" defTabSz="825500">
              <a:lnSpc>
                <a:spcPct val="100000"/>
              </a:lnSpc>
              <a:spcBef>
                <a:spcPts val="0"/>
              </a:spcBef>
              <a:defRPr sz="3700" b="0">
                <a:latin typeface="Klavika Basic"/>
                <a:ea typeface="Klavika Basic"/>
                <a:cs typeface="Klavika Basic"/>
                <a:sym typeface="Klavika Basic"/>
              </a:defRPr>
            </a:lvl1pPr>
          </a:lstStyle>
          <a:p>
            <a:r>
              <a:t>Core</a:t>
            </a:r>
          </a:p>
        </p:txBody>
      </p:sp>
      <p:sp>
        <p:nvSpPr>
          <p:cNvPr id="928" name="Shape 928"/>
          <p:cNvSpPr>
            <a:spLocks noGrp="1"/>
          </p:cNvSpPr>
          <p:nvPr>
            <p:ph type="title"/>
          </p:nvPr>
        </p:nvSpPr>
        <p:spPr>
          <a:xfrm>
            <a:off x="1565396" y="875901"/>
            <a:ext cx="21746796" cy="1479845"/>
          </a:xfrm>
          <a:prstGeom prst="rect">
            <a:avLst/>
          </a:prstGeom>
        </p:spPr>
        <p:txBody>
          <a:bodyPr/>
          <a:lstStyle>
            <a:lvl1pPr defTabSz="1682495">
              <a:spcBef>
                <a:spcPts val="1700"/>
              </a:spcBef>
              <a:defRPr sz="6808" spc="-243">
                <a:latin typeface="Verdana"/>
                <a:ea typeface="Verdana"/>
                <a:cs typeface="Verdana"/>
                <a:sym typeface="Verdana"/>
              </a:defRPr>
            </a:lvl1pPr>
          </a:lstStyle>
          <a:p>
            <a:r>
              <a:t>Terraform open and extensible provider model</a:t>
            </a:r>
          </a:p>
        </p:txBody>
      </p:sp>
      <p:sp>
        <p:nvSpPr>
          <p:cNvPr id="929" name="Shape 929"/>
          <p:cNvSpPr/>
          <p:nvPr/>
        </p:nvSpPr>
        <p:spPr>
          <a:xfrm flipV="1">
            <a:off x="1252164" y="4267199"/>
            <a:ext cx="23037635" cy="44676"/>
          </a:xfrm>
          <a:prstGeom prst="line">
            <a:avLst/>
          </a:prstGeom>
          <a:ln w="63500">
            <a:solidFill>
              <a:srgbClr val="FFFFFF"/>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930" name="Shape 930"/>
          <p:cNvSpPr/>
          <p:nvPr/>
        </p:nvSpPr>
        <p:spPr>
          <a:xfrm>
            <a:off x="16703523" y="3517025"/>
            <a:ext cx="7467601" cy="664634"/>
          </a:xfrm>
          <a:prstGeom prst="rect">
            <a:avLst/>
          </a:prstGeom>
          <a:ln w="254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lgn="ctr">
              <a:lnSpc>
                <a:spcPct val="150000"/>
              </a:lnSpc>
              <a:spcBef>
                <a:spcPts val="0"/>
              </a:spcBef>
              <a:defRPr sz="2600" cap="all">
                <a:solidFill>
                  <a:schemeClr val="accent1">
                    <a:lumOff val="11519"/>
                  </a:schemeClr>
                </a:solidFill>
                <a:latin typeface="Verdana"/>
                <a:ea typeface="Verdana"/>
                <a:cs typeface="Verdana"/>
                <a:sym typeface="Verdana"/>
              </a:defRPr>
            </a:lvl1pPr>
          </a:lstStyle>
          <a:p>
            <a:r>
              <a:t>Extensible provider model</a:t>
            </a:r>
          </a:p>
        </p:txBody>
      </p:sp>
      <p:sp>
        <p:nvSpPr>
          <p:cNvPr id="931" name="Shape 931"/>
          <p:cNvSpPr/>
          <p:nvPr/>
        </p:nvSpPr>
        <p:spPr>
          <a:xfrm>
            <a:off x="14211275" y="10118800"/>
            <a:ext cx="2557732" cy="1019647"/>
          </a:xfrm>
          <a:prstGeom prst="rect">
            <a:avLst/>
          </a:prstGeom>
          <a:solidFill>
            <a:schemeClr val="accent4"/>
          </a:solidFill>
          <a:ln w="12700">
            <a:miter lim="400000"/>
          </a:ln>
          <a:effectLst>
            <a:outerShdw blurRad="38100" dist="25400" dir="5400000" rotWithShape="0">
              <a:srgbClr val="000000">
                <a:alpha val="50000"/>
              </a:srgbClr>
            </a:outerShdw>
          </a:effectLst>
          <a:extLst>
            <a:ext uri="{C572A759-6A51-4108-AA02-DFA0A04FC94B}">
              <ma14:wrappingTextBoxFlag xmlns="" xmlns:ma14="http://schemas.microsoft.com/office/mac/drawingml/2011/main" val="1"/>
            </a:ext>
          </a:extLst>
        </p:spPr>
        <p:txBody>
          <a:bodyPr lIns="50800" tIns="50800" rIns="50800" bIns="50800" anchor="ctr"/>
          <a:lstStyle>
            <a:lvl1pPr algn="ctr" defTabSz="825500">
              <a:lnSpc>
                <a:spcPct val="100000"/>
              </a:lnSpc>
              <a:spcBef>
                <a:spcPts val="0"/>
              </a:spcBef>
              <a:defRPr sz="3700" b="0">
                <a:latin typeface="Klavika Basic"/>
                <a:ea typeface="Klavika Basic"/>
                <a:cs typeface="Klavika Basic"/>
                <a:sym typeface="Klavika Basic"/>
              </a:defRPr>
            </a:lvl1pPr>
          </a:lstStyle>
          <a:p>
            <a:r>
              <a:t>Provider</a:t>
            </a:r>
          </a:p>
        </p:txBody>
      </p:sp>
      <p:sp>
        <p:nvSpPr>
          <p:cNvPr id="932" name="Shape 932"/>
          <p:cNvSpPr/>
          <p:nvPr/>
        </p:nvSpPr>
        <p:spPr>
          <a:xfrm>
            <a:off x="16916232" y="12167648"/>
            <a:ext cx="1920088" cy="696700"/>
          </a:xfrm>
          <a:prstGeom prst="rect">
            <a:avLst/>
          </a:prstGeom>
          <a:solidFill>
            <a:srgbClr val="942192"/>
          </a:solidFill>
          <a:ln w="12700">
            <a:miter lim="400000"/>
          </a:ln>
          <a:effectLst>
            <a:outerShdw blurRad="38100" dist="25400" dir="5400000" rotWithShape="0">
              <a:srgbClr val="000000">
                <a:alpha val="50000"/>
              </a:srgbClr>
            </a:outerShdw>
          </a:effectLst>
          <a:extLst>
            <a:ext uri="{C572A759-6A51-4108-AA02-DFA0A04FC94B}">
              <ma14:wrappingTextBoxFlag xmlns="" xmlns:ma14="http://schemas.microsoft.com/office/mac/drawingml/2011/main" val="1"/>
            </a:ext>
          </a:extLst>
        </p:spPr>
        <p:txBody>
          <a:bodyPr lIns="50800" tIns="50800" rIns="50800" bIns="50800" anchor="ctr"/>
          <a:lstStyle>
            <a:lvl1pPr algn="ctr" defTabSz="825500">
              <a:lnSpc>
                <a:spcPct val="100000"/>
              </a:lnSpc>
              <a:spcBef>
                <a:spcPts val="0"/>
              </a:spcBef>
              <a:defRPr sz="3000" b="0">
                <a:latin typeface="Klavika Basic"/>
                <a:ea typeface="Klavika Basic"/>
                <a:cs typeface="Klavika Basic"/>
                <a:sym typeface="Klavika Basic"/>
              </a:defRPr>
            </a:lvl1pPr>
          </a:lstStyle>
          <a:p>
            <a:pPr>
              <a:defRPr sz="5000"/>
            </a:pPr>
            <a:r>
              <a:rPr sz="3000"/>
              <a:t>Alibaba</a:t>
            </a:r>
          </a:p>
        </p:txBody>
      </p:sp>
      <p:sp>
        <p:nvSpPr>
          <p:cNvPr id="933" name="Shape 933"/>
          <p:cNvSpPr/>
          <p:nvPr/>
        </p:nvSpPr>
        <p:spPr>
          <a:xfrm>
            <a:off x="16916232" y="10251499"/>
            <a:ext cx="1920088" cy="696700"/>
          </a:xfrm>
          <a:prstGeom prst="rect">
            <a:avLst/>
          </a:prstGeom>
          <a:solidFill>
            <a:srgbClr val="942192"/>
          </a:solidFill>
          <a:ln w="12700">
            <a:miter lim="400000"/>
          </a:ln>
          <a:effectLst>
            <a:outerShdw blurRad="38100" dist="25400" dir="5400000" rotWithShape="0">
              <a:srgbClr val="000000">
                <a:alpha val="50000"/>
              </a:srgbClr>
            </a:outerShdw>
          </a:effectLst>
          <a:extLst>
            <a:ext uri="{C572A759-6A51-4108-AA02-DFA0A04FC94B}">
              <ma14:wrappingTextBoxFlag xmlns="" xmlns:ma14="http://schemas.microsoft.com/office/mac/drawingml/2011/main" val="1"/>
            </a:ext>
          </a:extLst>
        </p:spPr>
        <p:txBody>
          <a:bodyPr lIns="50800" tIns="50800" rIns="50800" bIns="50800" anchor="ctr"/>
          <a:lstStyle>
            <a:lvl1pPr algn="ctr" defTabSz="825500">
              <a:lnSpc>
                <a:spcPct val="100000"/>
              </a:lnSpc>
              <a:spcBef>
                <a:spcPts val="0"/>
              </a:spcBef>
              <a:defRPr sz="3000" b="0">
                <a:latin typeface="Klavika Basic"/>
                <a:ea typeface="Klavika Basic"/>
                <a:cs typeface="Klavika Basic"/>
                <a:sym typeface="Klavika Basic"/>
              </a:defRPr>
            </a:lvl1pPr>
          </a:lstStyle>
          <a:p>
            <a:pPr>
              <a:defRPr sz="5000"/>
            </a:pPr>
            <a:r>
              <a:rPr sz="3000"/>
              <a:t>AWS</a:t>
            </a:r>
          </a:p>
        </p:txBody>
      </p:sp>
      <p:sp>
        <p:nvSpPr>
          <p:cNvPr id="934" name="Shape 934"/>
          <p:cNvSpPr/>
          <p:nvPr/>
        </p:nvSpPr>
        <p:spPr>
          <a:xfrm>
            <a:off x="16916232" y="11209574"/>
            <a:ext cx="1920088" cy="696700"/>
          </a:xfrm>
          <a:prstGeom prst="rect">
            <a:avLst/>
          </a:prstGeom>
          <a:solidFill>
            <a:srgbClr val="942192"/>
          </a:solidFill>
          <a:ln w="12700">
            <a:miter lim="400000"/>
          </a:ln>
          <a:effectLst>
            <a:outerShdw blurRad="38100" dist="25400" dir="5400000" rotWithShape="0">
              <a:srgbClr val="000000">
                <a:alpha val="50000"/>
              </a:srgbClr>
            </a:outerShdw>
          </a:effectLst>
          <a:extLst>
            <a:ext uri="{C572A759-6A51-4108-AA02-DFA0A04FC94B}">
              <ma14:wrappingTextBoxFlag xmlns="" xmlns:ma14="http://schemas.microsoft.com/office/mac/drawingml/2011/main" val="1"/>
            </a:ext>
          </a:extLst>
        </p:spPr>
        <p:txBody>
          <a:bodyPr lIns="50800" tIns="50800" rIns="50800" bIns="50800" anchor="ctr"/>
          <a:lstStyle>
            <a:lvl1pPr algn="ctr" defTabSz="825500">
              <a:lnSpc>
                <a:spcPct val="100000"/>
              </a:lnSpc>
              <a:spcBef>
                <a:spcPts val="0"/>
              </a:spcBef>
              <a:defRPr sz="3000" b="0">
                <a:latin typeface="Klavika Basic"/>
                <a:ea typeface="Klavika Basic"/>
                <a:cs typeface="Klavika Basic"/>
                <a:sym typeface="Klavika Basic"/>
              </a:defRPr>
            </a:lvl1pPr>
          </a:lstStyle>
          <a:p>
            <a:pPr>
              <a:defRPr sz="5000"/>
            </a:pPr>
            <a:r>
              <a:rPr sz="3000"/>
              <a:t>Azure</a:t>
            </a:r>
          </a:p>
        </p:txBody>
      </p:sp>
      <p:sp>
        <p:nvSpPr>
          <p:cNvPr id="935" name="Shape 935"/>
          <p:cNvSpPr/>
          <p:nvPr/>
        </p:nvSpPr>
        <p:spPr>
          <a:xfrm>
            <a:off x="18482346" y="11613676"/>
            <a:ext cx="1507199" cy="1"/>
          </a:xfrm>
          <a:prstGeom prst="line">
            <a:avLst/>
          </a:prstGeom>
          <a:ln w="50800">
            <a:solidFill>
              <a:srgbClr val="A7A7A7">
                <a:alpha val="34000"/>
              </a:srgbClr>
            </a:solidFill>
            <a:miter lim="400000"/>
            <a:tailEnd type="triangle"/>
          </a:ln>
        </p:spPr>
        <p:txBody>
          <a:bodyPr lIns="50800" tIns="50800" rIns="50800" bIns="50800" anchor="ctr"/>
          <a:lstStyle/>
          <a:p>
            <a:pPr algn="ctr" defTabSz="825500">
              <a:lnSpc>
                <a:spcPct val="100000"/>
              </a:lnSpc>
              <a:spcBef>
                <a:spcPts val="0"/>
              </a:spcBef>
              <a:defRPr sz="3200" b="0">
                <a:solidFill>
                  <a:srgbClr val="000000"/>
                </a:solidFill>
                <a:latin typeface="Helvetica Light"/>
                <a:ea typeface="Helvetica Light"/>
                <a:cs typeface="Helvetica Light"/>
                <a:sym typeface="Helvetica Light"/>
              </a:defRPr>
            </a:pPr>
            <a:endParaRPr/>
          </a:p>
        </p:txBody>
      </p:sp>
      <p:sp>
        <p:nvSpPr>
          <p:cNvPr id="936" name="Shape 936"/>
          <p:cNvSpPr/>
          <p:nvPr/>
        </p:nvSpPr>
        <p:spPr>
          <a:xfrm>
            <a:off x="18482346" y="9722984"/>
            <a:ext cx="1507199" cy="1"/>
          </a:xfrm>
          <a:prstGeom prst="line">
            <a:avLst/>
          </a:prstGeom>
          <a:ln w="50800">
            <a:solidFill>
              <a:srgbClr val="A7A7A7">
                <a:alpha val="34000"/>
              </a:srgbClr>
            </a:solidFill>
            <a:miter lim="400000"/>
            <a:tailEnd type="triangle"/>
          </a:ln>
        </p:spPr>
        <p:txBody>
          <a:bodyPr lIns="50800" tIns="50800" rIns="50800" bIns="50800" anchor="ctr"/>
          <a:lstStyle/>
          <a:p>
            <a:pPr algn="ctr" defTabSz="825500">
              <a:lnSpc>
                <a:spcPct val="100000"/>
              </a:lnSpc>
              <a:spcBef>
                <a:spcPts val="0"/>
              </a:spcBef>
              <a:defRPr sz="3200" b="0">
                <a:solidFill>
                  <a:srgbClr val="000000"/>
                </a:solidFill>
                <a:latin typeface="Helvetica Light"/>
                <a:ea typeface="Helvetica Light"/>
                <a:cs typeface="Helvetica Light"/>
                <a:sym typeface="Helvetica Light"/>
              </a:defRPr>
            </a:pPr>
            <a:endParaRPr/>
          </a:p>
        </p:txBody>
      </p:sp>
      <p:pic>
        <p:nvPicPr>
          <p:cNvPr id="937" name="image48.png"/>
          <p:cNvPicPr>
            <a:picLocks noChangeAspect="1"/>
          </p:cNvPicPr>
          <p:nvPr/>
        </p:nvPicPr>
        <p:blipFill>
          <a:blip r:embed="rId3">
            <a:alphaModFix amt="34000"/>
            <a:extLst/>
          </a:blip>
          <a:stretch>
            <a:fillRect/>
          </a:stretch>
        </p:blipFill>
        <p:spPr>
          <a:xfrm>
            <a:off x="21591108" y="10096593"/>
            <a:ext cx="1587501" cy="750093"/>
          </a:xfrm>
          <a:prstGeom prst="rect">
            <a:avLst/>
          </a:prstGeom>
          <a:ln w="12700">
            <a:miter lim="400000"/>
          </a:ln>
        </p:spPr>
      </p:pic>
      <p:pic>
        <p:nvPicPr>
          <p:cNvPr id="938" name="image48.png"/>
          <p:cNvPicPr>
            <a:picLocks noChangeAspect="1"/>
          </p:cNvPicPr>
          <p:nvPr/>
        </p:nvPicPr>
        <p:blipFill>
          <a:blip r:embed="rId3">
            <a:alphaModFix amt="34000"/>
            <a:extLst/>
          </a:blip>
          <a:stretch>
            <a:fillRect/>
          </a:stretch>
        </p:blipFill>
        <p:spPr>
          <a:xfrm>
            <a:off x="20242716" y="9211377"/>
            <a:ext cx="1587501" cy="750093"/>
          </a:xfrm>
          <a:prstGeom prst="rect">
            <a:avLst/>
          </a:prstGeom>
          <a:ln w="12700">
            <a:miter lim="400000"/>
          </a:ln>
        </p:spPr>
      </p:pic>
      <p:pic>
        <p:nvPicPr>
          <p:cNvPr id="939" name="image48.png"/>
          <p:cNvPicPr>
            <a:picLocks noChangeAspect="1"/>
          </p:cNvPicPr>
          <p:nvPr/>
        </p:nvPicPr>
        <p:blipFill>
          <a:blip r:embed="rId3">
            <a:alphaModFix amt="34000"/>
            <a:extLst/>
          </a:blip>
          <a:stretch>
            <a:fillRect/>
          </a:stretch>
        </p:blipFill>
        <p:spPr>
          <a:xfrm>
            <a:off x="20242716" y="11106762"/>
            <a:ext cx="1587501" cy="750094"/>
          </a:xfrm>
          <a:prstGeom prst="rect">
            <a:avLst/>
          </a:prstGeom>
          <a:ln w="12700">
            <a:miter lim="400000"/>
          </a:ln>
        </p:spPr>
      </p:pic>
      <p:sp>
        <p:nvSpPr>
          <p:cNvPr id="940" name="Shape 940"/>
          <p:cNvSpPr/>
          <p:nvPr/>
        </p:nvSpPr>
        <p:spPr>
          <a:xfrm>
            <a:off x="16916232" y="9284282"/>
            <a:ext cx="1920088" cy="696699"/>
          </a:xfrm>
          <a:prstGeom prst="rect">
            <a:avLst/>
          </a:prstGeom>
          <a:solidFill>
            <a:srgbClr val="942192"/>
          </a:solidFill>
          <a:ln w="12700">
            <a:miter lim="400000"/>
          </a:ln>
          <a:effectLst>
            <a:outerShdw blurRad="38100" dist="25400" dir="5400000" rotWithShape="0">
              <a:srgbClr val="000000">
                <a:alpha val="50000"/>
              </a:srgbClr>
            </a:outerShdw>
          </a:effectLst>
          <a:extLst>
            <a:ext uri="{C572A759-6A51-4108-AA02-DFA0A04FC94B}">
              <ma14:wrappingTextBoxFlag xmlns="" xmlns:ma14="http://schemas.microsoft.com/office/mac/drawingml/2011/main" val="1"/>
            </a:ext>
          </a:extLst>
        </p:spPr>
        <p:txBody>
          <a:bodyPr lIns="50800" tIns="50800" rIns="50800" bIns="50800" anchor="ctr"/>
          <a:lstStyle>
            <a:lvl1pPr algn="ctr" defTabSz="825500">
              <a:lnSpc>
                <a:spcPct val="100000"/>
              </a:lnSpc>
              <a:spcBef>
                <a:spcPts val="0"/>
              </a:spcBef>
              <a:defRPr sz="3000" b="0">
                <a:latin typeface="Klavika Basic"/>
                <a:ea typeface="Klavika Basic"/>
                <a:cs typeface="Klavika Basic"/>
                <a:sym typeface="Klavika Basic"/>
              </a:defRPr>
            </a:lvl1pPr>
          </a:lstStyle>
          <a:p>
            <a:pPr>
              <a:defRPr sz="5000"/>
            </a:pPr>
            <a:r>
              <a:rPr sz="3000"/>
              <a:t>GCP</a:t>
            </a:r>
          </a:p>
        </p:txBody>
      </p:sp>
      <p:pic>
        <p:nvPicPr>
          <p:cNvPr id="941" name="image48.png"/>
          <p:cNvPicPr>
            <a:picLocks noChangeAspect="1"/>
          </p:cNvPicPr>
          <p:nvPr/>
        </p:nvPicPr>
        <p:blipFill>
          <a:blip r:embed="rId3">
            <a:alphaModFix amt="34000"/>
            <a:extLst/>
          </a:blip>
          <a:stretch>
            <a:fillRect/>
          </a:stretch>
        </p:blipFill>
        <p:spPr>
          <a:xfrm>
            <a:off x="21443886" y="11965953"/>
            <a:ext cx="1587501" cy="750093"/>
          </a:xfrm>
          <a:prstGeom prst="rect">
            <a:avLst/>
          </a:prstGeom>
          <a:ln w="12700">
            <a:miter lim="400000"/>
          </a:ln>
        </p:spPr>
      </p:pic>
      <p:sp>
        <p:nvSpPr>
          <p:cNvPr id="942" name="Shape 942"/>
          <p:cNvSpPr/>
          <p:nvPr/>
        </p:nvSpPr>
        <p:spPr>
          <a:xfrm>
            <a:off x="5611140" y="11118582"/>
            <a:ext cx="2532332" cy="1390119"/>
          </a:xfrm>
          <a:prstGeom prst="rect">
            <a:avLst/>
          </a:prstGeom>
          <a:solidFill>
            <a:srgbClr val="DDDDDD"/>
          </a:soli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943" name="Shape 943"/>
          <p:cNvSpPr/>
          <p:nvPr/>
        </p:nvSpPr>
        <p:spPr>
          <a:xfrm>
            <a:off x="9037180" y="3517025"/>
            <a:ext cx="7505212" cy="664634"/>
          </a:xfrm>
          <a:prstGeom prst="rect">
            <a:avLst/>
          </a:prstGeom>
          <a:ln w="254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lgn="ctr">
              <a:lnSpc>
                <a:spcPct val="150000"/>
              </a:lnSpc>
              <a:spcBef>
                <a:spcPts val="0"/>
              </a:spcBef>
              <a:defRPr sz="2600" cap="all">
                <a:solidFill>
                  <a:schemeClr val="accent1">
                    <a:lumOff val="11519"/>
                  </a:schemeClr>
                </a:solidFill>
                <a:latin typeface="Verdana"/>
                <a:ea typeface="Verdana"/>
                <a:cs typeface="Verdana"/>
                <a:sym typeface="Verdana"/>
              </a:defRPr>
            </a:lvl1pPr>
          </a:lstStyle>
          <a:p>
            <a:r>
              <a:t>PROVISIONing WORKFLOW</a:t>
            </a:r>
          </a:p>
        </p:txBody>
      </p:sp>
      <p:sp>
        <p:nvSpPr>
          <p:cNvPr id="944" name="Shape 944"/>
          <p:cNvSpPr/>
          <p:nvPr/>
        </p:nvSpPr>
        <p:spPr>
          <a:xfrm>
            <a:off x="2268095" y="3533723"/>
            <a:ext cx="5676158" cy="690035"/>
          </a:xfrm>
          <a:prstGeom prst="rect">
            <a:avLst/>
          </a:prstGeom>
          <a:ln w="254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lgn="ctr">
              <a:lnSpc>
                <a:spcPct val="100000"/>
              </a:lnSpc>
              <a:spcBef>
                <a:spcPts val="0"/>
              </a:spcBef>
              <a:defRPr sz="2700">
                <a:solidFill>
                  <a:schemeClr val="accent1">
                    <a:lumOff val="11519"/>
                  </a:schemeClr>
                </a:solidFill>
              </a:defRPr>
            </a:lvl1pPr>
          </a:lstStyle>
          <a:p>
            <a:r>
              <a:t>INFRASTRUCTURE AS CODE</a:t>
            </a:r>
          </a:p>
        </p:txBody>
      </p:sp>
      <p:sp>
        <p:nvSpPr>
          <p:cNvPr id="945" name="Shape 945"/>
          <p:cNvSpPr/>
          <p:nvPr/>
        </p:nvSpPr>
        <p:spPr>
          <a:xfrm>
            <a:off x="20920347" y="8224940"/>
            <a:ext cx="1920088" cy="696700"/>
          </a:xfrm>
          <a:prstGeom prst="rect">
            <a:avLst/>
          </a:prstGeom>
          <a:solidFill>
            <a:srgbClr val="D783FF">
              <a:alpha val="73728"/>
            </a:srgbClr>
          </a:solidFill>
          <a:ln w="12700">
            <a:miter lim="400000"/>
          </a:ln>
          <a:extLst>
            <a:ext uri="{C572A759-6A51-4108-AA02-DFA0A04FC94B}">
              <ma14:wrappingTextBoxFlag xmlns="" xmlns:ma14="http://schemas.microsoft.com/office/mac/drawingml/2011/main" val="1"/>
            </a:ext>
          </a:extLst>
        </p:spPr>
        <p:txBody>
          <a:bodyPr lIns="50800" tIns="50800" rIns="50800" bIns="50800" anchor="ctr"/>
          <a:lstStyle>
            <a:lvl1pPr algn="ctr" defTabSz="825500">
              <a:lnSpc>
                <a:spcPct val="100000"/>
              </a:lnSpc>
              <a:spcBef>
                <a:spcPts val="0"/>
              </a:spcBef>
              <a:defRPr sz="3000" b="0">
                <a:latin typeface="Klavika Basic"/>
                <a:ea typeface="Klavika Basic"/>
                <a:cs typeface="Klavika Basic"/>
                <a:sym typeface="Klavika Basic"/>
              </a:defRPr>
            </a:lvl1pPr>
          </a:lstStyle>
          <a:p>
            <a:pPr>
              <a:defRPr sz="5000"/>
            </a:pPr>
            <a:r>
              <a:rPr sz="3000"/>
              <a:t>…</a:t>
            </a:r>
          </a:p>
        </p:txBody>
      </p:sp>
      <p:sp>
        <p:nvSpPr>
          <p:cNvPr id="946" name="Shape 946"/>
          <p:cNvSpPr/>
          <p:nvPr/>
        </p:nvSpPr>
        <p:spPr>
          <a:xfrm>
            <a:off x="20920347" y="7216436"/>
            <a:ext cx="1920088" cy="696699"/>
          </a:xfrm>
          <a:prstGeom prst="rect">
            <a:avLst/>
          </a:prstGeom>
          <a:solidFill>
            <a:srgbClr val="D783FF">
              <a:alpha val="73728"/>
            </a:srgbClr>
          </a:solidFill>
          <a:ln w="12700">
            <a:miter lim="400000"/>
          </a:ln>
          <a:extLst>
            <a:ext uri="{C572A759-6A51-4108-AA02-DFA0A04FC94B}">
              <ma14:wrappingTextBoxFlag xmlns="" xmlns:ma14="http://schemas.microsoft.com/office/mac/drawingml/2011/main" val="1"/>
            </a:ext>
          </a:extLst>
        </p:spPr>
        <p:txBody>
          <a:bodyPr lIns="50800" tIns="50800" rIns="50800" bIns="50800" anchor="ctr"/>
          <a:lstStyle>
            <a:lvl1pPr algn="ctr" defTabSz="825500">
              <a:lnSpc>
                <a:spcPct val="100000"/>
              </a:lnSpc>
              <a:spcBef>
                <a:spcPts val="0"/>
              </a:spcBef>
              <a:defRPr sz="3000" b="0">
                <a:latin typeface="Klavika Basic"/>
                <a:ea typeface="Klavika Basic"/>
                <a:cs typeface="Klavika Basic"/>
                <a:sym typeface="Klavika Basic"/>
              </a:defRPr>
            </a:lvl1pPr>
          </a:lstStyle>
          <a:p>
            <a:pPr>
              <a:defRPr sz="5000"/>
            </a:pPr>
            <a:r>
              <a:rPr sz="3000"/>
              <a:t>…</a:t>
            </a:r>
          </a:p>
        </p:txBody>
      </p:sp>
      <p:sp>
        <p:nvSpPr>
          <p:cNvPr id="947" name="Shape 947"/>
          <p:cNvSpPr/>
          <p:nvPr/>
        </p:nvSpPr>
        <p:spPr>
          <a:xfrm>
            <a:off x="20920347" y="6253744"/>
            <a:ext cx="1920088" cy="696699"/>
          </a:xfrm>
          <a:prstGeom prst="rect">
            <a:avLst/>
          </a:prstGeom>
          <a:solidFill>
            <a:srgbClr val="D783FF">
              <a:alpha val="73728"/>
            </a:srgbClr>
          </a:solidFill>
          <a:ln w="12700">
            <a:miter lim="400000"/>
          </a:ln>
          <a:extLst>
            <a:ext uri="{C572A759-6A51-4108-AA02-DFA0A04FC94B}">
              <ma14:wrappingTextBoxFlag xmlns="" xmlns:ma14="http://schemas.microsoft.com/office/mac/drawingml/2011/main" val="1"/>
            </a:ext>
          </a:extLst>
        </p:spPr>
        <p:txBody>
          <a:bodyPr lIns="50800" tIns="50800" rIns="50800" bIns="50800" anchor="ctr"/>
          <a:lstStyle>
            <a:lvl1pPr algn="ctr" defTabSz="825500">
              <a:lnSpc>
                <a:spcPct val="100000"/>
              </a:lnSpc>
              <a:spcBef>
                <a:spcPts val="0"/>
              </a:spcBef>
              <a:defRPr sz="3000" b="0">
                <a:latin typeface="Klavika Basic"/>
                <a:ea typeface="Klavika Basic"/>
                <a:cs typeface="Klavika Basic"/>
                <a:sym typeface="Klavika Basic"/>
              </a:defRPr>
            </a:lvl1pPr>
          </a:lstStyle>
          <a:p>
            <a:pPr>
              <a:defRPr sz="5000"/>
            </a:pPr>
            <a:r>
              <a:rPr sz="3000"/>
              <a:t>…</a:t>
            </a:r>
          </a:p>
        </p:txBody>
      </p:sp>
      <p:sp>
        <p:nvSpPr>
          <p:cNvPr id="948" name="Shape 948"/>
          <p:cNvSpPr/>
          <p:nvPr/>
        </p:nvSpPr>
        <p:spPr>
          <a:xfrm>
            <a:off x="20920347" y="5245239"/>
            <a:ext cx="1920088" cy="696700"/>
          </a:xfrm>
          <a:prstGeom prst="rect">
            <a:avLst/>
          </a:prstGeom>
          <a:solidFill>
            <a:srgbClr val="D783FF">
              <a:alpha val="73728"/>
            </a:srgbClr>
          </a:solidFill>
          <a:ln w="12700">
            <a:miter lim="400000"/>
          </a:ln>
          <a:extLst>
            <a:ext uri="{C572A759-6A51-4108-AA02-DFA0A04FC94B}">
              <ma14:wrappingTextBoxFlag xmlns="" xmlns:ma14="http://schemas.microsoft.com/office/mac/drawingml/2011/main" val="1"/>
            </a:ext>
          </a:extLst>
        </p:spPr>
        <p:txBody>
          <a:bodyPr lIns="50800" tIns="50800" rIns="50800" bIns="50800" anchor="ctr"/>
          <a:lstStyle>
            <a:lvl1pPr algn="ctr" defTabSz="825500">
              <a:lnSpc>
                <a:spcPct val="100000"/>
              </a:lnSpc>
              <a:spcBef>
                <a:spcPts val="0"/>
              </a:spcBef>
              <a:defRPr sz="3000" b="0">
                <a:latin typeface="Klavika Basic"/>
                <a:ea typeface="Klavika Basic"/>
                <a:cs typeface="Klavika Basic"/>
                <a:sym typeface="Klavika Basic"/>
              </a:defRPr>
            </a:lvl1pPr>
          </a:lstStyle>
          <a:p>
            <a:pPr>
              <a:defRPr sz="5000"/>
            </a:pPr>
            <a:r>
              <a:rPr sz="3000"/>
              <a:t>…</a:t>
            </a:r>
          </a:p>
        </p:txBody>
      </p:sp>
      <p:sp>
        <p:nvSpPr>
          <p:cNvPr id="949" name="Shape 949"/>
          <p:cNvSpPr/>
          <p:nvPr/>
        </p:nvSpPr>
        <p:spPr>
          <a:xfrm>
            <a:off x="19584030" y="8007656"/>
            <a:ext cx="1920088" cy="696700"/>
          </a:xfrm>
          <a:prstGeom prst="rect">
            <a:avLst/>
          </a:prstGeom>
          <a:solidFill>
            <a:srgbClr val="D783FF"/>
          </a:solidFill>
          <a:ln w="12700">
            <a:miter lim="400000"/>
          </a:ln>
          <a:effectLst>
            <a:outerShdw dist="25400" dir="5400000" rotWithShape="0">
              <a:srgbClr val="000000">
                <a:alpha val="50000"/>
              </a:srgbClr>
            </a:outerShdw>
          </a:effectLst>
          <a:extLst>
            <a:ext uri="{C572A759-6A51-4108-AA02-DFA0A04FC94B}">
              <ma14:wrappingTextBoxFlag xmlns="" xmlns:ma14="http://schemas.microsoft.com/office/mac/drawingml/2011/main" val="1"/>
            </a:ext>
          </a:extLst>
        </p:spPr>
        <p:txBody>
          <a:bodyPr lIns="50800" tIns="50800" rIns="50800" bIns="50800" anchor="ctr"/>
          <a:lstStyle>
            <a:lvl1pPr algn="ctr" defTabSz="825500">
              <a:lnSpc>
                <a:spcPct val="100000"/>
              </a:lnSpc>
              <a:spcBef>
                <a:spcPts val="0"/>
              </a:spcBef>
              <a:defRPr sz="3000" b="0">
                <a:latin typeface="Klavika Basic"/>
                <a:ea typeface="Klavika Basic"/>
                <a:cs typeface="Klavika Basic"/>
                <a:sym typeface="Klavika Basic"/>
              </a:defRPr>
            </a:lvl1pPr>
          </a:lstStyle>
          <a:p>
            <a:pPr>
              <a:defRPr sz="5000"/>
            </a:pPr>
            <a:r>
              <a:rPr sz="3000"/>
              <a:t>F5</a:t>
            </a:r>
          </a:p>
        </p:txBody>
      </p:sp>
      <p:sp>
        <p:nvSpPr>
          <p:cNvPr id="950" name="Shape 950"/>
          <p:cNvSpPr/>
          <p:nvPr/>
        </p:nvSpPr>
        <p:spPr>
          <a:xfrm>
            <a:off x="19584030" y="6999152"/>
            <a:ext cx="1920088" cy="696700"/>
          </a:xfrm>
          <a:prstGeom prst="rect">
            <a:avLst/>
          </a:prstGeom>
          <a:solidFill>
            <a:srgbClr val="D783FF"/>
          </a:solidFill>
          <a:ln w="12700">
            <a:miter lim="400000"/>
          </a:ln>
          <a:effectLst>
            <a:outerShdw dist="25400" dir="5400000" rotWithShape="0">
              <a:srgbClr val="000000">
                <a:alpha val="50000"/>
              </a:srgbClr>
            </a:outerShdw>
          </a:effectLst>
          <a:extLst>
            <a:ext uri="{C572A759-6A51-4108-AA02-DFA0A04FC94B}">
              <ma14:wrappingTextBoxFlag xmlns="" xmlns:ma14="http://schemas.microsoft.com/office/mac/drawingml/2011/main" val="1"/>
            </a:ext>
          </a:extLst>
        </p:spPr>
        <p:txBody>
          <a:bodyPr lIns="50800" tIns="50800" rIns="50800" bIns="50800" anchor="ctr"/>
          <a:lstStyle>
            <a:lvl1pPr algn="ctr" defTabSz="825500">
              <a:lnSpc>
                <a:spcPct val="100000"/>
              </a:lnSpc>
              <a:spcBef>
                <a:spcPts val="0"/>
              </a:spcBef>
              <a:defRPr sz="3000" b="0">
                <a:latin typeface="Klavika Basic"/>
                <a:ea typeface="Klavika Basic"/>
                <a:cs typeface="Klavika Basic"/>
                <a:sym typeface="Klavika Basic"/>
              </a:defRPr>
            </a:lvl1pPr>
          </a:lstStyle>
          <a:p>
            <a:r>
              <a:t>Akamai</a:t>
            </a:r>
          </a:p>
        </p:txBody>
      </p:sp>
      <p:sp>
        <p:nvSpPr>
          <p:cNvPr id="951" name="Shape 951"/>
          <p:cNvSpPr/>
          <p:nvPr/>
        </p:nvSpPr>
        <p:spPr>
          <a:xfrm>
            <a:off x="19584030" y="6036460"/>
            <a:ext cx="1920088" cy="696699"/>
          </a:xfrm>
          <a:prstGeom prst="rect">
            <a:avLst/>
          </a:prstGeom>
          <a:solidFill>
            <a:srgbClr val="D783FF"/>
          </a:solidFill>
          <a:ln w="12700">
            <a:miter lim="400000"/>
          </a:ln>
          <a:effectLst>
            <a:outerShdw dist="25400" dir="5400000" rotWithShape="0">
              <a:srgbClr val="000000">
                <a:alpha val="50000"/>
              </a:srgbClr>
            </a:outerShdw>
          </a:effectLst>
          <a:extLst>
            <a:ext uri="{C572A759-6A51-4108-AA02-DFA0A04FC94B}">
              <ma14:wrappingTextBoxFlag xmlns="" xmlns:ma14="http://schemas.microsoft.com/office/mac/drawingml/2011/main" val="1"/>
            </a:ext>
          </a:extLst>
        </p:spPr>
        <p:txBody>
          <a:bodyPr lIns="50800" tIns="50800" rIns="50800" bIns="50800" anchor="ctr"/>
          <a:lstStyle>
            <a:lvl1pPr algn="ctr" defTabSz="825500">
              <a:lnSpc>
                <a:spcPct val="100000"/>
              </a:lnSpc>
              <a:spcBef>
                <a:spcPts val="0"/>
              </a:spcBef>
              <a:defRPr sz="3000" b="0">
                <a:latin typeface="Klavika Basic"/>
                <a:ea typeface="Klavika Basic"/>
                <a:cs typeface="Klavika Basic"/>
                <a:sym typeface="Klavika Basic"/>
              </a:defRPr>
            </a:lvl1pPr>
          </a:lstStyle>
          <a:p>
            <a:pPr>
              <a:defRPr sz="5000"/>
            </a:pPr>
            <a:r>
              <a:rPr sz="3000"/>
              <a:t>Heroku</a:t>
            </a:r>
          </a:p>
        </p:txBody>
      </p:sp>
      <p:sp>
        <p:nvSpPr>
          <p:cNvPr id="952" name="Shape 952"/>
          <p:cNvSpPr/>
          <p:nvPr/>
        </p:nvSpPr>
        <p:spPr>
          <a:xfrm>
            <a:off x="19584030" y="5027955"/>
            <a:ext cx="1920088" cy="696700"/>
          </a:xfrm>
          <a:prstGeom prst="rect">
            <a:avLst/>
          </a:prstGeom>
          <a:solidFill>
            <a:srgbClr val="D783FF"/>
          </a:solidFill>
          <a:ln w="12700">
            <a:miter lim="400000"/>
          </a:ln>
          <a:effectLst>
            <a:outerShdw dist="25400" dir="5400000" rotWithShape="0">
              <a:srgbClr val="000000">
                <a:alpha val="50000"/>
              </a:srgbClr>
            </a:outerShdw>
          </a:effectLst>
          <a:extLst>
            <a:ext uri="{C572A759-6A51-4108-AA02-DFA0A04FC94B}">
              <ma14:wrappingTextBoxFlag xmlns="" xmlns:ma14="http://schemas.microsoft.com/office/mac/drawingml/2011/main" val="1"/>
            </a:ext>
          </a:extLst>
        </p:spPr>
        <p:txBody>
          <a:bodyPr lIns="50800" tIns="50800" rIns="50800" bIns="50800" anchor="ctr"/>
          <a:lstStyle>
            <a:lvl1pPr algn="ctr" defTabSz="825500">
              <a:lnSpc>
                <a:spcPct val="100000"/>
              </a:lnSpc>
              <a:spcBef>
                <a:spcPts val="0"/>
              </a:spcBef>
              <a:defRPr sz="2600" b="0">
                <a:latin typeface="Klavika Basic"/>
                <a:ea typeface="Klavika Basic"/>
                <a:cs typeface="Klavika Basic"/>
                <a:sym typeface="Klavika Basic"/>
              </a:defRPr>
            </a:lvl1pPr>
          </a:lstStyle>
          <a:p>
            <a:r>
              <a:t>GitHub</a:t>
            </a:r>
          </a:p>
        </p:txBody>
      </p:sp>
      <p:sp>
        <p:nvSpPr>
          <p:cNvPr id="953" name="Shape 953"/>
          <p:cNvSpPr/>
          <p:nvPr/>
        </p:nvSpPr>
        <p:spPr>
          <a:xfrm>
            <a:off x="18034210" y="5884828"/>
            <a:ext cx="1920088" cy="696699"/>
          </a:xfrm>
          <a:prstGeom prst="rect">
            <a:avLst/>
          </a:prstGeom>
          <a:solidFill>
            <a:srgbClr val="D783FF"/>
          </a:solidFill>
          <a:ln w="12700">
            <a:miter lim="400000"/>
          </a:ln>
          <a:effectLst>
            <a:outerShdw blurRad="25400" dist="25400" dir="5400000" rotWithShape="0">
              <a:srgbClr val="000000">
                <a:alpha val="50000"/>
              </a:srgbClr>
            </a:outerShdw>
          </a:effectLst>
          <a:extLst>
            <a:ext uri="{C572A759-6A51-4108-AA02-DFA0A04FC94B}">
              <ma14:wrappingTextBoxFlag xmlns="" xmlns:ma14="http://schemas.microsoft.com/office/mac/drawingml/2011/main" val="1"/>
            </a:ext>
          </a:extLst>
        </p:spPr>
        <p:txBody>
          <a:bodyPr lIns="50800" tIns="50800" rIns="50800" bIns="50800" anchor="ctr"/>
          <a:lstStyle>
            <a:lvl1pPr algn="ctr" defTabSz="825500">
              <a:lnSpc>
                <a:spcPct val="100000"/>
              </a:lnSpc>
              <a:spcBef>
                <a:spcPts val="0"/>
              </a:spcBef>
              <a:defRPr sz="3000" b="0">
                <a:latin typeface="Klavika Basic"/>
                <a:ea typeface="Klavika Basic"/>
                <a:cs typeface="Klavika Basic"/>
                <a:sym typeface="Klavika Basic"/>
              </a:defRPr>
            </a:lvl1pPr>
          </a:lstStyle>
          <a:p>
            <a:pPr>
              <a:defRPr sz="5000"/>
            </a:pPr>
            <a:r>
              <a:rPr sz="3000"/>
              <a:t>Kubernetes</a:t>
            </a:r>
          </a:p>
        </p:txBody>
      </p:sp>
      <p:sp>
        <p:nvSpPr>
          <p:cNvPr id="954" name="Shape 954"/>
          <p:cNvSpPr/>
          <p:nvPr/>
        </p:nvSpPr>
        <p:spPr>
          <a:xfrm>
            <a:off x="18034210" y="4876323"/>
            <a:ext cx="1920088" cy="696700"/>
          </a:xfrm>
          <a:prstGeom prst="rect">
            <a:avLst/>
          </a:prstGeom>
          <a:solidFill>
            <a:srgbClr val="D783FF"/>
          </a:solidFill>
          <a:ln w="12700">
            <a:miter lim="400000"/>
          </a:ln>
          <a:effectLst>
            <a:outerShdw blurRad="25400" dist="25400" dir="5400000" rotWithShape="0">
              <a:srgbClr val="000000">
                <a:alpha val="50000"/>
              </a:srgbClr>
            </a:outerShdw>
          </a:effectLst>
          <a:extLst>
            <a:ext uri="{C572A759-6A51-4108-AA02-DFA0A04FC94B}">
              <ma14:wrappingTextBoxFlag xmlns="" xmlns:ma14="http://schemas.microsoft.com/office/mac/drawingml/2011/main" val="1"/>
            </a:ext>
          </a:extLst>
        </p:spPr>
        <p:txBody>
          <a:bodyPr lIns="50800" tIns="50800" rIns="50800" bIns="50800" anchor="ctr"/>
          <a:lstStyle>
            <a:lvl1pPr algn="ctr" defTabSz="825500">
              <a:lnSpc>
                <a:spcPct val="100000"/>
              </a:lnSpc>
              <a:spcBef>
                <a:spcPts val="0"/>
              </a:spcBef>
              <a:defRPr sz="3000" b="0">
                <a:latin typeface="Klavika Basic"/>
                <a:ea typeface="Klavika Basic"/>
                <a:cs typeface="Klavika Basic"/>
                <a:sym typeface="Klavika Basic"/>
              </a:defRPr>
            </a:lvl1pPr>
          </a:lstStyle>
          <a:p>
            <a:pPr>
              <a:defRPr sz="5000"/>
            </a:pPr>
            <a:r>
              <a:rPr sz="3000"/>
              <a:t>Custom</a:t>
            </a:r>
          </a:p>
        </p:txBody>
      </p:sp>
      <p:sp>
        <p:nvSpPr>
          <p:cNvPr id="955" name="Shape 955"/>
          <p:cNvSpPr/>
          <p:nvPr/>
        </p:nvSpPr>
        <p:spPr>
          <a:xfrm>
            <a:off x="18034210" y="7829622"/>
            <a:ext cx="1920088" cy="696700"/>
          </a:xfrm>
          <a:prstGeom prst="rect">
            <a:avLst/>
          </a:prstGeom>
          <a:solidFill>
            <a:srgbClr val="D783FF"/>
          </a:solidFill>
          <a:ln w="12700">
            <a:miter lim="400000"/>
          </a:ln>
          <a:effectLst>
            <a:outerShdw blurRad="25400" dist="25400" dir="5400000" rotWithShape="0">
              <a:srgbClr val="000000">
                <a:alpha val="50000"/>
              </a:srgbClr>
            </a:outerShdw>
          </a:effectLst>
          <a:extLst>
            <a:ext uri="{C572A759-6A51-4108-AA02-DFA0A04FC94B}">
              <ma14:wrappingTextBoxFlag xmlns="" xmlns:ma14="http://schemas.microsoft.com/office/mac/drawingml/2011/main" val="1"/>
            </a:ext>
          </a:extLst>
        </p:spPr>
        <p:txBody>
          <a:bodyPr lIns="50800" tIns="50800" rIns="50800" bIns="50800" anchor="ctr"/>
          <a:lstStyle>
            <a:lvl1pPr algn="ctr" defTabSz="825500">
              <a:lnSpc>
                <a:spcPct val="100000"/>
              </a:lnSpc>
              <a:spcBef>
                <a:spcPts val="0"/>
              </a:spcBef>
              <a:defRPr sz="3000" b="0">
                <a:latin typeface="Klavika Basic"/>
                <a:ea typeface="Klavika Basic"/>
                <a:cs typeface="Klavika Basic"/>
                <a:sym typeface="Klavika Basic"/>
              </a:defRPr>
            </a:lvl1pPr>
          </a:lstStyle>
          <a:p>
            <a:pPr>
              <a:defRPr sz="5000"/>
            </a:pPr>
            <a:r>
              <a:rPr sz="3000"/>
              <a:t>Datadog</a:t>
            </a:r>
          </a:p>
        </p:txBody>
      </p:sp>
      <p:sp>
        <p:nvSpPr>
          <p:cNvPr id="956" name="Shape 956"/>
          <p:cNvSpPr/>
          <p:nvPr/>
        </p:nvSpPr>
        <p:spPr>
          <a:xfrm>
            <a:off x="18034210" y="6821118"/>
            <a:ext cx="1920088" cy="696700"/>
          </a:xfrm>
          <a:prstGeom prst="rect">
            <a:avLst/>
          </a:prstGeom>
          <a:solidFill>
            <a:srgbClr val="D783FF"/>
          </a:solidFill>
          <a:ln w="12700">
            <a:miter lim="400000"/>
          </a:ln>
          <a:effectLst>
            <a:outerShdw blurRad="25400" dist="25400" dir="5400000" rotWithShape="0">
              <a:srgbClr val="000000">
                <a:alpha val="50000"/>
              </a:srgbClr>
            </a:outerShdw>
          </a:effectLst>
          <a:extLst>
            <a:ext uri="{C572A759-6A51-4108-AA02-DFA0A04FC94B}">
              <ma14:wrappingTextBoxFlag xmlns="" xmlns:ma14="http://schemas.microsoft.com/office/mac/drawingml/2011/main" val="1"/>
            </a:ext>
          </a:extLst>
        </p:spPr>
        <p:txBody>
          <a:bodyPr lIns="50800" tIns="50800" rIns="50800" bIns="50800" anchor="ctr"/>
          <a:lstStyle>
            <a:lvl1pPr algn="ctr" defTabSz="825500">
              <a:lnSpc>
                <a:spcPct val="100000"/>
              </a:lnSpc>
              <a:spcBef>
                <a:spcPts val="0"/>
              </a:spcBef>
              <a:defRPr sz="3000" b="0">
                <a:latin typeface="Klavika Basic"/>
                <a:ea typeface="Klavika Basic"/>
                <a:cs typeface="Klavika Basic"/>
                <a:sym typeface="Klavika Basic"/>
              </a:defRPr>
            </a:lvl1pPr>
          </a:lstStyle>
          <a:p>
            <a:pPr>
              <a:defRPr sz="5000"/>
            </a:pPr>
            <a:r>
              <a:rPr sz="3000"/>
              <a:t>DNSimple</a:t>
            </a:r>
          </a:p>
        </p:txBody>
      </p:sp>
      <p:sp>
        <p:nvSpPr>
          <p:cNvPr id="957" name="Shape 957"/>
          <p:cNvSpPr/>
          <p:nvPr/>
        </p:nvSpPr>
        <p:spPr>
          <a:xfrm>
            <a:off x="4363894" y="10641323"/>
            <a:ext cx="4261770" cy="1"/>
          </a:xfrm>
          <a:prstGeom prst="line">
            <a:avLst/>
          </a:prstGeom>
          <a:ln w="63500">
            <a:solidFill>
              <a:schemeClr val="accent3"/>
            </a:solidFill>
            <a:miter lim="400000"/>
            <a:tailEnd type="triangle"/>
          </a:ln>
        </p:spPr>
        <p:txBody>
          <a:bodyPr lIns="50800" tIns="50800" rIns="50800" bIns="50800" anchor="ctr"/>
          <a:lstStyle/>
          <a:p>
            <a:pPr algn="ctr" defTabSz="825500">
              <a:lnSpc>
                <a:spcPct val="100000"/>
              </a:lnSpc>
              <a:spcBef>
                <a:spcPts val="0"/>
              </a:spcBef>
              <a:defRPr sz="3200" b="0">
                <a:solidFill>
                  <a:srgbClr val="000000"/>
                </a:solidFill>
                <a:latin typeface="Helvetica Light"/>
                <a:ea typeface="Helvetica Light"/>
                <a:cs typeface="Helvetica Light"/>
                <a:sym typeface="Helvetica Light"/>
              </a:defRPr>
            </a:pPr>
            <a:endParaRPr/>
          </a:p>
        </p:txBody>
      </p:sp>
      <p:sp>
        <p:nvSpPr>
          <p:cNvPr id="958" name="Shape 958"/>
          <p:cNvSpPr/>
          <p:nvPr/>
        </p:nvSpPr>
        <p:spPr>
          <a:xfrm>
            <a:off x="1370282" y="10006323"/>
            <a:ext cx="2167588" cy="639234"/>
          </a:xfrm>
          <a:prstGeom prst="rect">
            <a:avLst/>
          </a:prstGeom>
          <a:ln w="254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spcBef>
                <a:spcPts val="0"/>
              </a:spcBef>
              <a:defRPr sz="2400">
                <a:solidFill>
                  <a:schemeClr val="accent3"/>
                </a:solidFill>
              </a:defRPr>
            </a:lvl1pPr>
          </a:lstStyle>
          <a:p>
            <a:r>
              <a:t>OPERATOR</a:t>
            </a:r>
          </a:p>
        </p:txBody>
      </p:sp>
      <p:sp>
        <p:nvSpPr>
          <p:cNvPr id="959" name="Shape 959"/>
          <p:cNvSpPr/>
          <p:nvPr/>
        </p:nvSpPr>
        <p:spPr>
          <a:xfrm>
            <a:off x="1370282" y="8301016"/>
            <a:ext cx="2167588" cy="639234"/>
          </a:xfrm>
          <a:prstGeom prst="rect">
            <a:avLst/>
          </a:prstGeom>
          <a:ln w="254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spcBef>
                <a:spcPts val="0"/>
              </a:spcBef>
              <a:defRPr sz="2400">
                <a:solidFill>
                  <a:srgbClr val="44546A"/>
                </a:solidFill>
              </a:defRPr>
            </a:lvl1pPr>
          </a:lstStyle>
          <a:p>
            <a:r>
              <a:t>DEVELOPER</a:t>
            </a:r>
          </a:p>
        </p:txBody>
      </p:sp>
      <p:sp>
        <p:nvSpPr>
          <p:cNvPr id="960" name="Shape 960"/>
          <p:cNvSpPr/>
          <p:nvPr/>
        </p:nvSpPr>
        <p:spPr>
          <a:xfrm>
            <a:off x="3684760" y="8200377"/>
            <a:ext cx="387916"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ln w="50800">
            <a:solidFill>
              <a:srgbClr val="000000"/>
            </a:solidFill>
            <a:miter/>
          </a:ln>
        </p:spPr>
        <p:txBody>
          <a:bodyPr lIns="121919" tIns="121919" rIns="121919" bIns="121919" anchor="ctr"/>
          <a:lstStyle/>
          <a:p>
            <a:pPr defTabSz="1219200">
              <a:lnSpc>
                <a:spcPct val="100000"/>
              </a:lnSpc>
              <a:spcBef>
                <a:spcPts val="0"/>
              </a:spcBef>
              <a:defRPr b="0">
                <a:latin typeface="Arial"/>
                <a:ea typeface="Arial"/>
                <a:cs typeface="Arial"/>
                <a:sym typeface="Arial"/>
              </a:defRPr>
            </a:pPr>
            <a:endParaRPr/>
          </a:p>
        </p:txBody>
      </p:sp>
      <p:sp>
        <p:nvSpPr>
          <p:cNvPr id="961" name="Shape 961"/>
          <p:cNvSpPr/>
          <p:nvPr/>
        </p:nvSpPr>
        <p:spPr>
          <a:xfrm>
            <a:off x="3535506" y="8599647"/>
            <a:ext cx="681098"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ln w="50800">
            <a:solidFill>
              <a:srgbClr val="000000"/>
            </a:solidFill>
            <a:miter/>
          </a:ln>
        </p:spPr>
        <p:txBody>
          <a:bodyPr lIns="121919" tIns="121919" rIns="121919" bIns="121919"/>
          <a:lstStyle/>
          <a:p>
            <a:pPr defTabSz="1219200">
              <a:lnSpc>
                <a:spcPct val="100000"/>
              </a:lnSpc>
              <a:spcBef>
                <a:spcPts val="0"/>
              </a:spcBef>
              <a:defRPr b="0">
                <a:latin typeface="Arial"/>
                <a:ea typeface="Arial"/>
                <a:cs typeface="Arial"/>
                <a:sym typeface="Arial"/>
              </a:defRPr>
            </a:pPr>
            <a:endParaRPr/>
          </a:p>
        </p:txBody>
      </p:sp>
      <p:sp>
        <p:nvSpPr>
          <p:cNvPr id="962" name="Shape 962"/>
          <p:cNvSpPr/>
          <p:nvPr/>
        </p:nvSpPr>
        <p:spPr>
          <a:xfrm flipV="1">
            <a:off x="6520179" y="7520838"/>
            <a:ext cx="1" cy="2493191"/>
          </a:xfrm>
          <a:prstGeom prst="line">
            <a:avLst/>
          </a:prstGeom>
          <a:ln w="63500">
            <a:solidFill>
              <a:srgbClr val="000000"/>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963" name="Shape 963"/>
          <p:cNvSpPr/>
          <p:nvPr/>
        </p:nvSpPr>
        <p:spPr>
          <a:xfrm>
            <a:off x="4313094" y="8472211"/>
            <a:ext cx="2217796" cy="1"/>
          </a:xfrm>
          <a:prstGeom prst="line">
            <a:avLst/>
          </a:prstGeom>
          <a:ln w="63500">
            <a:solidFill>
              <a:srgbClr val="000000"/>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966" name="Group 966"/>
          <p:cNvGrpSpPr/>
          <p:nvPr/>
        </p:nvGrpSpPr>
        <p:grpSpPr>
          <a:xfrm>
            <a:off x="3535507" y="10158731"/>
            <a:ext cx="681097" cy="786683"/>
            <a:chOff x="0" y="0"/>
            <a:chExt cx="681096" cy="786682"/>
          </a:xfrm>
        </p:grpSpPr>
        <p:sp>
          <p:nvSpPr>
            <p:cNvPr id="964" name="Shape 964"/>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965" name="Shape 965"/>
            <p:cNvSpPr/>
            <p:nvPr/>
          </p:nvSpPr>
          <p:spPr>
            <a:xfrm>
              <a:off x="0" y="399270"/>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nvGrpSpPr>
          <p:cNvPr id="971" name="Group 971"/>
          <p:cNvGrpSpPr/>
          <p:nvPr/>
        </p:nvGrpSpPr>
        <p:grpSpPr>
          <a:xfrm>
            <a:off x="5789713" y="11303794"/>
            <a:ext cx="1019695" cy="1019695"/>
            <a:chOff x="0" y="0"/>
            <a:chExt cx="1019694" cy="1019694"/>
          </a:xfrm>
        </p:grpSpPr>
        <p:pic>
          <p:nvPicPr>
            <p:cNvPr id="967" name="pasted-image.pdf"/>
            <p:cNvPicPr>
              <a:picLocks noChangeAspect="1"/>
            </p:cNvPicPr>
            <p:nvPr/>
          </p:nvPicPr>
          <p:blipFill>
            <a:blip r:embed="rId4">
              <a:alphaModFix amt="34000"/>
              <a:extLst/>
            </a:blip>
            <a:srcRect/>
            <a:stretch>
              <a:fillRect/>
            </a:stretch>
          </p:blipFill>
          <p:spPr>
            <a:xfrm>
              <a:off x="0" y="0"/>
              <a:ext cx="1019695" cy="1019695"/>
            </a:xfrm>
            <a:prstGeom prst="rect">
              <a:avLst/>
            </a:prstGeom>
            <a:ln w="12700" cap="flat">
              <a:noFill/>
              <a:miter lim="400000"/>
            </a:ln>
            <a:effectLst/>
          </p:spPr>
        </p:pic>
        <p:sp>
          <p:nvSpPr>
            <p:cNvPr id="968" name="Shape 968"/>
            <p:cNvSpPr/>
            <p:nvPr/>
          </p:nvSpPr>
          <p:spPr>
            <a:xfrm>
              <a:off x="162757" y="126755"/>
              <a:ext cx="694057" cy="224769"/>
            </a:xfrm>
            <a:prstGeom prst="rect">
              <a:avLst/>
            </a:prstGeom>
            <a:solidFill>
              <a:schemeClr val="accent3"/>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969" name="Shape 969"/>
            <p:cNvSpPr/>
            <p:nvPr/>
          </p:nvSpPr>
          <p:spPr>
            <a:xfrm>
              <a:off x="162757" y="397402"/>
              <a:ext cx="694057" cy="224769"/>
            </a:xfrm>
            <a:prstGeom prst="rect">
              <a:avLst/>
            </a:prstGeom>
            <a:solidFill>
              <a:schemeClr val="accent3"/>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970" name="Shape 970"/>
            <p:cNvSpPr/>
            <p:nvPr/>
          </p:nvSpPr>
          <p:spPr>
            <a:xfrm>
              <a:off x="162757" y="668049"/>
              <a:ext cx="694057" cy="224769"/>
            </a:xfrm>
            <a:prstGeom prst="rect">
              <a:avLst/>
            </a:prstGeom>
            <a:solidFill>
              <a:schemeClr val="accent3"/>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grpSp>
        <p:nvGrpSpPr>
          <p:cNvPr id="976" name="Group 976"/>
          <p:cNvGrpSpPr/>
          <p:nvPr/>
        </p:nvGrpSpPr>
        <p:grpSpPr>
          <a:xfrm>
            <a:off x="6945203" y="11303794"/>
            <a:ext cx="1019695" cy="1019695"/>
            <a:chOff x="0" y="0"/>
            <a:chExt cx="1019694" cy="1019694"/>
          </a:xfrm>
        </p:grpSpPr>
        <p:pic>
          <p:nvPicPr>
            <p:cNvPr id="972" name="pasted-image.pdf"/>
            <p:cNvPicPr>
              <a:picLocks noChangeAspect="1"/>
            </p:cNvPicPr>
            <p:nvPr/>
          </p:nvPicPr>
          <p:blipFill>
            <a:blip r:embed="rId4">
              <a:alphaModFix amt="34000"/>
              <a:extLst/>
            </a:blip>
            <a:srcRect/>
            <a:stretch>
              <a:fillRect/>
            </a:stretch>
          </p:blipFill>
          <p:spPr>
            <a:xfrm>
              <a:off x="0" y="0"/>
              <a:ext cx="1019695" cy="1019695"/>
            </a:xfrm>
            <a:prstGeom prst="rect">
              <a:avLst/>
            </a:prstGeom>
            <a:ln w="12700" cap="flat">
              <a:noFill/>
              <a:miter lim="400000"/>
            </a:ln>
            <a:effectLst/>
          </p:spPr>
        </p:pic>
        <p:sp>
          <p:nvSpPr>
            <p:cNvPr id="973" name="Shape 973"/>
            <p:cNvSpPr/>
            <p:nvPr/>
          </p:nvSpPr>
          <p:spPr>
            <a:xfrm>
              <a:off x="162757" y="126755"/>
              <a:ext cx="694057" cy="224769"/>
            </a:xfrm>
            <a:prstGeom prst="rect">
              <a:avLst/>
            </a:prstGeom>
            <a:solidFill>
              <a:schemeClr val="accent3"/>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974" name="Shape 974"/>
            <p:cNvSpPr/>
            <p:nvPr/>
          </p:nvSpPr>
          <p:spPr>
            <a:xfrm>
              <a:off x="162757" y="397402"/>
              <a:ext cx="694057" cy="224769"/>
            </a:xfrm>
            <a:prstGeom prst="rect">
              <a:avLst/>
            </a:prstGeom>
            <a:solidFill>
              <a:schemeClr val="accent3"/>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975" name="Shape 975"/>
            <p:cNvSpPr/>
            <p:nvPr/>
          </p:nvSpPr>
          <p:spPr>
            <a:xfrm>
              <a:off x="162757" y="668049"/>
              <a:ext cx="694057" cy="224769"/>
            </a:xfrm>
            <a:prstGeom prst="rect">
              <a:avLst/>
            </a:prstGeom>
            <a:solidFill>
              <a:schemeClr val="accent3"/>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sp>
        <p:nvSpPr>
          <p:cNvPr id="977" name="Shape 977"/>
          <p:cNvSpPr/>
          <p:nvPr/>
        </p:nvSpPr>
        <p:spPr>
          <a:xfrm>
            <a:off x="11668833" y="11424608"/>
            <a:ext cx="2204297" cy="892647"/>
          </a:xfrm>
          <a:prstGeom prst="rect">
            <a:avLst/>
          </a:prstGeom>
          <a:solidFill>
            <a:srgbClr val="FFFFFF"/>
          </a:solidFill>
          <a:ln w="63500">
            <a:solidFill>
              <a:schemeClr val="accent4">
                <a:lumOff val="9950"/>
              </a:schemeClr>
            </a:solidFill>
            <a:miter/>
          </a:ln>
          <a:extLst>
            <a:ext uri="{C572A759-6A51-4108-AA02-DFA0A04FC94B}">
              <ma14:wrappingTextBoxFlag xmlns="" xmlns:ma14="http://schemas.microsoft.com/office/mac/drawingml/2011/main" val="1"/>
            </a:ext>
          </a:extLst>
        </p:spPr>
        <p:txBody>
          <a:bodyPr lIns="121919" tIns="121919" rIns="121919" bIns="121919" anchor="ctr"/>
          <a:lstStyle>
            <a:lvl1pPr algn="ctr">
              <a:lnSpc>
                <a:spcPct val="100000"/>
              </a:lnSpc>
              <a:spcBef>
                <a:spcPts val="0"/>
              </a:spcBef>
              <a:defRPr sz="2800" b="0">
                <a:solidFill>
                  <a:srgbClr val="535353"/>
                </a:solidFill>
                <a:latin typeface="Verdana"/>
                <a:ea typeface="Verdana"/>
                <a:cs typeface="Verdana"/>
                <a:sym typeface="Verdana"/>
              </a:defRPr>
            </a:lvl1pPr>
          </a:lstStyle>
          <a:p>
            <a:r>
              <a:t>Apply</a:t>
            </a:r>
          </a:p>
        </p:txBody>
      </p:sp>
      <p:sp>
        <p:nvSpPr>
          <p:cNvPr id="978" name="Shape 978"/>
          <p:cNvSpPr/>
          <p:nvPr/>
        </p:nvSpPr>
        <p:spPr>
          <a:xfrm>
            <a:off x="11668833" y="8911939"/>
            <a:ext cx="2204297" cy="892647"/>
          </a:xfrm>
          <a:prstGeom prst="rect">
            <a:avLst/>
          </a:prstGeom>
          <a:solidFill>
            <a:srgbClr val="FFFFFF"/>
          </a:solidFill>
          <a:ln w="63500">
            <a:solidFill>
              <a:schemeClr val="accent4">
                <a:lumOff val="9950"/>
              </a:schemeClr>
            </a:solidFill>
            <a:miter/>
          </a:ln>
          <a:extLst>
            <a:ext uri="{C572A759-6A51-4108-AA02-DFA0A04FC94B}">
              <ma14:wrappingTextBoxFlag xmlns="" xmlns:ma14="http://schemas.microsoft.com/office/mac/drawingml/2011/main" val="1"/>
            </a:ext>
          </a:extLst>
        </p:spPr>
        <p:txBody>
          <a:bodyPr lIns="121919" tIns="121919" rIns="121919" bIns="121919" anchor="ctr"/>
          <a:lstStyle>
            <a:lvl1pPr algn="ctr">
              <a:lnSpc>
                <a:spcPct val="100000"/>
              </a:lnSpc>
              <a:spcBef>
                <a:spcPts val="0"/>
              </a:spcBef>
              <a:defRPr sz="2800" b="0">
                <a:solidFill>
                  <a:srgbClr val="535353"/>
                </a:solidFill>
                <a:latin typeface="Verdana"/>
                <a:ea typeface="Verdana"/>
                <a:cs typeface="Verdana"/>
                <a:sym typeface="Verdana"/>
              </a:defRPr>
            </a:lvl1pPr>
          </a:lstStyle>
          <a:p>
            <a:r>
              <a:t>Plan </a:t>
            </a:r>
          </a:p>
        </p:txBody>
      </p:sp>
      <p:sp>
        <p:nvSpPr>
          <p:cNvPr id="979" name="Shape 979"/>
          <p:cNvSpPr/>
          <p:nvPr/>
        </p:nvSpPr>
        <p:spPr>
          <a:xfrm>
            <a:off x="6028302" y="10367003"/>
            <a:ext cx="1270001" cy="523241"/>
          </a:xfrm>
          <a:prstGeom prst="rect">
            <a:avLst/>
          </a:prstGeom>
          <a:ln w="25400">
            <a:miter lim="400000"/>
          </a:ln>
          <a:extLst>
            <a:ext uri="{C572A759-6A51-4108-AA02-DFA0A04FC94B}">
              <ma14:wrappingTextBoxFlag xmlns="" xmlns:ma14="http://schemas.microsoft.com/office/mac/drawingml/2011/main" val="1"/>
            </a:ext>
          </a:extLst>
        </p:spPr>
        <p:txBody>
          <a:bodyPr lIns="121919" tIns="121919" rIns="121919" bIns="121919" anchor="b">
            <a:spAutoFit/>
          </a:bodyPr>
          <a:lstStyle>
            <a:lvl1pPr algn="ctr">
              <a:lnSpc>
                <a:spcPct val="150000"/>
              </a:lnSpc>
              <a:spcBef>
                <a:spcPts val="0"/>
              </a:spcBef>
              <a:defRPr sz="1800" cap="all">
                <a:solidFill>
                  <a:srgbClr val="44546A"/>
                </a:solidFill>
                <a:latin typeface="Verdana"/>
                <a:ea typeface="Verdana"/>
                <a:cs typeface="Verdana"/>
                <a:sym typeface="Verdana"/>
              </a:defRPr>
            </a:lvl1pPr>
          </a:lstStyle>
          <a:p>
            <a:r>
              <a:t>VCS</a:t>
            </a:r>
          </a:p>
        </p:txBody>
      </p:sp>
      <p:sp>
        <p:nvSpPr>
          <p:cNvPr id="980" name="Shape 980"/>
          <p:cNvSpPr/>
          <p:nvPr/>
        </p:nvSpPr>
        <p:spPr>
          <a:xfrm>
            <a:off x="5367564" y="6480040"/>
            <a:ext cx="2376564" cy="1270001"/>
          </a:xfrm>
          <a:prstGeom prst="rect">
            <a:avLst/>
          </a:prstGeom>
          <a:solidFill>
            <a:srgbClr val="FFFFFF"/>
          </a:solidFill>
          <a:ln w="25400">
            <a:solidFill>
              <a:schemeClr val="accent1"/>
            </a:solidFill>
            <a:miter/>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987" name="Group 987"/>
          <p:cNvGrpSpPr/>
          <p:nvPr/>
        </p:nvGrpSpPr>
        <p:grpSpPr>
          <a:xfrm>
            <a:off x="6028302" y="10006323"/>
            <a:ext cx="1270001" cy="1270001"/>
            <a:chOff x="0" y="0"/>
            <a:chExt cx="1270000" cy="1270000"/>
          </a:xfrm>
        </p:grpSpPr>
        <p:sp>
          <p:nvSpPr>
            <p:cNvPr id="981" name="Shape 981"/>
            <p:cNvSpPr/>
            <p:nvPr/>
          </p:nvSpPr>
          <p:spPr>
            <a:xfrm>
              <a:off x="0" y="0"/>
              <a:ext cx="1270000" cy="1270000"/>
            </a:xfrm>
            <a:prstGeom prst="ellipse">
              <a:avLst/>
            </a:prstGeom>
            <a:solidFill>
              <a:srgbClr val="FFFFFF"/>
            </a:solidFill>
            <a:ln w="25400" cap="flat">
              <a:solidFill>
                <a:srgbClr val="A7A7A7"/>
              </a:solidFill>
              <a:prstDash val="solid"/>
              <a:miter lim="8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986" name="Group 986"/>
            <p:cNvGrpSpPr/>
            <p:nvPr/>
          </p:nvGrpSpPr>
          <p:grpSpPr>
            <a:xfrm>
              <a:off x="116500" y="159352"/>
              <a:ext cx="1011600" cy="976696"/>
              <a:chOff x="0" y="0"/>
              <a:chExt cx="1011598" cy="976695"/>
            </a:xfrm>
          </p:grpSpPr>
          <p:sp>
            <p:nvSpPr>
              <p:cNvPr id="982" name="Shape 982"/>
              <p:cNvSpPr/>
              <p:nvPr/>
            </p:nvSpPr>
            <p:spPr>
              <a:xfrm>
                <a:off x="215973" y="881946"/>
                <a:ext cx="584441" cy="9475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8532" y="13722"/>
                      <a:pt x="14817" y="21600"/>
                      <a:pt x="10820" y="21600"/>
                    </a:cubicBezTo>
                    <a:cubicBezTo>
                      <a:pt x="6823" y="21600"/>
                      <a:pt x="3109" y="13722"/>
                      <a:pt x="0" y="0"/>
                    </a:cubicBezTo>
                  </a:path>
                </a:pathLst>
              </a:custGeom>
              <a:noFill/>
              <a:ln w="25400" cap="flat">
                <a:solidFill>
                  <a:srgbClr val="DDDDDD"/>
                </a:solidFill>
                <a:prstDash val="solid"/>
                <a:miter lim="800000"/>
                <a:tailEnd type="triangle" w="med" len="med"/>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983" name="Shape 983"/>
              <p:cNvSpPr/>
              <p:nvPr/>
            </p:nvSpPr>
            <p:spPr>
              <a:xfrm>
                <a:off x="0" y="0"/>
                <a:ext cx="310880" cy="47343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0" y="21501"/>
                      <a:pt x="0" y="21402"/>
                      <a:pt x="0" y="21352"/>
                    </a:cubicBezTo>
                    <a:cubicBezTo>
                      <a:pt x="0" y="11692"/>
                      <a:pt x="8881" y="3517"/>
                      <a:pt x="21600" y="0"/>
                    </a:cubicBezTo>
                  </a:path>
                </a:pathLst>
              </a:custGeom>
              <a:noFill/>
              <a:ln w="25400" cap="flat">
                <a:solidFill>
                  <a:srgbClr val="DDDDDD"/>
                </a:solidFill>
                <a:prstDash val="solid"/>
                <a:miter lim="800000"/>
                <a:tailEnd type="triangle" w="med" len="med"/>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984" name="Shape 984"/>
              <p:cNvSpPr/>
              <p:nvPr/>
            </p:nvSpPr>
            <p:spPr>
              <a:xfrm>
                <a:off x="724714" y="9586"/>
                <a:ext cx="286885" cy="463847"/>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21600" y="21498"/>
                      <a:pt x="21600" y="21397"/>
                      <a:pt x="21600" y="21346"/>
                    </a:cubicBezTo>
                    <a:cubicBezTo>
                      <a:pt x="21600" y="11944"/>
                      <a:pt x="12715" y="3761"/>
                      <a:pt x="0" y="0"/>
                    </a:cubicBezTo>
                  </a:path>
                </a:pathLst>
              </a:custGeom>
              <a:noFill/>
              <a:ln w="25400" cap="flat">
                <a:solidFill>
                  <a:srgbClr val="DDDDDD"/>
                </a:solidFill>
                <a:prstDash val="solid"/>
                <a:miter lim="800000"/>
                <a:headEnd type="triangle" w="med" len="med"/>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985" name="Shape 985"/>
              <p:cNvSpPr/>
              <p:nvPr/>
            </p:nvSpPr>
            <p:spPr>
              <a:xfrm>
                <a:off x="130920" y="88802"/>
                <a:ext cx="762001" cy="762001"/>
              </a:xfrm>
              <a:prstGeom prst="ellipse">
                <a:avLst/>
              </a:prstGeom>
              <a:solidFill>
                <a:srgbClr val="DDDDDD"/>
              </a:solidFill>
              <a:ln w="25400" cap="flat">
                <a:solidFill>
                  <a:srgbClr val="DDDDDD"/>
                </a:solidFill>
                <a:prstDash val="solid"/>
                <a:miter lim="8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grpSp>
      <p:grpSp>
        <p:nvGrpSpPr>
          <p:cNvPr id="992" name="Group 992"/>
          <p:cNvGrpSpPr/>
          <p:nvPr/>
        </p:nvGrpSpPr>
        <p:grpSpPr>
          <a:xfrm>
            <a:off x="5538013" y="6766690"/>
            <a:ext cx="611222" cy="696700"/>
            <a:chOff x="0" y="0"/>
            <a:chExt cx="611221" cy="696698"/>
          </a:xfrm>
        </p:grpSpPr>
        <p:sp>
          <p:nvSpPr>
            <p:cNvPr id="988" name="Shape 988"/>
            <p:cNvSpPr/>
            <p:nvPr/>
          </p:nvSpPr>
          <p:spPr>
            <a:xfrm>
              <a:off x="211052" y="123302"/>
              <a:ext cx="189117" cy="32906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7200"/>
                  </a:lnTo>
                  <a:lnTo>
                    <a:pt x="21600" y="21600"/>
                  </a:lnTo>
                  <a:lnTo>
                    <a:pt x="0" y="14400"/>
                  </a:lnTo>
                  <a:lnTo>
                    <a:pt x="0" y="0"/>
                  </a:lnTo>
                  <a:close/>
                </a:path>
              </a:pathLst>
            </a:custGeom>
            <a:solidFill>
              <a:schemeClr val="accent4"/>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989" name="Shape 989"/>
            <p:cNvSpPr/>
            <p:nvPr/>
          </p:nvSpPr>
          <p:spPr>
            <a:xfrm>
              <a:off x="420592" y="123302"/>
              <a:ext cx="190630" cy="329061"/>
            </a:xfrm>
            <a:custGeom>
              <a:avLst/>
              <a:gdLst/>
              <a:ahLst/>
              <a:cxnLst>
                <a:cxn ang="0">
                  <a:pos x="wd2" y="hd2"/>
                </a:cxn>
                <a:cxn ang="5400000">
                  <a:pos x="wd2" y="hd2"/>
                </a:cxn>
                <a:cxn ang="10800000">
                  <a:pos x="wd2" y="hd2"/>
                </a:cxn>
                <a:cxn ang="16200000">
                  <a:pos x="wd2" y="hd2"/>
                </a:cxn>
              </a:cxnLst>
              <a:rect l="0" t="0" r="r" b="b"/>
              <a:pathLst>
                <a:path w="21600" h="21600" extrusionOk="0">
                  <a:moveTo>
                    <a:pt x="0" y="7200"/>
                  </a:moveTo>
                  <a:lnTo>
                    <a:pt x="0" y="21600"/>
                  </a:lnTo>
                  <a:lnTo>
                    <a:pt x="21600" y="14400"/>
                  </a:lnTo>
                  <a:lnTo>
                    <a:pt x="21600" y="0"/>
                  </a:lnTo>
                  <a:lnTo>
                    <a:pt x="0" y="7200"/>
                  </a:lnTo>
                  <a:close/>
                </a:path>
              </a:pathLst>
            </a:custGeom>
            <a:solidFill>
              <a:srgbClr val="4040B2"/>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990" name="Shape 990"/>
            <p:cNvSpPr/>
            <p:nvPr/>
          </p:nvSpPr>
          <p:spPr>
            <a:xfrm>
              <a:off x="-1" y="-1"/>
              <a:ext cx="189874" cy="33057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4384"/>
                  </a:lnTo>
                  <a:lnTo>
                    <a:pt x="21600" y="21600"/>
                  </a:lnTo>
                  <a:lnTo>
                    <a:pt x="21600" y="7216"/>
                  </a:lnTo>
                  <a:lnTo>
                    <a:pt x="0" y="0"/>
                  </a:lnTo>
                  <a:close/>
                </a:path>
              </a:pathLst>
            </a:custGeom>
            <a:solidFill>
              <a:schemeClr val="accent4"/>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991" name="Shape 991"/>
            <p:cNvSpPr/>
            <p:nvPr/>
          </p:nvSpPr>
          <p:spPr>
            <a:xfrm>
              <a:off x="211052" y="366882"/>
              <a:ext cx="189117" cy="329817"/>
            </a:xfrm>
            <a:custGeom>
              <a:avLst/>
              <a:gdLst/>
              <a:ahLst/>
              <a:cxnLst>
                <a:cxn ang="0">
                  <a:pos x="wd2" y="hd2"/>
                </a:cxn>
                <a:cxn ang="5400000">
                  <a:pos x="wd2" y="hd2"/>
                </a:cxn>
                <a:cxn ang="10800000">
                  <a:pos x="wd2" y="hd2"/>
                </a:cxn>
                <a:cxn ang="16200000">
                  <a:pos x="wd2" y="hd2"/>
                </a:cxn>
              </a:cxnLst>
              <a:rect l="0" t="0" r="r" b="b"/>
              <a:pathLst>
                <a:path w="21600" h="21600" extrusionOk="0">
                  <a:moveTo>
                    <a:pt x="0" y="14417"/>
                  </a:moveTo>
                  <a:lnTo>
                    <a:pt x="21600" y="21600"/>
                  </a:lnTo>
                  <a:lnTo>
                    <a:pt x="21600" y="7233"/>
                  </a:lnTo>
                  <a:lnTo>
                    <a:pt x="0" y="0"/>
                  </a:lnTo>
                  <a:lnTo>
                    <a:pt x="0" y="14417"/>
                  </a:lnTo>
                  <a:close/>
                </a:path>
              </a:pathLst>
            </a:custGeom>
            <a:solidFill>
              <a:schemeClr val="accent4"/>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grpSp>
      <p:sp>
        <p:nvSpPr>
          <p:cNvPr id="993" name="Shape 993"/>
          <p:cNvSpPr/>
          <p:nvPr/>
        </p:nvSpPr>
        <p:spPr>
          <a:xfrm>
            <a:off x="6226138" y="6599420"/>
            <a:ext cx="1669403" cy="1031241"/>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nchor="b">
            <a:spAutoFit/>
          </a:bodyPr>
          <a:lstStyle/>
          <a:p>
            <a:pPr>
              <a:lnSpc>
                <a:spcPct val="100000"/>
              </a:lnSpc>
              <a:spcBef>
                <a:spcPts val="0"/>
              </a:spcBef>
              <a:defRPr sz="2600" b="0">
                <a:solidFill>
                  <a:srgbClr val="000000"/>
                </a:solidFill>
                <a:latin typeface="Verdana"/>
                <a:ea typeface="Verdana"/>
                <a:cs typeface="Verdana"/>
                <a:sym typeface="Verdana"/>
              </a:defRPr>
            </a:pPr>
            <a:r>
              <a:t>Module </a:t>
            </a:r>
          </a:p>
          <a:p>
            <a:pPr>
              <a:lnSpc>
                <a:spcPct val="100000"/>
              </a:lnSpc>
              <a:spcBef>
                <a:spcPts val="0"/>
              </a:spcBef>
              <a:defRPr sz="2600" b="0">
                <a:solidFill>
                  <a:srgbClr val="000000"/>
                </a:solidFill>
                <a:latin typeface="Verdana"/>
                <a:ea typeface="Verdana"/>
                <a:cs typeface="Verdana"/>
                <a:sym typeface="Verdana"/>
              </a:defRPr>
            </a:pPr>
            <a:r>
              <a:t>Registry</a:t>
            </a:r>
          </a:p>
        </p:txBody>
      </p:sp>
      <p:sp>
        <p:nvSpPr>
          <p:cNvPr id="994" name="Shape 994"/>
          <p:cNvSpPr/>
          <p:nvPr/>
        </p:nvSpPr>
        <p:spPr>
          <a:xfrm>
            <a:off x="6028302" y="10416341"/>
            <a:ext cx="1270001" cy="523241"/>
          </a:xfrm>
          <a:prstGeom prst="rect">
            <a:avLst/>
          </a:prstGeom>
          <a:ln w="25400">
            <a:miter lim="400000"/>
          </a:ln>
          <a:extLst>
            <a:ext uri="{C572A759-6A51-4108-AA02-DFA0A04FC94B}">
              <ma14:wrappingTextBoxFlag xmlns="" xmlns:ma14="http://schemas.microsoft.com/office/mac/drawingml/2011/main" val="1"/>
            </a:ext>
          </a:extLst>
        </p:spPr>
        <p:txBody>
          <a:bodyPr lIns="121919" tIns="121919" rIns="121919" bIns="121919" anchor="b">
            <a:spAutoFit/>
          </a:bodyPr>
          <a:lstStyle>
            <a:lvl1pPr algn="ctr">
              <a:lnSpc>
                <a:spcPct val="150000"/>
              </a:lnSpc>
              <a:spcBef>
                <a:spcPts val="0"/>
              </a:spcBef>
              <a:defRPr sz="1800" cap="all">
                <a:solidFill>
                  <a:srgbClr val="44546A"/>
                </a:solidFill>
                <a:latin typeface="Verdana"/>
                <a:ea typeface="Verdana"/>
                <a:cs typeface="Verdana"/>
                <a:sym typeface="Verdana"/>
              </a:defRPr>
            </a:lvl1pPr>
          </a:lstStyle>
          <a:p>
            <a:r>
              <a:t>VCS</a:t>
            </a:r>
          </a:p>
        </p:txBody>
      </p:sp>
    </p:spTree>
  </p:cSld>
  <p:clrMapOvr>
    <a:masterClrMapping/>
  </p:clrMapOvr>
  <p:transition spd="slow"/>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54CD80C-35C6-5440-91FF-B0F10C37B3DB}"/>
              </a:ext>
            </a:extLst>
          </p:cNvPr>
          <p:cNvSpPr>
            <a:spLocks noGrp="1"/>
          </p:cNvSpPr>
          <p:nvPr>
            <p:ph type="body" idx="1"/>
          </p:nvPr>
        </p:nvSpPr>
        <p:spPr/>
        <p:txBody>
          <a:bodyPr/>
          <a:lstStyle/>
          <a:p>
            <a:pPr marL="0" indent="0">
              <a:buNone/>
            </a:pPr>
            <a:r>
              <a:rPr lang="en-US" dirty="0"/>
              <a:t>Stores the state of your infrastructure.</a:t>
            </a:r>
          </a:p>
          <a:p>
            <a:pPr marL="0" indent="0">
              <a:buNone/>
            </a:pPr>
            <a:endParaRPr lang="en-US" dirty="0"/>
          </a:p>
          <a:p>
            <a:pPr marL="0" indent="0">
              <a:buNone/>
            </a:pPr>
            <a:r>
              <a:rPr lang="en-US" dirty="0"/>
              <a:t>Updated on a `terraform refresh` or `terraform apply.</a:t>
            </a:r>
          </a:p>
          <a:p>
            <a:pPr marL="0" indent="0">
              <a:buNone/>
            </a:pPr>
            <a:endParaRPr lang="en-US" dirty="0"/>
          </a:p>
          <a:p>
            <a:pPr marL="0" indent="0">
              <a:buNone/>
            </a:pPr>
            <a:r>
              <a:rPr lang="en-US" dirty="0"/>
              <a:t>A database of sorts used to map Terraform configuration to the real world.</a:t>
            </a:r>
          </a:p>
        </p:txBody>
      </p:sp>
      <p:sp>
        <p:nvSpPr>
          <p:cNvPr id="3" name="Title 2">
            <a:extLst>
              <a:ext uri="{FF2B5EF4-FFF2-40B4-BE49-F238E27FC236}">
                <a16:creationId xmlns:a16="http://schemas.microsoft.com/office/drawing/2014/main" id="{17A1F312-7F35-DE44-9CCD-DC422CA11104}"/>
              </a:ext>
            </a:extLst>
          </p:cNvPr>
          <p:cNvSpPr>
            <a:spLocks noGrp="1"/>
          </p:cNvSpPr>
          <p:nvPr>
            <p:ph type="title"/>
          </p:nvPr>
        </p:nvSpPr>
        <p:spPr/>
        <p:txBody>
          <a:bodyPr/>
          <a:lstStyle/>
          <a:p>
            <a:r>
              <a:rPr lang="en-US" dirty="0"/>
              <a:t>Remote State</a:t>
            </a:r>
          </a:p>
        </p:txBody>
      </p:sp>
      <p:sp>
        <p:nvSpPr>
          <p:cNvPr id="4" name="Text Placeholder 3">
            <a:extLst>
              <a:ext uri="{FF2B5EF4-FFF2-40B4-BE49-F238E27FC236}">
                <a16:creationId xmlns:a16="http://schemas.microsoft.com/office/drawing/2014/main" id="{BAC6916F-BEE5-684F-B3EE-F5C33B53A19C}"/>
              </a:ext>
            </a:extLst>
          </p:cNvPr>
          <p:cNvSpPr>
            <a:spLocks noGrp="1"/>
          </p:cNvSpPr>
          <p:nvPr>
            <p:ph type="body" sz="quarter" idx="10"/>
          </p:nvPr>
        </p:nvSpPr>
        <p:spPr>
          <a:xfrm>
            <a:off x="10972800" y="12882563"/>
            <a:ext cx="11318875" cy="547687"/>
          </a:xfrm>
        </p:spPr>
        <p:txBody>
          <a:bodyPr/>
          <a:lstStyle/>
          <a:p>
            <a:r>
              <a:rPr lang="en-US" dirty="0"/>
              <a:t>https://</a:t>
            </a:r>
            <a:r>
              <a:rPr lang="en-US" dirty="0" err="1"/>
              <a:t>www.terraform.io</a:t>
            </a:r>
            <a:r>
              <a:rPr lang="en-US" dirty="0"/>
              <a:t>/docs/state/</a:t>
            </a:r>
            <a:r>
              <a:rPr lang="en-US" dirty="0" err="1"/>
              <a:t>remote.html</a:t>
            </a:r>
            <a:endParaRPr lang="en-US" dirty="0"/>
          </a:p>
          <a:p>
            <a:endParaRPr lang="en-US" dirty="0"/>
          </a:p>
        </p:txBody>
      </p:sp>
    </p:spTree>
    <p:extLst>
      <p:ext uri="{BB962C8B-B14F-4D97-AF65-F5344CB8AC3E}">
        <p14:creationId xmlns:p14="http://schemas.microsoft.com/office/powerpoint/2010/main" val="3912040128"/>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54CD80C-35C6-5440-91FF-B0F10C37B3DB}"/>
              </a:ext>
            </a:extLst>
          </p:cNvPr>
          <p:cNvSpPr>
            <a:spLocks noGrp="1"/>
          </p:cNvSpPr>
          <p:nvPr>
            <p:ph type="body" idx="1"/>
          </p:nvPr>
        </p:nvSpPr>
        <p:spPr/>
        <p:txBody>
          <a:bodyPr/>
          <a:lstStyle/>
          <a:p>
            <a:pPr marL="0" indent="0">
              <a:buNone/>
            </a:pPr>
            <a:endParaRPr lang="en-US" dirty="0"/>
          </a:p>
          <a:p>
            <a:pPr marL="0" indent="0">
              <a:buNone/>
            </a:pPr>
            <a:r>
              <a:rPr lang="en-US" b="1" dirty="0" err="1"/>
              <a:t>Config</a:t>
            </a:r>
            <a:r>
              <a:rPr lang="en-US" b="1" dirty="0"/>
              <a:t>: 	</a:t>
            </a:r>
            <a:r>
              <a:rPr lang="en-US" u="sng" dirty="0"/>
              <a:t>Target</a:t>
            </a:r>
            <a:r>
              <a:rPr lang="en-US" dirty="0"/>
              <a:t> Reality</a:t>
            </a:r>
          </a:p>
          <a:p>
            <a:pPr marL="0" indent="0">
              <a:buNone/>
            </a:pPr>
            <a:r>
              <a:rPr lang="en-US" b="1" dirty="0"/>
              <a:t>State: 	</a:t>
            </a:r>
            <a:r>
              <a:rPr lang="en-US" u="sng" dirty="0"/>
              <a:t>Current</a:t>
            </a:r>
            <a:r>
              <a:rPr lang="en-US" dirty="0"/>
              <a:t> Reality</a:t>
            </a:r>
          </a:p>
          <a:p>
            <a:pPr marL="0" indent="0">
              <a:buNone/>
            </a:pPr>
            <a:r>
              <a:rPr lang="en-US" b="1" dirty="0"/>
              <a:t>Diff: 		</a:t>
            </a:r>
            <a:r>
              <a:rPr lang="en-US" dirty="0"/>
              <a:t>{</a:t>
            </a:r>
            <a:r>
              <a:rPr lang="en-US" dirty="0" err="1"/>
              <a:t>Config</a:t>
            </a:r>
            <a:r>
              <a:rPr lang="en-US" dirty="0"/>
              <a:t> - State}</a:t>
            </a:r>
          </a:p>
          <a:p>
            <a:pPr marL="0" indent="0">
              <a:buNone/>
            </a:pPr>
            <a:r>
              <a:rPr lang="en-US" b="1" dirty="0"/>
              <a:t>Plan: 	</a:t>
            </a:r>
            <a:r>
              <a:rPr lang="en-US" u="sng" dirty="0"/>
              <a:t>Presents</a:t>
            </a:r>
            <a:r>
              <a:rPr lang="en-US" dirty="0"/>
              <a:t> Diff</a:t>
            </a:r>
          </a:p>
          <a:p>
            <a:pPr marL="0" indent="0">
              <a:buNone/>
            </a:pPr>
            <a:r>
              <a:rPr lang="en-US" b="1" dirty="0"/>
              <a:t>Apply: 	</a:t>
            </a:r>
            <a:r>
              <a:rPr lang="en-US" u="sng" dirty="0"/>
              <a:t>Resolves</a:t>
            </a:r>
            <a:r>
              <a:rPr lang="en-US" dirty="0"/>
              <a:t> Diff</a:t>
            </a:r>
          </a:p>
          <a:p>
            <a:pPr marL="0" indent="0">
              <a:buNone/>
            </a:pPr>
            <a:endParaRPr lang="en-US" dirty="0"/>
          </a:p>
        </p:txBody>
      </p:sp>
      <p:sp>
        <p:nvSpPr>
          <p:cNvPr id="3" name="Title 2">
            <a:extLst>
              <a:ext uri="{FF2B5EF4-FFF2-40B4-BE49-F238E27FC236}">
                <a16:creationId xmlns:a16="http://schemas.microsoft.com/office/drawing/2014/main" id="{17A1F312-7F35-DE44-9CCD-DC422CA11104}"/>
              </a:ext>
            </a:extLst>
          </p:cNvPr>
          <p:cNvSpPr>
            <a:spLocks noGrp="1"/>
          </p:cNvSpPr>
          <p:nvPr>
            <p:ph type="title"/>
          </p:nvPr>
        </p:nvSpPr>
        <p:spPr/>
        <p:txBody>
          <a:bodyPr/>
          <a:lstStyle/>
          <a:p>
            <a:r>
              <a:rPr lang="en-US" dirty="0"/>
              <a:t>Remote State – Core Concepts</a:t>
            </a:r>
          </a:p>
        </p:txBody>
      </p:sp>
      <p:sp>
        <p:nvSpPr>
          <p:cNvPr id="4" name="Text Placeholder 3">
            <a:extLst>
              <a:ext uri="{FF2B5EF4-FFF2-40B4-BE49-F238E27FC236}">
                <a16:creationId xmlns:a16="http://schemas.microsoft.com/office/drawing/2014/main" id="{BAC6916F-BEE5-684F-B3EE-F5C33B53A19C}"/>
              </a:ext>
            </a:extLst>
          </p:cNvPr>
          <p:cNvSpPr>
            <a:spLocks noGrp="1"/>
          </p:cNvSpPr>
          <p:nvPr>
            <p:ph type="body" sz="quarter" idx="10"/>
          </p:nvPr>
        </p:nvSpPr>
        <p:spPr>
          <a:xfrm>
            <a:off x="10972800" y="12882563"/>
            <a:ext cx="11318875" cy="547687"/>
          </a:xfrm>
        </p:spPr>
        <p:txBody>
          <a:bodyPr/>
          <a:lstStyle/>
          <a:p>
            <a:r>
              <a:rPr lang="en-US" dirty="0"/>
              <a:t>https://</a:t>
            </a:r>
            <a:r>
              <a:rPr lang="en-US" dirty="0" err="1"/>
              <a:t>www.terraform.io</a:t>
            </a:r>
            <a:r>
              <a:rPr lang="en-US" dirty="0"/>
              <a:t>/docs/state/</a:t>
            </a:r>
            <a:r>
              <a:rPr lang="en-US" dirty="0" err="1"/>
              <a:t>remote.html</a:t>
            </a:r>
            <a:endParaRPr lang="en-US" dirty="0"/>
          </a:p>
          <a:p>
            <a:endParaRPr lang="en-US" dirty="0"/>
          </a:p>
        </p:txBody>
      </p:sp>
    </p:spTree>
    <p:extLst>
      <p:ext uri="{BB962C8B-B14F-4D97-AF65-F5344CB8AC3E}">
        <p14:creationId xmlns:p14="http://schemas.microsoft.com/office/powerpoint/2010/main" val="2469080727"/>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54CD80C-35C6-5440-91FF-B0F10C37B3DB}"/>
              </a:ext>
            </a:extLst>
          </p:cNvPr>
          <p:cNvSpPr>
            <a:spLocks noGrp="1"/>
          </p:cNvSpPr>
          <p:nvPr>
            <p:ph type="body" idx="1"/>
          </p:nvPr>
        </p:nvSpPr>
        <p:spPr/>
        <p:txBody>
          <a:bodyPr/>
          <a:lstStyle/>
          <a:p>
            <a:pPr marL="0" indent="0">
              <a:buNone/>
            </a:pPr>
            <a:endParaRPr lang="en-US" dirty="0"/>
          </a:p>
          <a:p>
            <a:pPr marL="0" indent="0">
              <a:buNone/>
            </a:pPr>
            <a:r>
              <a:rPr lang="en-US" b="1" dirty="0" err="1"/>
              <a:t>Config</a:t>
            </a:r>
            <a:r>
              <a:rPr lang="en-US" b="1" dirty="0"/>
              <a:t>: 	</a:t>
            </a:r>
            <a:r>
              <a:rPr lang="en-US" u="sng" dirty="0"/>
              <a:t>Desired</a:t>
            </a:r>
            <a:r>
              <a:rPr lang="en-US" dirty="0"/>
              <a:t> State</a:t>
            </a:r>
          </a:p>
          <a:p>
            <a:pPr marL="0" indent="0">
              <a:buNone/>
            </a:pPr>
            <a:r>
              <a:rPr lang="en-US" b="1" dirty="0"/>
              <a:t>State: 	</a:t>
            </a:r>
            <a:r>
              <a:rPr lang="en-US" u="sng" dirty="0"/>
              <a:t>Current</a:t>
            </a:r>
            <a:r>
              <a:rPr lang="en-US" dirty="0"/>
              <a:t> State</a:t>
            </a:r>
          </a:p>
          <a:p>
            <a:pPr marL="0" indent="0">
              <a:buNone/>
            </a:pPr>
            <a:r>
              <a:rPr lang="en-US" b="1" dirty="0"/>
              <a:t>Diff: 		</a:t>
            </a:r>
            <a:r>
              <a:rPr lang="en-US" u="sng" dirty="0"/>
              <a:t>Delta</a:t>
            </a:r>
            <a:r>
              <a:rPr lang="en-US" dirty="0"/>
              <a:t> of {Desired &amp; Current}</a:t>
            </a:r>
          </a:p>
          <a:p>
            <a:pPr marL="0" indent="0">
              <a:buNone/>
            </a:pPr>
            <a:r>
              <a:rPr lang="en-US" b="1" dirty="0"/>
              <a:t>Plan: 	</a:t>
            </a:r>
            <a:r>
              <a:rPr lang="en-US" u="sng" dirty="0"/>
              <a:t>Presents</a:t>
            </a:r>
            <a:r>
              <a:rPr lang="en-US" dirty="0"/>
              <a:t> Diff</a:t>
            </a:r>
          </a:p>
          <a:p>
            <a:pPr marL="0" indent="0">
              <a:buNone/>
            </a:pPr>
            <a:r>
              <a:rPr lang="en-US" b="1" dirty="0"/>
              <a:t>Apply: 	</a:t>
            </a:r>
            <a:r>
              <a:rPr lang="en-US" u="sng" dirty="0"/>
              <a:t>Resolves</a:t>
            </a:r>
            <a:r>
              <a:rPr lang="en-US" dirty="0"/>
              <a:t> Diff</a:t>
            </a:r>
          </a:p>
          <a:p>
            <a:pPr marL="0" indent="0">
              <a:buNone/>
            </a:pPr>
            <a:endParaRPr lang="en-US" dirty="0"/>
          </a:p>
        </p:txBody>
      </p:sp>
      <p:sp>
        <p:nvSpPr>
          <p:cNvPr id="3" name="Title 2">
            <a:extLst>
              <a:ext uri="{FF2B5EF4-FFF2-40B4-BE49-F238E27FC236}">
                <a16:creationId xmlns:a16="http://schemas.microsoft.com/office/drawing/2014/main" id="{17A1F312-7F35-DE44-9CCD-DC422CA11104}"/>
              </a:ext>
            </a:extLst>
          </p:cNvPr>
          <p:cNvSpPr>
            <a:spLocks noGrp="1"/>
          </p:cNvSpPr>
          <p:nvPr>
            <p:ph type="title"/>
          </p:nvPr>
        </p:nvSpPr>
        <p:spPr/>
        <p:txBody>
          <a:bodyPr/>
          <a:lstStyle/>
          <a:p>
            <a:r>
              <a:rPr lang="en-US" dirty="0"/>
              <a:t>Remote State – Core Concepts</a:t>
            </a:r>
          </a:p>
        </p:txBody>
      </p:sp>
      <p:sp>
        <p:nvSpPr>
          <p:cNvPr id="4" name="Text Placeholder 3">
            <a:extLst>
              <a:ext uri="{FF2B5EF4-FFF2-40B4-BE49-F238E27FC236}">
                <a16:creationId xmlns:a16="http://schemas.microsoft.com/office/drawing/2014/main" id="{BAC6916F-BEE5-684F-B3EE-F5C33B53A19C}"/>
              </a:ext>
            </a:extLst>
          </p:cNvPr>
          <p:cNvSpPr>
            <a:spLocks noGrp="1"/>
          </p:cNvSpPr>
          <p:nvPr>
            <p:ph type="body" sz="quarter" idx="10"/>
          </p:nvPr>
        </p:nvSpPr>
        <p:spPr>
          <a:xfrm>
            <a:off x="10972800" y="12882563"/>
            <a:ext cx="11318875" cy="547687"/>
          </a:xfrm>
        </p:spPr>
        <p:txBody>
          <a:bodyPr/>
          <a:lstStyle/>
          <a:p>
            <a:r>
              <a:rPr lang="en-US" dirty="0"/>
              <a:t>https://</a:t>
            </a:r>
            <a:r>
              <a:rPr lang="en-US" dirty="0" err="1"/>
              <a:t>www.terraform.io</a:t>
            </a:r>
            <a:r>
              <a:rPr lang="en-US" dirty="0"/>
              <a:t>/docs/state/</a:t>
            </a:r>
            <a:r>
              <a:rPr lang="en-US" dirty="0" err="1"/>
              <a:t>remote.html</a:t>
            </a:r>
            <a:endParaRPr lang="en-US" dirty="0"/>
          </a:p>
          <a:p>
            <a:endParaRPr lang="en-US" dirty="0"/>
          </a:p>
        </p:txBody>
      </p:sp>
    </p:spTree>
    <p:extLst>
      <p:ext uri="{BB962C8B-B14F-4D97-AF65-F5344CB8AC3E}">
        <p14:creationId xmlns:p14="http://schemas.microsoft.com/office/powerpoint/2010/main" val="3037509594"/>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54CD80C-35C6-5440-91FF-B0F10C37B3DB}"/>
              </a:ext>
            </a:extLst>
          </p:cNvPr>
          <p:cNvSpPr>
            <a:spLocks noGrp="1"/>
          </p:cNvSpPr>
          <p:nvPr>
            <p:ph type="body" idx="1"/>
          </p:nvPr>
        </p:nvSpPr>
        <p:spPr/>
        <p:txBody>
          <a:bodyPr/>
          <a:lstStyle/>
          <a:p>
            <a:pPr marL="0" indent="0">
              <a:buNone/>
            </a:pPr>
            <a:endParaRPr lang="en-US" dirty="0"/>
          </a:p>
        </p:txBody>
      </p:sp>
      <p:sp>
        <p:nvSpPr>
          <p:cNvPr id="3" name="Title 2">
            <a:extLst>
              <a:ext uri="{FF2B5EF4-FFF2-40B4-BE49-F238E27FC236}">
                <a16:creationId xmlns:a16="http://schemas.microsoft.com/office/drawing/2014/main" id="{17A1F312-7F35-DE44-9CCD-DC422CA11104}"/>
              </a:ext>
            </a:extLst>
          </p:cNvPr>
          <p:cNvSpPr>
            <a:spLocks noGrp="1"/>
          </p:cNvSpPr>
          <p:nvPr>
            <p:ph type="title"/>
          </p:nvPr>
        </p:nvSpPr>
        <p:spPr/>
        <p:txBody>
          <a:bodyPr/>
          <a:lstStyle/>
          <a:p>
            <a:r>
              <a:rPr lang="en-US" dirty="0"/>
              <a:t>Remote State – Operations</a:t>
            </a:r>
          </a:p>
        </p:txBody>
      </p:sp>
      <p:sp>
        <p:nvSpPr>
          <p:cNvPr id="4" name="Text Placeholder 3">
            <a:extLst>
              <a:ext uri="{FF2B5EF4-FFF2-40B4-BE49-F238E27FC236}">
                <a16:creationId xmlns:a16="http://schemas.microsoft.com/office/drawing/2014/main" id="{BAC6916F-BEE5-684F-B3EE-F5C33B53A19C}"/>
              </a:ext>
            </a:extLst>
          </p:cNvPr>
          <p:cNvSpPr>
            <a:spLocks noGrp="1"/>
          </p:cNvSpPr>
          <p:nvPr>
            <p:ph type="body" sz="quarter" idx="10"/>
          </p:nvPr>
        </p:nvSpPr>
        <p:spPr>
          <a:xfrm>
            <a:off x="10972800" y="12882563"/>
            <a:ext cx="11318875" cy="547687"/>
          </a:xfrm>
        </p:spPr>
        <p:txBody>
          <a:bodyPr/>
          <a:lstStyle/>
          <a:p>
            <a:r>
              <a:rPr lang="en-US" dirty="0"/>
              <a:t>https://</a:t>
            </a:r>
            <a:r>
              <a:rPr lang="en-US" dirty="0" err="1"/>
              <a:t>www.terraform.io</a:t>
            </a:r>
            <a:r>
              <a:rPr lang="en-US" dirty="0"/>
              <a:t>/docs/state/</a:t>
            </a:r>
            <a:r>
              <a:rPr lang="en-US" dirty="0" err="1"/>
              <a:t>remote.html</a:t>
            </a:r>
            <a:endParaRPr lang="en-US" dirty="0"/>
          </a:p>
          <a:p>
            <a:endParaRPr lang="en-US" dirty="0"/>
          </a:p>
        </p:txBody>
      </p:sp>
      <p:graphicFrame>
        <p:nvGraphicFramePr>
          <p:cNvPr id="6" name="Table 5">
            <a:extLst>
              <a:ext uri="{FF2B5EF4-FFF2-40B4-BE49-F238E27FC236}">
                <a16:creationId xmlns:a16="http://schemas.microsoft.com/office/drawing/2014/main" id="{135DEBAE-4F6D-C641-A5C6-7C766B213CD8}"/>
              </a:ext>
            </a:extLst>
          </p:cNvPr>
          <p:cNvGraphicFramePr>
            <a:graphicFrameLocks noGrp="1"/>
          </p:cNvGraphicFramePr>
          <p:nvPr>
            <p:extLst>
              <p:ext uri="{D42A27DB-BD31-4B8C-83A1-F6EECF244321}">
                <p14:modId xmlns:p14="http://schemas.microsoft.com/office/powerpoint/2010/main" val="1749314379"/>
              </p:ext>
            </p:extLst>
          </p:nvPr>
        </p:nvGraphicFramePr>
        <p:xfrm>
          <a:off x="1575816" y="4336473"/>
          <a:ext cx="21460692" cy="6968835"/>
        </p:xfrm>
        <a:graphic>
          <a:graphicData uri="http://schemas.openxmlformats.org/drawingml/2006/table">
            <a:tbl>
              <a:tblPr firstRow="1" bandRow="1">
                <a:tableStyleId>{C7B018BB-80A7-4F77-B60F-C8B233D01FF8}</a:tableStyleId>
              </a:tblPr>
              <a:tblGrid>
                <a:gridCol w="5365173">
                  <a:extLst>
                    <a:ext uri="{9D8B030D-6E8A-4147-A177-3AD203B41FA5}">
                      <a16:colId xmlns:a16="http://schemas.microsoft.com/office/drawing/2014/main" val="2676979497"/>
                    </a:ext>
                  </a:extLst>
                </a:gridCol>
                <a:gridCol w="5365173">
                  <a:extLst>
                    <a:ext uri="{9D8B030D-6E8A-4147-A177-3AD203B41FA5}">
                      <a16:colId xmlns:a16="http://schemas.microsoft.com/office/drawing/2014/main" val="473943463"/>
                    </a:ext>
                  </a:extLst>
                </a:gridCol>
                <a:gridCol w="5365173">
                  <a:extLst>
                    <a:ext uri="{9D8B030D-6E8A-4147-A177-3AD203B41FA5}">
                      <a16:colId xmlns:a16="http://schemas.microsoft.com/office/drawing/2014/main" val="611618679"/>
                    </a:ext>
                  </a:extLst>
                </a:gridCol>
                <a:gridCol w="5365173">
                  <a:extLst>
                    <a:ext uri="{9D8B030D-6E8A-4147-A177-3AD203B41FA5}">
                      <a16:colId xmlns:a16="http://schemas.microsoft.com/office/drawing/2014/main" val="2673059201"/>
                    </a:ext>
                  </a:extLst>
                </a:gridCol>
              </a:tblGrid>
              <a:tr h="1067807">
                <a:tc>
                  <a:txBody>
                    <a:bodyPr/>
                    <a:lstStyle/>
                    <a:p>
                      <a:pPr algn="ctr"/>
                      <a:r>
                        <a:rPr lang="en-US" dirty="0"/>
                        <a:t>Configuration</a:t>
                      </a:r>
                    </a:p>
                  </a:txBody>
                  <a:tcPr anchor="ctr">
                    <a:lnB w="12700" cap="flat" cmpd="sng" algn="ctr">
                      <a:noFill/>
                      <a:prstDash val="solid"/>
                      <a:round/>
                      <a:headEnd type="none" w="med" len="med"/>
                      <a:tailEnd type="none" w="med" len="med"/>
                    </a:lnB>
                    <a:solidFill>
                      <a:srgbClr val="6246EC"/>
                    </a:solidFill>
                  </a:tcPr>
                </a:tc>
                <a:tc>
                  <a:txBody>
                    <a:bodyPr/>
                    <a:lstStyle/>
                    <a:p>
                      <a:pPr algn="ctr"/>
                      <a:r>
                        <a:rPr lang="en-US" dirty="0"/>
                        <a:t>State</a:t>
                      </a:r>
                    </a:p>
                  </a:txBody>
                  <a:tcPr anchor="ctr">
                    <a:lnB w="12700" cap="flat" cmpd="sng" algn="ctr">
                      <a:noFill/>
                      <a:prstDash val="solid"/>
                      <a:round/>
                      <a:headEnd type="none" w="med" len="med"/>
                      <a:tailEnd type="none" w="med" len="med"/>
                    </a:lnB>
                    <a:solidFill>
                      <a:srgbClr val="6246EC"/>
                    </a:solidFill>
                  </a:tcPr>
                </a:tc>
                <a:tc>
                  <a:txBody>
                    <a:bodyPr/>
                    <a:lstStyle/>
                    <a:p>
                      <a:pPr algn="ctr"/>
                      <a:r>
                        <a:rPr lang="en-US" dirty="0"/>
                        <a:t>Reality</a:t>
                      </a:r>
                    </a:p>
                  </a:txBody>
                  <a:tcPr anchor="ctr">
                    <a:lnB w="12700" cap="flat" cmpd="sng" algn="ctr">
                      <a:noFill/>
                      <a:prstDash val="solid"/>
                      <a:round/>
                      <a:headEnd type="none" w="med" len="med"/>
                      <a:tailEnd type="none" w="med" len="med"/>
                    </a:lnB>
                    <a:solidFill>
                      <a:srgbClr val="6246EC"/>
                    </a:solidFill>
                  </a:tcPr>
                </a:tc>
                <a:tc>
                  <a:txBody>
                    <a:bodyPr/>
                    <a:lstStyle/>
                    <a:p>
                      <a:pPr algn="ctr"/>
                      <a:r>
                        <a:rPr lang="en-US" dirty="0"/>
                        <a:t>Operation</a:t>
                      </a:r>
                    </a:p>
                  </a:txBody>
                  <a:tcPr anchor="ctr">
                    <a:lnB w="12700" cap="flat" cmpd="sng" algn="ctr">
                      <a:noFill/>
                      <a:prstDash val="solid"/>
                      <a:round/>
                      <a:headEnd type="none" w="med" len="med"/>
                      <a:tailEnd type="none" w="med" len="med"/>
                    </a:lnB>
                    <a:solidFill>
                      <a:srgbClr val="6246EC"/>
                    </a:solidFill>
                  </a:tcPr>
                </a:tc>
                <a:extLst>
                  <a:ext uri="{0D108BD9-81ED-4DB2-BD59-A6C34878D82A}">
                    <a16:rowId xmlns:a16="http://schemas.microsoft.com/office/drawing/2014/main" val="3029176357"/>
                  </a:ext>
                </a:extLst>
              </a:tr>
              <a:tr h="843004">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54698993"/>
                  </a:ext>
                </a:extLst>
              </a:tr>
              <a:tr h="843004">
                <a:tc>
                  <a:txBody>
                    <a:bodyPr/>
                    <a:lstStyle/>
                    <a:p>
                      <a:pPr marL="0" marR="0" lvl="0" indent="0" algn="ctr" defTabSz="1828800" rtl="0" eaLnBrk="1" fontAlgn="auto" latinLnBrk="0" hangingPunct="1">
                        <a:lnSpc>
                          <a:spcPct val="100000"/>
                        </a:lnSpc>
                        <a:spcBef>
                          <a:spcPts val="0"/>
                        </a:spcBef>
                        <a:spcAft>
                          <a:spcPts val="0"/>
                        </a:spcAft>
                        <a:buClrTx/>
                        <a:buSzTx/>
                        <a:buFontTx/>
                        <a:buNone/>
                        <a:tabLst/>
                        <a:defRPr/>
                      </a:pP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2828385326"/>
                  </a:ext>
                </a:extLst>
              </a:tr>
              <a:tr h="843004">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161909195"/>
                  </a:ext>
                </a:extLst>
              </a:tr>
              <a:tr h="843004">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291834195"/>
                  </a:ext>
                </a:extLst>
              </a:tr>
              <a:tr h="843004">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689138136"/>
                  </a:ext>
                </a:extLst>
              </a:tr>
              <a:tr h="843004">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3105765587"/>
                  </a:ext>
                </a:extLst>
              </a:tr>
              <a:tr h="843004">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70434744"/>
                  </a:ext>
                </a:extLst>
              </a:tr>
            </a:tbl>
          </a:graphicData>
        </a:graphic>
      </p:graphicFrame>
    </p:spTree>
    <p:extLst>
      <p:ext uri="{BB962C8B-B14F-4D97-AF65-F5344CB8AC3E}">
        <p14:creationId xmlns:p14="http://schemas.microsoft.com/office/powerpoint/2010/main" val="3827963466"/>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54CD80C-35C6-5440-91FF-B0F10C37B3DB}"/>
              </a:ext>
            </a:extLst>
          </p:cNvPr>
          <p:cNvSpPr>
            <a:spLocks noGrp="1"/>
          </p:cNvSpPr>
          <p:nvPr>
            <p:ph type="body" idx="1"/>
          </p:nvPr>
        </p:nvSpPr>
        <p:spPr/>
        <p:txBody>
          <a:bodyPr/>
          <a:lstStyle/>
          <a:p>
            <a:pPr marL="0" indent="0">
              <a:buNone/>
            </a:pPr>
            <a:endParaRPr lang="en-US" dirty="0"/>
          </a:p>
        </p:txBody>
      </p:sp>
      <p:sp>
        <p:nvSpPr>
          <p:cNvPr id="3" name="Title 2">
            <a:extLst>
              <a:ext uri="{FF2B5EF4-FFF2-40B4-BE49-F238E27FC236}">
                <a16:creationId xmlns:a16="http://schemas.microsoft.com/office/drawing/2014/main" id="{17A1F312-7F35-DE44-9CCD-DC422CA11104}"/>
              </a:ext>
            </a:extLst>
          </p:cNvPr>
          <p:cNvSpPr>
            <a:spLocks noGrp="1"/>
          </p:cNvSpPr>
          <p:nvPr>
            <p:ph type="title"/>
          </p:nvPr>
        </p:nvSpPr>
        <p:spPr/>
        <p:txBody>
          <a:bodyPr/>
          <a:lstStyle/>
          <a:p>
            <a:r>
              <a:rPr lang="en-US" dirty="0"/>
              <a:t>Remote State – Operations</a:t>
            </a:r>
          </a:p>
        </p:txBody>
      </p:sp>
      <p:sp>
        <p:nvSpPr>
          <p:cNvPr id="4" name="Text Placeholder 3">
            <a:extLst>
              <a:ext uri="{FF2B5EF4-FFF2-40B4-BE49-F238E27FC236}">
                <a16:creationId xmlns:a16="http://schemas.microsoft.com/office/drawing/2014/main" id="{BAC6916F-BEE5-684F-B3EE-F5C33B53A19C}"/>
              </a:ext>
            </a:extLst>
          </p:cNvPr>
          <p:cNvSpPr>
            <a:spLocks noGrp="1"/>
          </p:cNvSpPr>
          <p:nvPr>
            <p:ph type="body" sz="quarter" idx="10"/>
          </p:nvPr>
        </p:nvSpPr>
        <p:spPr>
          <a:xfrm>
            <a:off x="10972800" y="12882563"/>
            <a:ext cx="11318875" cy="547687"/>
          </a:xfrm>
        </p:spPr>
        <p:txBody>
          <a:bodyPr/>
          <a:lstStyle/>
          <a:p>
            <a:r>
              <a:rPr lang="en-US" dirty="0"/>
              <a:t>https://</a:t>
            </a:r>
            <a:r>
              <a:rPr lang="en-US" dirty="0" err="1"/>
              <a:t>www.terraform.io</a:t>
            </a:r>
            <a:r>
              <a:rPr lang="en-US" dirty="0"/>
              <a:t>/docs/state/</a:t>
            </a:r>
            <a:r>
              <a:rPr lang="en-US" dirty="0" err="1"/>
              <a:t>remote.html</a:t>
            </a:r>
            <a:endParaRPr lang="en-US" dirty="0"/>
          </a:p>
          <a:p>
            <a:endParaRPr lang="en-US" dirty="0"/>
          </a:p>
        </p:txBody>
      </p:sp>
      <p:graphicFrame>
        <p:nvGraphicFramePr>
          <p:cNvPr id="6" name="Table 5">
            <a:extLst>
              <a:ext uri="{FF2B5EF4-FFF2-40B4-BE49-F238E27FC236}">
                <a16:creationId xmlns:a16="http://schemas.microsoft.com/office/drawing/2014/main" id="{135DEBAE-4F6D-C641-A5C6-7C766B213CD8}"/>
              </a:ext>
            </a:extLst>
          </p:cNvPr>
          <p:cNvGraphicFramePr>
            <a:graphicFrameLocks noGrp="1"/>
          </p:cNvGraphicFramePr>
          <p:nvPr>
            <p:extLst>
              <p:ext uri="{D42A27DB-BD31-4B8C-83A1-F6EECF244321}">
                <p14:modId xmlns:p14="http://schemas.microsoft.com/office/powerpoint/2010/main" val="2210297724"/>
              </p:ext>
            </p:extLst>
          </p:nvPr>
        </p:nvGraphicFramePr>
        <p:xfrm>
          <a:off x="1575816" y="4336473"/>
          <a:ext cx="21460692" cy="6968835"/>
        </p:xfrm>
        <a:graphic>
          <a:graphicData uri="http://schemas.openxmlformats.org/drawingml/2006/table">
            <a:tbl>
              <a:tblPr firstRow="1" bandRow="1">
                <a:tableStyleId>{C7B018BB-80A7-4F77-B60F-C8B233D01FF8}</a:tableStyleId>
              </a:tblPr>
              <a:tblGrid>
                <a:gridCol w="5365173">
                  <a:extLst>
                    <a:ext uri="{9D8B030D-6E8A-4147-A177-3AD203B41FA5}">
                      <a16:colId xmlns:a16="http://schemas.microsoft.com/office/drawing/2014/main" val="2676979497"/>
                    </a:ext>
                  </a:extLst>
                </a:gridCol>
                <a:gridCol w="5365173">
                  <a:extLst>
                    <a:ext uri="{9D8B030D-6E8A-4147-A177-3AD203B41FA5}">
                      <a16:colId xmlns:a16="http://schemas.microsoft.com/office/drawing/2014/main" val="473943463"/>
                    </a:ext>
                  </a:extLst>
                </a:gridCol>
                <a:gridCol w="5365173">
                  <a:extLst>
                    <a:ext uri="{9D8B030D-6E8A-4147-A177-3AD203B41FA5}">
                      <a16:colId xmlns:a16="http://schemas.microsoft.com/office/drawing/2014/main" val="611618679"/>
                    </a:ext>
                  </a:extLst>
                </a:gridCol>
                <a:gridCol w="5365173">
                  <a:extLst>
                    <a:ext uri="{9D8B030D-6E8A-4147-A177-3AD203B41FA5}">
                      <a16:colId xmlns:a16="http://schemas.microsoft.com/office/drawing/2014/main" val="2673059201"/>
                    </a:ext>
                  </a:extLst>
                </a:gridCol>
              </a:tblGrid>
              <a:tr h="1067807">
                <a:tc>
                  <a:txBody>
                    <a:bodyPr/>
                    <a:lstStyle/>
                    <a:p>
                      <a:pPr algn="ctr"/>
                      <a:r>
                        <a:rPr lang="en-US" dirty="0"/>
                        <a:t>Configuration</a:t>
                      </a:r>
                    </a:p>
                  </a:txBody>
                  <a:tcPr anchor="ctr">
                    <a:lnB w="12700" cap="flat" cmpd="sng" algn="ctr">
                      <a:noFill/>
                      <a:prstDash val="solid"/>
                      <a:round/>
                      <a:headEnd type="none" w="med" len="med"/>
                      <a:tailEnd type="none" w="med" len="med"/>
                    </a:lnB>
                    <a:solidFill>
                      <a:srgbClr val="6246EC"/>
                    </a:solidFill>
                  </a:tcPr>
                </a:tc>
                <a:tc>
                  <a:txBody>
                    <a:bodyPr/>
                    <a:lstStyle/>
                    <a:p>
                      <a:pPr algn="ctr"/>
                      <a:r>
                        <a:rPr lang="en-US" dirty="0"/>
                        <a:t>State</a:t>
                      </a:r>
                    </a:p>
                  </a:txBody>
                  <a:tcPr anchor="ctr">
                    <a:lnB w="12700" cap="flat" cmpd="sng" algn="ctr">
                      <a:noFill/>
                      <a:prstDash val="solid"/>
                      <a:round/>
                      <a:headEnd type="none" w="med" len="med"/>
                      <a:tailEnd type="none" w="med" len="med"/>
                    </a:lnB>
                    <a:solidFill>
                      <a:srgbClr val="6246EC"/>
                    </a:solidFill>
                  </a:tcPr>
                </a:tc>
                <a:tc>
                  <a:txBody>
                    <a:bodyPr/>
                    <a:lstStyle/>
                    <a:p>
                      <a:pPr algn="ctr"/>
                      <a:r>
                        <a:rPr lang="en-US" dirty="0"/>
                        <a:t>Reality</a:t>
                      </a:r>
                    </a:p>
                  </a:txBody>
                  <a:tcPr anchor="ctr">
                    <a:lnB w="12700" cap="flat" cmpd="sng" algn="ctr">
                      <a:noFill/>
                      <a:prstDash val="solid"/>
                      <a:round/>
                      <a:headEnd type="none" w="med" len="med"/>
                      <a:tailEnd type="none" w="med" len="med"/>
                    </a:lnB>
                    <a:solidFill>
                      <a:srgbClr val="6246EC"/>
                    </a:solidFill>
                  </a:tcPr>
                </a:tc>
                <a:tc>
                  <a:txBody>
                    <a:bodyPr/>
                    <a:lstStyle/>
                    <a:p>
                      <a:pPr algn="ctr"/>
                      <a:r>
                        <a:rPr lang="en-US" dirty="0"/>
                        <a:t>Operation</a:t>
                      </a:r>
                    </a:p>
                  </a:txBody>
                  <a:tcPr anchor="ctr">
                    <a:lnB w="12700" cap="flat" cmpd="sng" algn="ctr">
                      <a:noFill/>
                      <a:prstDash val="solid"/>
                      <a:round/>
                      <a:headEnd type="none" w="med" len="med"/>
                      <a:tailEnd type="none" w="med" len="med"/>
                    </a:lnB>
                    <a:solidFill>
                      <a:srgbClr val="6246EC"/>
                    </a:solidFill>
                  </a:tcPr>
                </a:tc>
                <a:extLst>
                  <a:ext uri="{0D108BD9-81ED-4DB2-BD59-A6C34878D82A}">
                    <a16:rowId xmlns:a16="http://schemas.microsoft.com/office/drawing/2014/main" val="3029176357"/>
                  </a:ext>
                </a:extLst>
              </a:tr>
              <a:tr h="843004">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a:t>CREATE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54698993"/>
                  </a:ext>
                </a:extLst>
              </a:tr>
              <a:tr h="843004">
                <a:tc>
                  <a:txBody>
                    <a:bodyPr/>
                    <a:lstStyle/>
                    <a:p>
                      <a:pPr marL="0" marR="0" lvl="0" indent="0" algn="ctr" defTabSz="1828800" rtl="0" eaLnBrk="1" fontAlgn="auto" latinLnBrk="0" hangingPunct="1">
                        <a:lnSpc>
                          <a:spcPct val="100000"/>
                        </a:lnSpc>
                        <a:spcBef>
                          <a:spcPts val="0"/>
                        </a:spcBef>
                        <a:spcAft>
                          <a:spcPts val="0"/>
                        </a:spcAft>
                        <a:buClrTx/>
                        <a:buSzTx/>
                        <a:buFontTx/>
                        <a:buNone/>
                        <a:tabLst/>
                        <a:defRPr/>
                      </a:pP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a:t>CREATE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2828385326"/>
                  </a:ext>
                </a:extLst>
              </a:tr>
              <a:tr h="843004">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a:t>NOOP</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161909195"/>
                  </a:ext>
                </a:extLst>
              </a:tr>
              <a:tr h="843004">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a:t>DELETE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291834195"/>
                  </a:ext>
                </a:extLst>
              </a:tr>
              <a:tr h="843004">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a:t>NOOP</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689138136"/>
                  </a:ext>
                </a:extLst>
              </a:tr>
              <a:tr h="843004">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a:t>RECREATE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3105765587"/>
                  </a:ext>
                </a:extLst>
              </a:tr>
              <a:tr h="843004">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a:t>REMOVE FROM STATE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70434744"/>
                  </a:ext>
                </a:extLst>
              </a:tr>
            </a:tbl>
          </a:graphicData>
        </a:graphic>
      </p:graphicFrame>
    </p:spTree>
    <p:extLst>
      <p:ext uri="{BB962C8B-B14F-4D97-AF65-F5344CB8AC3E}">
        <p14:creationId xmlns:p14="http://schemas.microsoft.com/office/powerpoint/2010/main" val="71291304"/>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 name="Shape 716"/>
          <p:cNvSpPr>
            <a:spLocks noGrp="1"/>
          </p:cNvSpPr>
          <p:nvPr>
            <p:ph type="title"/>
          </p:nvPr>
        </p:nvSpPr>
        <p:spPr>
          <a:prstGeom prst="rect">
            <a:avLst/>
          </a:prstGeom>
        </p:spPr>
        <p:txBody>
          <a:bodyPr/>
          <a:lstStyle/>
          <a:p>
            <a:r>
              <a:t>Agenda</a:t>
            </a:r>
          </a:p>
        </p:txBody>
      </p:sp>
      <p:sp>
        <p:nvSpPr>
          <p:cNvPr id="717" name="Shape 717"/>
          <p:cNvSpPr>
            <a:spLocks noGrp="1"/>
          </p:cNvSpPr>
          <p:nvPr>
            <p:ph type="sldNum" sz="quarter" idx="2"/>
          </p:nvPr>
        </p:nvSpPr>
        <p:spPr>
          <a:xfrm>
            <a:off x="23586082" y="12945582"/>
            <a:ext cx="385723" cy="485141"/>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3</a:t>
            </a:fld>
            <a:endParaRPr/>
          </a:p>
        </p:txBody>
      </p:sp>
      <p:sp>
        <p:nvSpPr>
          <p:cNvPr id="718" name="Shape 718"/>
          <p:cNvSpPr/>
          <p:nvPr/>
        </p:nvSpPr>
        <p:spPr>
          <a:xfrm>
            <a:off x="2563610" y="2991096"/>
            <a:ext cx="15754119" cy="6457535"/>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nchor="b">
            <a:spAutoFit/>
          </a:bodyPr>
          <a:lstStyle/>
          <a:p>
            <a:pPr marL="444500" indent="-444500">
              <a:lnSpc>
                <a:spcPct val="150000"/>
              </a:lnSpc>
              <a:spcBef>
                <a:spcPts val="1600"/>
              </a:spcBef>
              <a:buSzPct val="100000"/>
              <a:buChar char="‣"/>
              <a:defRPr b="0" spc="96">
                <a:solidFill>
                  <a:srgbClr val="44546A"/>
                </a:solidFill>
                <a:latin typeface="Verdana"/>
                <a:ea typeface="Verdana"/>
                <a:cs typeface="Verdana"/>
                <a:sym typeface="Verdana"/>
              </a:defRPr>
            </a:pPr>
            <a:r>
              <a:rPr lang="en-US" dirty="0"/>
              <a:t>Working Lunch</a:t>
            </a:r>
          </a:p>
          <a:p>
            <a:pPr marL="444500" indent="-444500">
              <a:lnSpc>
                <a:spcPct val="150000"/>
              </a:lnSpc>
              <a:spcBef>
                <a:spcPts val="1600"/>
              </a:spcBef>
              <a:buSzPct val="100000"/>
              <a:buChar char="‣"/>
              <a:defRPr b="0" spc="96">
                <a:solidFill>
                  <a:srgbClr val="44546A"/>
                </a:solidFill>
                <a:latin typeface="Verdana"/>
                <a:ea typeface="Verdana"/>
                <a:cs typeface="Verdana"/>
                <a:sym typeface="Verdana"/>
              </a:defRPr>
            </a:pPr>
            <a:r>
              <a:rPr lang="en-US" dirty="0"/>
              <a:t>Overview of Terraform Enterprise</a:t>
            </a:r>
          </a:p>
          <a:p>
            <a:pPr marL="444500" indent="-444500">
              <a:lnSpc>
                <a:spcPct val="150000"/>
              </a:lnSpc>
              <a:spcBef>
                <a:spcPts val="1600"/>
              </a:spcBef>
              <a:buSzPct val="100000"/>
              <a:buChar char="‣"/>
              <a:defRPr b="0" spc="96">
                <a:solidFill>
                  <a:srgbClr val="44546A"/>
                </a:solidFill>
                <a:latin typeface="Verdana"/>
                <a:ea typeface="Verdana"/>
                <a:cs typeface="Verdana"/>
                <a:sym typeface="Verdana"/>
              </a:defRPr>
            </a:pPr>
            <a:r>
              <a:rPr lang="en-US" dirty="0"/>
              <a:t>Terraform Enterprise - Workspaces</a:t>
            </a:r>
          </a:p>
          <a:p>
            <a:pPr marL="444500" indent="-444500">
              <a:lnSpc>
                <a:spcPct val="150000"/>
              </a:lnSpc>
              <a:spcBef>
                <a:spcPts val="1600"/>
              </a:spcBef>
              <a:buSzPct val="100000"/>
              <a:buChar char="‣"/>
              <a:defRPr b="0" spc="96">
                <a:solidFill>
                  <a:srgbClr val="44546A"/>
                </a:solidFill>
                <a:latin typeface="Verdana"/>
                <a:ea typeface="Verdana"/>
                <a:cs typeface="Verdana"/>
                <a:sym typeface="Verdana"/>
              </a:defRPr>
            </a:pPr>
            <a:r>
              <a:rPr lang="en-US" dirty="0"/>
              <a:t>Terraform Enterprise - Private Module Registry</a:t>
            </a:r>
          </a:p>
          <a:p>
            <a:pPr marL="444500" indent="-444500">
              <a:lnSpc>
                <a:spcPct val="150000"/>
              </a:lnSpc>
              <a:spcBef>
                <a:spcPts val="1600"/>
              </a:spcBef>
              <a:buSzPct val="100000"/>
              <a:buChar char="‣"/>
              <a:defRPr b="0" spc="96">
                <a:solidFill>
                  <a:srgbClr val="44546A"/>
                </a:solidFill>
                <a:latin typeface="Verdana"/>
                <a:ea typeface="Verdana"/>
                <a:cs typeface="Verdana"/>
                <a:sym typeface="Verdana"/>
              </a:defRPr>
            </a:pPr>
            <a:r>
              <a:rPr lang="en-US" dirty="0"/>
              <a:t>Terraform Enterprise - Sentinel</a:t>
            </a:r>
            <a:endParaRPr dirty="0"/>
          </a:p>
        </p:txBody>
      </p:sp>
    </p:spTree>
  </p:cSld>
  <p:clrMapOvr>
    <a:masterClrMapping/>
  </p:clrMapOvr>
  <p:transition spd="slow"/>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4D401513-8CB8-A443-A4CD-10FA81300B01}"/>
              </a:ext>
            </a:extLst>
          </p:cNvPr>
          <p:cNvSpPr>
            <a:spLocks noGrp="1"/>
          </p:cNvSpPr>
          <p:nvPr>
            <p:ph type="body" sz="quarter" idx="13"/>
          </p:nvPr>
        </p:nvSpPr>
        <p:spPr/>
        <p:txBody>
          <a:bodyPr/>
          <a:lstStyle/>
          <a:p>
            <a:pPr marL="0" indent="0">
              <a:buNone/>
            </a:pPr>
            <a:r>
              <a:rPr lang="en-US" dirty="0">
                <a:solidFill>
                  <a:schemeClr val="tx1"/>
                </a:solidFill>
              </a:rPr>
              <a:t>Connecting to Azure</a:t>
            </a:r>
          </a:p>
        </p:txBody>
      </p:sp>
      <p:sp>
        <p:nvSpPr>
          <p:cNvPr id="8" name="Title 7">
            <a:extLst>
              <a:ext uri="{FF2B5EF4-FFF2-40B4-BE49-F238E27FC236}">
                <a16:creationId xmlns:a16="http://schemas.microsoft.com/office/drawing/2014/main" id="{3A73D313-726B-854A-9F48-D31243F35185}"/>
              </a:ext>
            </a:extLst>
          </p:cNvPr>
          <p:cNvSpPr>
            <a:spLocks noGrp="1"/>
          </p:cNvSpPr>
          <p:nvPr>
            <p:ph type="title"/>
          </p:nvPr>
        </p:nvSpPr>
        <p:spPr/>
        <p:txBody>
          <a:bodyPr/>
          <a:lstStyle/>
          <a:p>
            <a:r>
              <a:rPr lang="en-US" dirty="0"/>
              <a:t>Challenge 01</a:t>
            </a:r>
          </a:p>
        </p:txBody>
      </p:sp>
    </p:spTree>
    <p:extLst>
      <p:ext uri="{BB962C8B-B14F-4D97-AF65-F5344CB8AC3E}">
        <p14:creationId xmlns:p14="http://schemas.microsoft.com/office/powerpoint/2010/main" val="2616877588"/>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1B8E8B9-1029-3947-ABBA-422AB0DA72A3}"/>
              </a:ext>
            </a:extLst>
          </p:cNvPr>
          <p:cNvSpPr>
            <a:spLocks noGrp="1"/>
          </p:cNvSpPr>
          <p:nvPr>
            <p:ph type="body" idx="1"/>
          </p:nvPr>
        </p:nvSpPr>
        <p:spPr/>
        <p:txBody>
          <a:bodyPr/>
          <a:lstStyle/>
          <a:p>
            <a:pPr marL="0" indent="0">
              <a:buNone/>
            </a:pPr>
            <a:endParaRPr lang="en-US" dirty="0"/>
          </a:p>
          <a:p>
            <a:pPr marL="0" indent="0">
              <a:buNone/>
            </a:pPr>
            <a:endParaRPr lang="en-US" dirty="0"/>
          </a:p>
          <a:p>
            <a:pPr marL="0" indent="0">
              <a:buNone/>
            </a:pPr>
            <a:r>
              <a:rPr lang="en-US" dirty="0"/>
              <a:t>terraform { </a:t>
            </a:r>
            <a:r>
              <a:rPr lang="en-US" dirty="0" err="1"/>
              <a:t>required_version</a:t>
            </a:r>
            <a:r>
              <a:rPr lang="en-US" dirty="0"/>
              <a:t> = "= 0.11.6" } </a:t>
            </a:r>
          </a:p>
          <a:p>
            <a:pPr marL="0" indent="0">
              <a:buNone/>
            </a:pPr>
            <a:endParaRPr lang="en-US" dirty="0"/>
          </a:p>
        </p:txBody>
      </p:sp>
      <p:sp>
        <p:nvSpPr>
          <p:cNvPr id="3" name="Title 2">
            <a:extLst>
              <a:ext uri="{FF2B5EF4-FFF2-40B4-BE49-F238E27FC236}">
                <a16:creationId xmlns:a16="http://schemas.microsoft.com/office/drawing/2014/main" id="{BAA884D9-F74C-924E-966F-1E2B31AF20F2}"/>
              </a:ext>
            </a:extLst>
          </p:cNvPr>
          <p:cNvSpPr>
            <a:spLocks noGrp="1"/>
          </p:cNvSpPr>
          <p:nvPr>
            <p:ph type="title"/>
          </p:nvPr>
        </p:nvSpPr>
        <p:spPr/>
        <p:txBody>
          <a:bodyPr/>
          <a:lstStyle/>
          <a:p>
            <a:r>
              <a:rPr lang="en-US" dirty="0"/>
              <a:t>Terraform</a:t>
            </a:r>
          </a:p>
        </p:txBody>
      </p:sp>
      <p:sp>
        <p:nvSpPr>
          <p:cNvPr id="4" name="Text Placeholder 3">
            <a:extLst>
              <a:ext uri="{FF2B5EF4-FFF2-40B4-BE49-F238E27FC236}">
                <a16:creationId xmlns:a16="http://schemas.microsoft.com/office/drawing/2014/main" id="{E247F303-F51C-1548-90B3-D561B63310F4}"/>
              </a:ext>
            </a:extLst>
          </p:cNvPr>
          <p:cNvSpPr>
            <a:spLocks noGrp="1"/>
          </p:cNvSpPr>
          <p:nvPr>
            <p:ph type="body" sz="quarter" idx="10"/>
          </p:nvPr>
        </p:nvSpPr>
        <p:spPr/>
        <p:txBody>
          <a:bodyPr/>
          <a:lstStyle/>
          <a:p>
            <a:r>
              <a:rPr lang="en-US" dirty="0"/>
              <a:t>https://</a:t>
            </a:r>
            <a:r>
              <a:rPr lang="en-US" dirty="0" err="1"/>
              <a:t>www.terraform.io</a:t>
            </a:r>
            <a:r>
              <a:rPr lang="en-US" dirty="0"/>
              <a:t>/docs/configuration/</a:t>
            </a:r>
            <a:r>
              <a:rPr lang="en-US" dirty="0" err="1"/>
              <a:t>terraform.html</a:t>
            </a:r>
            <a:endParaRPr lang="en-US" dirty="0"/>
          </a:p>
        </p:txBody>
      </p:sp>
    </p:spTree>
    <p:extLst>
      <p:ext uri="{BB962C8B-B14F-4D97-AF65-F5344CB8AC3E}">
        <p14:creationId xmlns:p14="http://schemas.microsoft.com/office/powerpoint/2010/main" val="3724336113"/>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6401088-6D14-8A40-9EAD-BE8825C85911}"/>
              </a:ext>
            </a:extLst>
          </p:cNvPr>
          <p:cNvSpPr>
            <a:spLocks noGrp="1"/>
          </p:cNvSpPr>
          <p:nvPr>
            <p:ph type="body" idx="1"/>
          </p:nvPr>
        </p:nvSpPr>
        <p:spPr/>
        <p:txBody>
          <a:bodyPr/>
          <a:lstStyle/>
          <a:p>
            <a:pPr marL="0" indent="0">
              <a:buNone/>
            </a:pPr>
            <a:endParaRPr lang="en-US" dirty="0"/>
          </a:p>
          <a:p>
            <a:pPr marL="0" indent="0">
              <a:buNone/>
            </a:pPr>
            <a:endParaRPr lang="en-US" dirty="0"/>
          </a:p>
          <a:p>
            <a:pPr marL="0" indent="0">
              <a:buNone/>
            </a:pPr>
            <a:r>
              <a:rPr lang="en-US" dirty="0"/>
              <a:t>provider "</a:t>
            </a:r>
            <a:r>
              <a:rPr lang="en-US" dirty="0" err="1"/>
              <a:t>azurerm</a:t>
            </a:r>
            <a:r>
              <a:rPr lang="en-US" dirty="0"/>
              <a:t>" {</a:t>
            </a:r>
          </a:p>
          <a:p>
            <a:pPr marL="0" indent="0">
              <a:buNone/>
            </a:pPr>
            <a:r>
              <a:rPr lang="en-US" dirty="0"/>
              <a:t>version = "1.3.0"</a:t>
            </a:r>
          </a:p>
          <a:p>
            <a:pPr marL="0" indent="0">
              <a:buNone/>
            </a:pPr>
            <a:r>
              <a:rPr lang="en-US" dirty="0"/>
              <a:t>}</a:t>
            </a:r>
          </a:p>
          <a:p>
            <a:pPr marL="0" indent="0">
              <a:buNone/>
            </a:pPr>
            <a:endParaRPr lang="en-US" dirty="0"/>
          </a:p>
          <a:p>
            <a:pPr marL="0" indent="0">
              <a:buNone/>
            </a:pPr>
            <a:r>
              <a:rPr lang="en-US" dirty="0"/>
              <a:t>SP Creds</a:t>
            </a:r>
          </a:p>
          <a:p>
            <a:pPr marL="0" indent="0">
              <a:buNone/>
            </a:pPr>
            <a:r>
              <a:rPr lang="en-US" dirty="0"/>
              <a:t>Azure CLI</a:t>
            </a:r>
          </a:p>
          <a:p>
            <a:pPr marL="0" indent="0">
              <a:buNone/>
            </a:pPr>
            <a:r>
              <a:rPr lang="en-US" dirty="0"/>
              <a:t>ENV VARS</a:t>
            </a:r>
          </a:p>
          <a:p>
            <a:pPr marL="0" indent="0">
              <a:buNone/>
            </a:pPr>
            <a:r>
              <a:rPr lang="en-US" dirty="0"/>
              <a:t>Multiple</a:t>
            </a:r>
          </a:p>
        </p:txBody>
      </p:sp>
      <p:sp>
        <p:nvSpPr>
          <p:cNvPr id="3" name="Title 2">
            <a:extLst>
              <a:ext uri="{FF2B5EF4-FFF2-40B4-BE49-F238E27FC236}">
                <a16:creationId xmlns:a16="http://schemas.microsoft.com/office/drawing/2014/main" id="{E344BA24-BF32-9E4B-9A4D-F68B8D70CBD1}"/>
              </a:ext>
            </a:extLst>
          </p:cNvPr>
          <p:cNvSpPr>
            <a:spLocks noGrp="1"/>
          </p:cNvSpPr>
          <p:nvPr>
            <p:ph type="title"/>
          </p:nvPr>
        </p:nvSpPr>
        <p:spPr/>
        <p:txBody>
          <a:bodyPr>
            <a:normAutofit/>
          </a:bodyPr>
          <a:lstStyle/>
          <a:p>
            <a:r>
              <a:rPr lang="en-US" dirty="0" err="1"/>
              <a:t>AzureRm</a:t>
            </a:r>
            <a:r>
              <a:rPr lang="en-US" dirty="0"/>
              <a:t> Provider</a:t>
            </a:r>
          </a:p>
        </p:txBody>
      </p:sp>
      <p:sp>
        <p:nvSpPr>
          <p:cNvPr id="4" name="Text Placeholder 3">
            <a:extLst>
              <a:ext uri="{FF2B5EF4-FFF2-40B4-BE49-F238E27FC236}">
                <a16:creationId xmlns:a16="http://schemas.microsoft.com/office/drawing/2014/main" id="{0FE484EE-A9F4-1142-BCBD-DBCD662ED3B9}"/>
              </a:ext>
            </a:extLst>
          </p:cNvPr>
          <p:cNvSpPr>
            <a:spLocks noGrp="1"/>
          </p:cNvSpPr>
          <p:nvPr>
            <p:ph type="body" sz="quarter" idx="10"/>
          </p:nvPr>
        </p:nvSpPr>
        <p:spPr/>
        <p:txBody>
          <a:bodyPr/>
          <a:lstStyle/>
          <a:p>
            <a:r>
              <a:rPr lang="en-US" dirty="0"/>
              <a:t>https://</a:t>
            </a:r>
            <a:r>
              <a:rPr lang="en-US" dirty="0" err="1"/>
              <a:t>www.terraform.io</a:t>
            </a:r>
            <a:r>
              <a:rPr lang="en-US" dirty="0"/>
              <a:t>/docs/providers/</a:t>
            </a:r>
            <a:r>
              <a:rPr lang="en-US" dirty="0" err="1"/>
              <a:t>azurerm</a:t>
            </a:r>
            <a:r>
              <a:rPr lang="en-US" dirty="0"/>
              <a:t>/</a:t>
            </a:r>
            <a:r>
              <a:rPr lang="en-US" dirty="0" err="1"/>
              <a:t>index.html</a:t>
            </a:r>
            <a:endParaRPr lang="en-US" dirty="0"/>
          </a:p>
        </p:txBody>
      </p:sp>
    </p:spTree>
    <p:extLst>
      <p:ext uri="{BB962C8B-B14F-4D97-AF65-F5344CB8AC3E}">
        <p14:creationId xmlns:p14="http://schemas.microsoft.com/office/powerpoint/2010/main" val="644721764"/>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772A192-5CDC-B947-91FC-C291EDEF5D8B}"/>
              </a:ext>
            </a:extLst>
          </p:cNvPr>
          <p:cNvSpPr>
            <a:spLocks noGrp="1"/>
          </p:cNvSpPr>
          <p:nvPr>
            <p:ph type="body" idx="1"/>
          </p:nvPr>
        </p:nvSpPr>
        <p:spPr/>
        <p:txBody>
          <a:bodyPr>
            <a:normAutofit lnSpcReduction="10000"/>
          </a:bodyPr>
          <a:lstStyle/>
          <a:p>
            <a:pPr marL="0" indent="0">
              <a:buNone/>
            </a:pPr>
            <a:endParaRPr lang="en-US" dirty="0"/>
          </a:p>
          <a:p>
            <a:pPr marL="0" indent="0">
              <a:buNone/>
            </a:pPr>
            <a:r>
              <a:rPr lang="en-US" dirty="0"/>
              <a:t># Variables</a:t>
            </a:r>
          </a:p>
          <a:p>
            <a:pPr marL="0" indent="0">
              <a:buNone/>
            </a:pPr>
            <a:r>
              <a:rPr lang="en-US" dirty="0"/>
              <a:t>variable "location" {</a:t>
            </a:r>
          </a:p>
          <a:p>
            <a:pPr marL="0" indent="0">
              <a:buNone/>
            </a:pPr>
            <a:r>
              <a:rPr lang="en-US" dirty="0"/>
              <a:t>default = "</a:t>
            </a:r>
            <a:r>
              <a:rPr lang="en-US" dirty="0" err="1"/>
              <a:t>centralus</a:t>
            </a:r>
            <a:r>
              <a:rPr lang="en-US" dirty="0"/>
              <a:t>"</a:t>
            </a:r>
          </a:p>
          <a:p>
            <a:pPr marL="0" indent="0">
              <a:buNone/>
            </a:pPr>
            <a:r>
              <a:rPr lang="en-US" dirty="0"/>
              <a:t>}</a:t>
            </a:r>
          </a:p>
          <a:p>
            <a:pPr marL="0" indent="0">
              <a:buNone/>
            </a:pPr>
            <a:br>
              <a:rPr lang="en-US" dirty="0"/>
            </a:br>
            <a:r>
              <a:rPr lang="en-US" dirty="0"/>
              <a:t># Basic Resources</a:t>
            </a:r>
          </a:p>
          <a:p>
            <a:pPr marL="0" indent="0">
              <a:buNone/>
            </a:pPr>
            <a:r>
              <a:rPr lang="en-US" dirty="0"/>
              <a:t>resource "</a:t>
            </a:r>
            <a:r>
              <a:rPr lang="en-US" dirty="0" err="1"/>
              <a:t>azurerm_resource_group</a:t>
            </a:r>
            <a:r>
              <a:rPr lang="en-US" dirty="0"/>
              <a:t>" "module" {</a:t>
            </a:r>
          </a:p>
          <a:p>
            <a:pPr marL="0" indent="0">
              <a:buNone/>
            </a:pPr>
            <a:r>
              <a:rPr lang="en-US" dirty="0"/>
              <a:t>name = "challenge03-rg"</a:t>
            </a:r>
          </a:p>
          <a:p>
            <a:pPr marL="0" indent="0">
              <a:buNone/>
            </a:pPr>
            <a:r>
              <a:rPr lang="en-US" dirty="0"/>
              <a:t>location = "${</a:t>
            </a:r>
            <a:r>
              <a:rPr lang="en-US" dirty="0" err="1"/>
              <a:t>var.location</a:t>
            </a:r>
            <a:r>
              <a:rPr lang="en-US" dirty="0"/>
              <a:t>}"</a:t>
            </a:r>
          </a:p>
          <a:p>
            <a:pPr marL="0" indent="0">
              <a:buNone/>
            </a:pPr>
            <a:r>
              <a:rPr lang="en-US" dirty="0"/>
              <a:t>}</a:t>
            </a:r>
          </a:p>
          <a:p>
            <a:pPr marL="0" indent="0">
              <a:buNone/>
            </a:pPr>
            <a:endParaRPr lang="en-US" dirty="0"/>
          </a:p>
        </p:txBody>
      </p:sp>
      <p:sp>
        <p:nvSpPr>
          <p:cNvPr id="3" name="Title 2">
            <a:extLst>
              <a:ext uri="{FF2B5EF4-FFF2-40B4-BE49-F238E27FC236}">
                <a16:creationId xmlns:a16="http://schemas.microsoft.com/office/drawing/2014/main" id="{B9D0A74F-00C7-3448-9250-04F744D155C6}"/>
              </a:ext>
            </a:extLst>
          </p:cNvPr>
          <p:cNvSpPr>
            <a:spLocks noGrp="1"/>
          </p:cNvSpPr>
          <p:nvPr>
            <p:ph type="title"/>
          </p:nvPr>
        </p:nvSpPr>
        <p:spPr/>
        <p:txBody>
          <a:bodyPr/>
          <a:lstStyle/>
          <a:p>
            <a:r>
              <a:rPr lang="en-US" dirty="0"/>
              <a:t>Variables</a:t>
            </a:r>
          </a:p>
        </p:txBody>
      </p:sp>
      <p:sp>
        <p:nvSpPr>
          <p:cNvPr id="4" name="Text Placeholder 3">
            <a:extLst>
              <a:ext uri="{FF2B5EF4-FFF2-40B4-BE49-F238E27FC236}">
                <a16:creationId xmlns:a16="http://schemas.microsoft.com/office/drawing/2014/main" id="{B6863DA1-5293-6C4A-979D-5AC90851193A}"/>
              </a:ext>
            </a:extLst>
          </p:cNvPr>
          <p:cNvSpPr>
            <a:spLocks noGrp="1"/>
          </p:cNvSpPr>
          <p:nvPr>
            <p:ph type="body" sz="quarter" idx="10"/>
          </p:nvPr>
        </p:nvSpPr>
        <p:spPr/>
        <p:txBody>
          <a:bodyPr/>
          <a:lstStyle/>
          <a:p>
            <a:r>
              <a:rPr lang="en-US" dirty="0"/>
              <a:t>https://</a:t>
            </a:r>
            <a:r>
              <a:rPr lang="en-US" dirty="0" err="1"/>
              <a:t>www.terraform.io</a:t>
            </a:r>
            <a:r>
              <a:rPr lang="en-US" dirty="0"/>
              <a:t>/docs/configuration/</a:t>
            </a:r>
            <a:r>
              <a:rPr lang="en-US" dirty="0" err="1"/>
              <a:t>variables.html</a:t>
            </a:r>
            <a:endParaRPr lang="en-US" dirty="0"/>
          </a:p>
        </p:txBody>
      </p:sp>
    </p:spTree>
    <p:extLst>
      <p:ext uri="{BB962C8B-B14F-4D97-AF65-F5344CB8AC3E}">
        <p14:creationId xmlns:p14="http://schemas.microsoft.com/office/powerpoint/2010/main" val="1471713220"/>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772A192-5CDC-B947-91FC-C291EDEF5D8B}"/>
              </a:ext>
            </a:extLst>
          </p:cNvPr>
          <p:cNvSpPr>
            <a:spLocks noGrp="1"/>
          </p:cNvSpPr>
          <p:nvPr>
            <p:ph type="body" idx="1"/>
          </p:nvPr>
        </p:nvSpPr>
        <p:spPr/>
        <p:txBody>
          <a:bodyPr>
            <a:normAutofit/>
          </a:bodyPr>
          <a:lstStyle/>
          <a:p>
            <a:pPr marL="0" indent="0">
              <a:buNone/>
            </a:pPr>
            <a:r>
              <a:rPr lang="en-US" dirty="0"/>
              <a:t>Strings</a:t>
            </a:r>
          </a:p>
          <a:p>
            <a:pPr marL="0" indent="0">
              <a:buNone/>
            </a:pPr>
            <a:endParaRPr lang="en-US" dirty="0"/>
          </a:p>
          <a:p>
            <a:pPr marL="0" indent="0">
              <a:buNone/>
            </a:pPr>
            <a:r>
              <a:rPr lang="en-US" dirty="0"/>
              <a:t>Boolean</a:t>
            </a:r>
          </a:p>
          <a:p>
            <a:pPr marL="0" indent="0">
              <a:buNone/>
            </a:pPr>
            <a:endParaRPr lang="en-US" dirty="0"/>
          </a:p>
          <a:p>
            <a:pPr marL="0" indent="0">
              <a:buNone/>
            </a:pPr>
            <a:r>
              <a:rPr lang="en-US" dirty="0"/>
              <a:t>Lists</a:t>
            </a:r>
          </a:p>
          <a:p>
            <a:pPr marL="0" indent="0">
              <a:buNone/>
            </a:pPr>
            <a:endParaRPr lang="en-US" dirty="0"/>
          </a:p>
          <a:p>
            <a:pPr marL="0" indent="0">
              <a:buNone/>
            </a:pPr>
            <a:r>
              <a:rPr lang="en-US" dirty="0"/>
              <a:t>Maps</a:t>
            </a:r>
          </a:p>
        </p:txBody>
      </p:sp>
      <p:sp>
        <p:nvSpPr>
          <p:cNvPr id="3" name="Title 2">
            <a:extLst>
              <a:ext uri="{FF2B5EF4-FFF2-40B4-BE49-F238E27FC236}">
                <a16:creationId xmlns:a16="http://schemas.microsoft.com/office/drawing/2014/main" id="{B9D0A74F-00C7-3448-9250-04F744D155C6}"/>
              </a:ext>
            </a:extLst>
          </p:cNvPr>
          <p:cNvSpPr>
            <a:spLocks noGrp="1"/>
          </p:cNvSpPr>
          <p:nvPr>
            <p:ph type="title"/>
          </p:nvPr>
        </p:nvSpPr>
        <p:spPr/>
        <p:txBody>
          <a:bodyPr/>
          <a:lstStyle/>
          <a:p>
            <a:r>
              <a:rPr lang="en-US" dirty="0"/>
              <a:t>Variables - Types</a:t>
            </a:r>
          </a:p>
        </p:txBody>
      </p:sp>
      <p:sp>
        <p:nvSpPr>
          <p:cNvPr id="4" name="Text Placeholder 3">
            <a:extLst>
              <a:ext uri="{FF2B5EF4-FFF2-40B4-BE49-F238E27FC236}">
                <a16:creationId xmlns:a16="http://schemas.microsoft.com/office/drawing/2014/main" id="{B6863DA1-5293-6C4A-979D-5AC90851193A}"/>
              </a:ext>
            </a:extLst>
          </p:cNvPr>
          <p:cNvSpPr>
            <a:spLocks noGrp="1"/>
          </p:cNvSpPr>
          <p:nvPr>
            <p:ph type="body" sz="quarter" idx="10"/>
          </p:nvPr>
        </p:nvSpPr>
        <p:spPr/>
        <p:txBody>
          <a:bodyPr/>
          <a:lstStyle/>
          <a:p>
            <a:r>
              <a:rPr lang="en-US" dirty="0"/>
              <a:t>https://</a:t>
            </a:r>
            <a:r>
              <a:rPr lang="en-US" dirty="0" err="1"/>
              <a:t>www.terraform.io</a:t>
            </a:r>
            <a:r>
              <a:rPr lang="en-US" dirty="0"/>
              <a:t>/docs/configuration/</a:t>
            </a:r>
            <a:r>
              <a:rPr lang="en-US" dirty="0" err="1"/>
              <a:t>variables.html</a:t>
            </a:r>
            <a:endParaRPr lang="en-US" dirty="0"/>
          </a:p>
        </p:txBody>
      </p:sp>
    </p:spTree>
    <p:extLst>
      <p:ext uri="{BB962C8B-B14F-4D97-AF65-F5344CB8AC3E}">
        <p14:creationId xmlns:p14="http://schemas.microsoft.com/office/powerpoint/2010/main" val="1451952748"/>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772A192-5CDC-B947-91FC-C291EDEF5D8B}"/>
              </a:ext>
            </a:extLst>
          </p:cNvPr>
          <p:cNvSpPr>
            <a:spLocks noGrp="1"/>
          </p:cNvSpPr>
          <p:nvPr>
            <p:ph type="body" idx="1"/>
          </p:nvPr>
        </p:nvSpPr>
        <p:spPr/>
        <p:txBody>
          <a:bodyPr>
            <a:normAutofit/>
          </a:bodyPr>
          <a:lstStyle/>
          <a:p>
            <a:pPr marL="0" indent="0">
              <a:buNone/>
            </a:pPr>
            <a:endParaRPr lang="en-US" dirty="0"/>
          </a:p>
          <a:p>
            <a:pPr marL="0" indent="0">
              <a:buNone/>
            </a:pPr>
            <a:r>
              <a:rPr lang="en-US" dirty="0"/>
              <a:t>Variables are valid within the current module level.</a:t>
            </a:r>
          </a:p>
          <a:p>
            <a:pPr marL="0" indent="0">
              <a:buNone/>
            </a:pPr>
            <a:endParaRPr lang="en-US" dirty="0"/>
          </a:p>
        </p:txBody>
      </p:sp>
      <p:sp>
        <p:nvSpPr>
          <p:cNvPr id="3" name="Title 2">
            <a:extLst>
              <a:ext uri="{FF2B5EF4-FFF2-40B4-BE49-F238E27FC236}">
                <a16:creationId xmlns:a16="http://schemas.microsoft.com/office/drawing/2014/main" id="{B9D0A74F-00C7-3448-9250-04F744D155C6}"/>
              </a:ext>
            </a:extLst>
          </p:cNvPr>
          <p:cNvSpPr>
            <a:spLocks noGrp="1"/>
          </p:cNvSpPr>
          <p:nvPr>
            <p:ph type="title"/>
          </p:nvPr>
        </p:nvSpPr>
        <p:spPr/>
        <p:txBody>
          <a:bodyPr/>
          <a:lstStyle/>
          <a:p>
            <a:r>
              <a:rPr lang="en-US" dirty="0"/>
              <a:t>Variables - Scoping</a:t>
            </a:r>
          </a:p>
        </p:txBody>
      </p:sp>
      <p:sp>
        <p:nvSpPr>
          <p:cNvPr id="4" name="Text Placeholder 3">
            <a:extLst>
              <a:ext uri="{FF2B5EF4-FFF2-40B4-BE49-F238E27FC236}">
                <a16:creationId xmlns:a16="http://schemas.microsoft.com/office/drawing/2014/main" id="{B6863DA1-5293-6C4A-979D-5AC90851193A}"/>
              </a:ext>
            </a:extLst>
          </p:cNvPr>
          <p:cNvSpPr>
            <a:spLocks noGrp="1"/>
          </p:cNvSpPr>
          <p:nvPr>
            <p:ph type="body" sz="quarter" idx="10"/>
          </p:nvPr>
        </p:nvSpPr>
        <p:spPr/>
        <p:txBody>
          <a:bodyPr/>
          <a:lstStyle/>
          <a:p>
            <a:r>
              <a:rPr lang="en-US" dirty="0"/>
              <a:t>https://</a:t>
            </a:r>
            <a:r>
              <a:rPr lang="en-US" dirty="0" err="1"/>
              <a:t>www.terraform.io</a:t>
            </a:r>
            <a:r>
              <a:rPr lang="en-US" dirty="0"/>
              <a:t>/docs/configuration/</a:t>
            </a:r>
            <a:r>
              <a:rPr lang="en-US" dirty="0" err="1"/>
              <a:t>variables.html</a:t>
            </a:r>
            <a:endParaRPr lang="en-US" dirty="0"/>
          </a:p>
        </p:txBody>
      </p:sp>
    </p:spTree>
    <p:extLst>
      <p:ext uri="{BB962C8B-B14F-4D97-AF65-F5344CB8AC3E}">
        <p14:creationId xmlns:p14="http://schemas.microsoft.com/office/powerpoint/2010/main" val="2428002748"/>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772A192-5CDC-B947-91FC-C291EDEF5D8B}"/>
              </a:ext>
            </a:extLst>
          </p:cNvPr>
          <p:cNvSpPr>
            <a:spLocks noGrp="1"/>
          </p:cNvSpPr>
          <p:nvPr>
            <p:ph type="body" idx="1"/>
          </p:nvPr>
        </p:nvSpPr>
        <p:spPr/>
        <p:txBody>
          <a:bodyPr>
            <a:normAutofit/>
          </a:bodyPr>
          <a:lstStyle/>
          <a:p>
            <a:r>
              <a:rPr lang="en-US" dirty="0"/>
              <a:t>Defaults</a:t>
            </a:r>
          </a:p>
          <a:p>
            <a:endParaRPr lang="en-US" dirty="0"/>
          </a:p>
          <a:p>
            <a:r>
              <a:rPr lang="en-US" dirty="0"/>
              <a:t>Variable Files (</a:t>
            </a:r>
            <a:r>
              <a:rPr lang="en-US" dirty="0" err="1"/>
              <a:t>terraform.tfvars</a:t>
            </a:r>
            <a:r>
              <a:rPr lang="en-US" dirty="0"/>
              <a:t>)</a:t>
            </a:r>
          </a:p>
          <a:p>
            <a:endParaRPr lang="en-US" dirty="0"/>
          </a:p>
          <a:p>
            <a:r>
              <a:rPr lang="en-US" dirty="0"/>
              <a:t>Command-Line</a:t>
            </a:r>
          </a:p>
          <a:p>
            <a:pPr lvl="1"/>
            <a:r>
              <a:rPr lang="en-US" dirty="0"/>
              <a:t>-</a:t>
            </a:r>
            <a:r>
              <a:rPr lang="en-US" dirty="0" err="1"/>
              <a:t>var</a:t>
            </a:r>
            <a:r>
              <a:rPr lang="en-US" dirty="0"/>
              <a:t>-file=</a:t>
            </a:r>
            <a:r>
              <a:rPr lang="en-US" dirty="0" err="1"/>
              <a:t>myvar.tfvars</a:t>
            </a:r>
            <a:endParaRPr lang="en-US" dirty="0"/>
          </a:p>
          <a:p>
            <a:pPr lvl="1"/>
            <a:r>
              <a:rPr lang="en-US" dirty="0"/>
              <a:t>-</a:t>
            </a:r>
            <a:r>
              <a:rPr lang="en-US" dirty="0" err="1"/>
              <a:t>var</a:t>
            </a:r>
            <a:r>
              <a:rPr lang="en-US" dirty="0"/>
              <a:t>=‘foo=bar’</a:t>
            </a:r>
          </a:p>
          <a:p>
            <a:pPr marL="285750" lvl="1" indent="0">
              <a:buNone/>
            </a:pPr>
            <a:endParaRPr lang="en-US" dirty="0"/>
          </a:p>
          <a:p>
            <a:r>
              <a:rPr lang="en-US" dirty="0"/>
              <a:t>Environment Variables (TF_VAR_*)</a:t>
            </a:r>
          </a:p>
        </p:txBody>
      </p:sp>
      <p:sp>
        <p:nvSpPr>
          <p:cNvPr id="3" name="Title 2">
            <a:extLst>
              <a:ext uri="{FF2B5EF4-FFF2-40B4-BE49-F238E27FC236}">
                <a16:creationId xmlns:a16="http://schemas.microsoft.com/office/drawing/2014/main" id="{B9D0A74F-00C7-3448-9250-04F744D155C6}"/>
              </a:ext>
            </a:extLst>
          </p:cNvPr>
          <p:cNvSpPr>
            <a:spLocks noGrp="1"/>
          </p:cNvSpPr>
          <p:nvPr>
            <p:ph type="title"/>
          </p:nvPr>
        </p:nvSpPr>
        <p:spPr/>
        <p:txBody>
          <a:bodyPr/>
          <a:lstStyle/>
          <a:p>
            <a:r>
              <a:rPr lang="en-US" dirty="0"/>
              <a:t>Variables – How to Use</a:t>
            </a:r>
          </a:p>
        </p:txBody>
      </p:sp>
      <p:sp>
        <p:nvSpPr>
          <p:cNvPr id="4" name="Text Placeholder 3">
            <a:extLst>
              <a:ext uri="{FF2B5EF4-FFF2-40B4-BE49-F238E27FC236}">
                <a16:creationId xmlns:a16="http://schemas.microsoft.com/office/drawing/2014/main" id="{B6863DA1-5293-6C4A-979D-5AC90851193A}"/>
              </a:ext>
            </a:extLst>
          </p:cNvPr>
          <p:cNvSpPr>
            <a:spLocks noGrp="1"/>
          </p:cNvSpPr>
          <p:nvPr>
            <p:ph type="body" sz="quarter" idx="10"/>
          </p:nvPr>
        </p:nvSpPr>
        <p:spPr/>
        <p:txBody>
          <a:bodyPr/>
          <a:lstStyle/>
          <a:p>
            <a:r>
              <a:rPr lang="en-US" dirty="0"/>
              <a:t>https://</a:t>
            </a:r>
            <a:r>
              <a:rPr lang="en-US" dirty="0" err="1"/>
              <a:t>www.terraform.io</a:t>
            </a:r>
            <a:r>
              <a:rPr lang="en-US" dirty="0"/>
              <a:t>/docs/configuration/</a:t>
            </a:r>
            <a:r>
              <a:rPr lang="en-US" dirty="0" err="1"/>
              <a:t>variables.html</a:t>
            </a:r>
            <a:endParaRPr lang="en-US" dirty="0"/>
          </a:p>
        </p:txBody>
      </p:sp>
    </p:spTree>
    <p:extLst>
      <p:ext uri="{BB962C8B-B14F-4D97-AF65-F5344CB8AC3E}">
        <p14:creationId xmlns:p14="http://schemas.microsoft.com/office/powerpoint/2010/main" val="174455461"/>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772A192-5CDC-B947-91FC-C291EDEF5D8B}"/>
              </a:ext>
            </a:extLst>
          </p:cNvPr>
          <p:cNvSpPr>
            <a:spLocks noGrp="1"/>
          </p:cNvSpPr>
          <p:nvPr>
            <p:ph type="body" idx="1"/>
          </p:nvPr>
        </p:nvSpPr>
        <p:spPr/>
        <p:txBody>
          <a:bodyPr>
            <a:normAutofit/>
          </a:bodyPr>
          <a:lstStyle/>
          <a:p>
            <a:pPr marL="0" indent="0">
              <a:buNone/>
            </a:pPr>
            <a:endParaRPr lang="en-US" dirty="0"/>
          </a:p>
          <a:p>
            <a:pPr marL="0" indent="0">
              <a:buNone/>
            </a:pPr>
            <a:endParaRPr lang="en-US" dirty="0"/>
          </a:p>
          <a:p>
            <a:pPr marL="0" indent="0">
              <a:buNone/>
            </a:pPr>
            <a:r>
              <a:rPr lang="en-US" dirty="0"/>
              <a:t>${</a:t>
            </a:r>
            <a:r>
              <a:rPr lang="en-US" dirty="0" err="1"/>
              <a:t>var.foo</a:t>
            </a:r>
            <a:r>
              <a:rPr lang="en-US" dirty="0"/>
              <a:t>}</a:t>
            </a:r>
          </a:p>
        </p:txBody>
      </p:sp>
      <p:sp>
        <p:nvSpPr>
          <p:cNvPr id="3" name="Title 2">
            <a:extLst>
              <a:ext uri="{FF2B5EF4-FFF2-40B4-BE49-F238E27FC236}">
                <a16:creationId xmlns:a16="http://schemas.microsoft.com/office/drawing/2014/main" id="{B9D0A74F-00C7-3448-9250-04F744D155C6}"/>
              </a:ext>
            </a:extLst>
          </p:cNvPr>
          <p:cNvSpPr>
            <a:spLocks noGrp="1"/>
          </p:cNvSpPr>
          <p:nvPr>
            <p:ph type="title"/>
          </p:nvPr>
        </p:nvSpPr>
        <p:spPr/>
        <p:txBody>
          <a:bodyPr/>
          <a:lstStyle/>
          <a:p>
            <a:r>
              <a:rPr lang="en-US" dirty="0"/>
              <a:t>Interpolations</a:t>
            </a:r>
          </a:p>
        </p:txBody>
      </p:sp>
      <p:sp>
        <p:nvSpPr>
          <p:cNvPr id="4" name="Text Placeholder 3">
            <a:extLst>
              <a:ext uri="{FF2B5EF4-FFF2-40B4-BE49-F238E27FC236}">
                <a16:creationId xmlns:a16="http://schemas.microsoft.com/office/drawing/2014/main" id="{B6863DA1-5293-6C4A-979D-5AC90851193A}"/>
              </a:ext>
            </a:extLst>
          </p:cNvPr>
          <p:cNvSpPr>
            <a:spLocks noGrp="1"/>
          </p:cNvSpPr>
          <p:nvPr>
            <p:ph type="body" sz="quarter" idx="10"/>
          </p:nvPr>
        </p:nvSpPr>
        <p:spPr/>
        <p:txBody>
          <a:bodyPr/>
          <a:lstStyle/>
          <a:p>
            <a:r>
              <a:rPr lang="en-US" dirty="0"/>
              <a:t>https://</a:t>
            </a:r>
            <a:r>
              <a:rPr lang="en-US" dirty="0" err="1"/>
              <a:t>www.terraform.io</a:t>
            </a:r>
            <a:r>
              <a:rPr lang="en-US" dirty="0"/>
              <a:t>/docs/configuration/</a:t>
            </a:r>
            <a:r>
              <a:rPr lang="en-US" dirty="0" err="1"/>
              <a:t>interpolation.html</a:t>
            </a:r>
            <a:endParaRPr lang="en-US" dirty="0"/>
          </a:p>
        </p:txBody>
      </p:sp>
    </p:spTree>
    <p:extLst>
      <p:ext uri="{BB962C8B-B14F-4D97-AF65-F5344CB8AC3E}">
        <p14:creationId xmlns:p14="http://schemas.microsoft.com/office/powerpoint/2010/main" val="3596962780"/>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772A192-5CDC-B947-91FC-C291EDEF5D8B}"/>
              </a:ext>
            </a:extLst>
          </p:cNvPr>
          <p:cNvSpPr>
            <a:spLocks noGrp="1"/>
          </p:cNvSpPr>
          <p:nvPr>
            <p:ph type="body" idx="1"/>
          </p:nvPr>
        </p:nvSpPr>
        <p:spPr/>
        <p:txBody>
          <a:bodyPr>
            <a:normAutofit/>
          </a:bodyPr>
          <a:lstStyle/>
          <a:p>
            <a:pPr marL="0" indent="0">
              <a:buNone/>
            </a:pPr>
            <a:endParaRPr lang="en-US" dirty="0"/>
          </a:p>
        </p:txBody>
      </p:sp>
      <p:sp>
        <p:nvSpPr>
          <p:cNvPr id="3" name="Title 2">
            <a:extLst>
              <a:ext uri="{FF2B5EF4-FFF2-40B4-BE49-F238E27FC236}">
                <a16:creationId xmlns:a16="http://schemas.microsoft.com/office/drawing/2014/main" id="{B9D0A74F-00C7-3448-9250-04F744D155C6}"/>
              </a:ext>
            </a:extLst>
          </p:cNvPr>
          <p:cNvSpPr>
            <a:spLocks noGrp="1"/>
          </p:cNvSpPr>
          <p:nvPr>
            <p:ph type="title"/>
          </p:nvPr>
        </p:nvSpPr>
        <p:spPr/>
        <p:txBody>
          <a:bodyPr/>
          <a:lstStyle/>
          <a:p>
            <a:r>
              <a:rPr lang="en-US" dirty="0"/>
              <a:t>Interpolations - Conditionals</a:t>
            </a:r>
          </a:p>
        </p:txBody>
      </p:sp>
      <p:sp>
        <p:nvSpPr>
          <p:cNvPr id="4" name="Text Placeholder 3">
            <a:extLst>
              <a:ext uri="{FF2B5EF4-FFF2-40B4-BE49-F238E27FC236}">
                <a16:creationId xmlns:a16="http://schemas.microsoft.com/office/drawing/2014/main" id="{B6863DA1-5293-6C4A-979D-5AC90851193A}"/>
              </a:ext>
            </a:extLst>
          </p:cNvPr>
          <p:cNvSpPr>
            <a:spLocks noGrp="1"/>
          </p:cNvSpPr>
          <p:nvPr>
            <p:ph type="body" sz="quarter" idx="10"/>
          </p:nvPr>
        </p:nvSpPr>
        <p:spPr/>
        <p:txBody>
          <a:bodyPr/>
          <a:lstStyle/>
          <a:p>
            <a:r>
              <a:rPr lang="en-US" dirty="0"/>
              <a:t>https://</a:t>
            </a:r>
            <a:r>
              <a:rPr lang="en-US" dirty="0" err="1"/>
              <a:t>www.terraform.io</a:t>
            </a:r>
            <a:r>
              <a:rPr lang="en-US" dirty="0"/>
              <a:t>/docs/configuration/</a:t>
            </a:r>
            <a:r>
              <a:rPr lang="en-US" dirty="0" err="1"/>
              <a:t>interpolation.html</a:t>
            </a:r>
            <a:endParaRPr lang="en-US" dirty="0"/>
          </a:p>
        </p:txBody>
      </p:sp>
    </p:spTree>
    <p:extLst>
      <p:ext uri="{BB962C8B-B14F-4D97-AF65-F5344CB8AC3E}">
        <p14:creationId xmlns:p14="http://schemas.microsoft.com/office/powerpoint/2010/main" val="205880426"/>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772A192-5CDC-B947-91FC-C291EDEF5D8B}"/>
              </a:ext>
            </a:extLst>
          </p:cNvPr>
          <p:cNvSpPr>
            <a:spLocks noGrp="1"/>
          </p:cNvSpPr>
          <p:nvPr>
            <p:ph type="body" idx="1"/>
          </p:nvPr>
        </p:nvSpPr>
        <p:spPr/>
        <p:txBody>
          <a:bodyPr>
            <a:normAutofit/>
          </a:bodyPr>
          <a:lstStyle/>
          <a:p>
            <a:pPr marL="0" indent="0">
              <a:buNone/>
            </a:pPr>
            <a:r>
              <a:rPr lang="en-US" dirty="0" err="1"/>
              <a:t>Concat</a:t>
            </a:r>
            <a:r>
              <a:rPr lang="en-US" dirty="0"/>
              <a:t>()</a:t>
            </a:r>
          </a:p>
          <a:p>
            <a:pPr marL="0" indent="0">
              <a:buNone/>
            </a:pPr>
            <a:endParaRPr lang="en-US" dirty="0"/>
          </a:p>
          <a:p>
            <a:pPr marL="0" indent="0">
              <a:buNone/>
            </a:pPr>
            <a:r>
              <a:rPr lang="en-US" dirty="0"/>
              <a:t>Contains()</a:t>
            </a:r>
          </a:p>
          <a:p>
            <a:pPr marL="0" indent="0">
              <a:buNone/>
            </a:pPr>
            <a:endParaRPr lang="en-US" dirty="0"/>
          </a:p>
          <a:p>
            <a:pPr marL="0" indent="0">
              <a:buNone/>
            </a:pPr>
            <a:r>
              <a:rPr lang="en-US" dirty="0"/>
              <a:t>Element()</a:t>
            </a:r>
          </a:p>
        </p:txBody>
      </p:sp>
      <p:sp>
        <p:nvSpPr>
          <p:cNvPr id="3" name="Title 2">
            <a:extLst>
              <a:ext uri="{FF2B5EF4-FFF2-40B4-BE49-F238E27FC236}">
                <a16:creationId xmlns:a16="http://schemas.microsoft.com/office/drawing/2014/main" id="{B9D0A74F-00C7-3448-9250-04F744D155C6}"/>
              </a:ext>
            </a:extLst>
          </p:cNvPr>
          <p:cNvSpPr>
            <a:spLocks noGrp="1"/>
          </p:cNvSpPr>
          <p:nvPr>
            <p:ph type="title"/>
          </p:nvPr>
        </p:nvSpPr>
        <p:spPr/>
        <p:txBody>
          <a:bodyPr/>
          <a:lstStyle/>
          <a:p>
            <a:r>
              <a:rPr lang="en-US" dirty="0"/>
              <a:t>Interpolations – Built-In Functions</a:t>
            </a:r>
          </a:p>
        </p:txBody>
      </p:sp>
      <p:sp>
        <p:nvSpPr>
          <p:cNvPr id="4" name="Text Placeholder 3">
            <a:extLst>
              <a:ext uri="{FF2B5EF4-FFF2-40B4-BE49-F238E27FC236}">
                <a16:creationId xmlns:a16="http://schemas.microsoft.com/office/drawing/2014/main" id="{B6863DA1-5293-6C4A-979D-5AC90851193A}"/>
              </a:ext>
            </a:extLst>
          </p:cNvPr>
          <p:cNvSpPr>
            <a:spLocks noGrp="1"/>
          </p:cNvSpPr>
          <p:nvPr>
            <p:ph type="body" sz="quarter" idx="10"/>
          </p:nvPr>
        </p:nvSpPr>
        <p:spPr/>
        <p:txBody>
          <a:bodyPr/>
          <a:lstStyle/>
          <a:p>
            <a:r>
              <a:rPr lang="en-US" dirty="0"/>
              <a:t>https://</a:t>
            </a:r>
            <a:r>
              <a:rPr lang="en-US" dirty="0" err="1"/>
              <a:t>www.terraform.io</a:t>
            </a:r>
            <a:r>
              <a:rPr lang="en-US" dirty="0"/>
              <a:t>/docs/configuration/</a:t>
            </a:r>
            <a:r>
              <a:rPr lang="en-US" dirty="0" err="1"/>
              <a:t>interpolation.html</a:t>
            </a:r>
            <a:endParaRPr lang="en-US" dirty="0"/>
          </a:p>
        </p:txBody>
      </p:sp>
    </p:spTree>
    <p:extLst>
      <p:ext uri="{BB962C8B-B14F-4D97-AF65-F5344CB8AC3E}">
        <p14:creationId xmlns:p14="http://schemas.microsoft.com/office/powerpoint/2010/main" val="3545802915"/>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 Placeholder 18">
            <a:extLst>
              <a:ext uri="{FF2B5EF4-FFF2-40B4-BE49-F238E27FC236}">
                <a16:creationId xmlns:a16="http://schemas.microsoft.com/office/drawing/2014/main" id="{2BE329B2-46FB-3C49-9FBF-CBD14BFF96FE}"/>
              </a:ext>
            </a:extLst>
          </p:cNvPr>
          <p:cNvSpPr>
            <a:spLocks noGrp="1"/>
          </p:cNvSpPr>
          <p:nvPr>
            <p:ph type="body" idx="1"/>
          </p:nvPr>
        </p:nvSpPr>
        <p:spPr/>
        <p:txBody>
          <a:bodyPr/>
          <a:lstStyle/>
          <a:p>
            <a:endParaRPr lang="en-US" dirty="0"/>
          </a:p>
          <a:p>
            <a:pPr marL="0" indent="0">
              <a:buNone/>
            </a:pPr>
            <a:r>
              <a:rPr lang="en-US" dirty="0"/>
              <a:t>Tom Straub – Cardinal Solutions Practice Manager</a:t>
            </a:r>
          </a:p>
          <a:p>
            <a:pPr marL="0" indent="0">
              <a:buNone/>
            </a:pPr>
            <a:endParaRPr lang="en-US" dirty="0"/>
          </a:p>
          <a:p>
            <a:pPr marL="0" indent="0">
              <a:buNone/>
            </a:pPr>
            <a:r>
              <a:rPr lang="en-US" dirty="0"/>
              <a:t>&lt;</a:t>
            </a:r>
            <a:r>
              <a:rPr lang="en-US" dirty="0" err="1"/>
              <a:t>Hashicorp</a:t>
            </a:r>
            <a:r>
              <a:rPr lang="en-US" dirty="0"/>
              <a:t> Presence&gt;</a:t>
            </a:r>
          </a:p>
          <a:p>
            <a:pPr marL="0" indent="0">
              <a:buNone/>
            </a:pPr>
            <a:endParaRPr lang="en-US" dirty="0"/>
          </a:p>
          <a:p>
            <a:pPr marL="0" indent="0">
              <a:buNone/>
            </a:pPr>
            <a:r>
              <a:rPr lang="en-US" dirty="0"/>
              <a:t>&lt;Microsoft Presence&gt;</a:t>
            </a:r>
          </a:p>
        </p:txBody>
      </p:sp>
      <p:sp>
        <p:nvSpPr>
          <p:cNvPr id="18" name="Title 17">
            <a:extLst>
              <a:ext uri="{FF2B5EF4-FFF2-40B4-BE49-F238E27FC236}">
                <a16:creationId xmlns:a16="http://schemas.microsoft.com/office/drawing/2014/main" id="{36EE9EF0-0040-A74F-8F05-FB3F5E3463E8}"/>
              </a:ext>
            </a:extLst>
          </p:cNvPr>
          <p:cNvSpPr>
            <a:spLocks noGrp="1"/>
          </p:cNvSpPr>
          <p:nvPr>
            <p:ph type="title"/>
          </p:nvPr>
        </p:nvSpPr>
        <p:spPr/>
        <p:txBody>
          <a:bodyPr/>
          <a:lstStyle/>
          <a:p>
            <a:r>
              <a:rPr lang="en-US" dirty="0"/>
              <a:t>Introductions</a:t>
            </a:r>
          </a:p>
        </p:txBody>
      </p:sp>
    </p:spTree>
    <p:extLst>
      <p:ext uri="{BB962C8B-B14F-4D97-AF65-F5344CB8AC3E}">
        <p14:creationId xmlns:p14="http://schemas.microsoft.com/office/powerpoint/2010/main" val="4090495321"/>
      </p:ext>
    </p:extLst>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772A192-5CDC-B947-91FC-C291EDEF5D8B}"/>
              </a:ext>
            </a:extLst>
          </p:cNvPr>
          <p:cNvSpPr>
            <a:spLocks noGrp="1"/>
          </p:cNvSpPr>
          <p:nvPr>
            <p:ph type="body" idx="1"/>
          </p:nvPr>
        </p:nvSpPr>
        <p:spPr/>
        <p:txBody>
          <a:bodyPr>
            <a:normAutofit/>
          </a:bodyPr>
          <a:lstStyle/>
          <a:p>
            <a:pPr marL="0" indent="0">
              <a:buNone/>
            </a:pPr>
            <a:r>
              <a:rPr lang="en-US" dirty="0"/>
              <a:t>format()</a:t>
            </a:r>
          </a:p>
          <a:p>
            <a:pPr marL="0" indent="0">
              <a:buNone/>
            </a:pPr>
            <a:endParaRPr lang="en-US" dirty="0"/>
          </a:p>
          <a:p>
            <a:pPr marL="0" indent="0">
              <a:buNone/>
            </a:pPr>
            <a:r>
              <a:rPr lang="en-US" dirty="0"/>
              <a:t>Replace()</a:t>
            </a:r>
          </a:p>
          <a:p>
            <a:pPr marL="0" indent="0">
              <a:buNone/>
            </a:pPr>
            <a:endParaRPr lang="en-US" dirty="0"/>
          </a:p>
        </p:txBody>
      </p:sp>
      <p:sp>
        <p:nvSpPr>
          <p:cNvPr id="3" name="Title 2">
            <a:extLst>
              <a:ext uri="{FF2B5EF4-FFF2-40B4-BE49-F238E27FC236}">
                <a16:creationId xmlns:a16="http://schemas.microsoft.com/office/drawing/2014/main" id="{B9D0A74F-00C7-3448-9250-04F744D155C6}"/>
              </a:ext>
            </a:extLst>
          </p:cNvPr>
          <p:cNvSpPr>
            <a:spLocks noGrp="1"/>
          </p:cNvSpPr>
          <p:nvPr>
            <p:ph type="title"/>
          </p:nvPr>
        </p:nvSpPr>
        <p:spPr/>
        <p:txBody>
          <a:bodyPr/>
          <a:lstStyle/>
          <a:p>
            <a:r>
              <a:rPr lang="en-US" dirty="0"/>
              <a:t>Interpolations – Built-In Functions</a:t>
            </a:r>
          </a:p>
        </p:txBody>
      </p:sp>
      <p:sp>
        <p:nvSpPr>
          <p:cNvPr id="4" name="Text Placeholder 3">
            <a:extLst>
              <a:ext uri="{FF2B5EF4-FFF2-40B4-BE49-F238E27FC236}">
                <a16:creationId xmlns:a16="http://schemas.microsoft.com/office/drawing/2014/main" id="{B6863DA1-5293-6C4A-979D-5AC90851193A}"/>
              </a:ext>
            </a:extLst>
          </p:cNvPr>
          <p:cNvSpPr>
            <a:spLocks noGrp="1"/>
          </p:cNvSpPr>
          <p:nvPr>
            <p:ph type="body" sz="quarter" idx="10"/>
          </p:nvPr>
        </p:nvSpPr>
        <p:spPr/>
        <p:txBody>
          <a:bodyPr/>
          <a:lstStyle/>
          <a:p>
            <a:r>
              <a:rPr lang="en-US" dirty="0"/>
              <a:t>https://</a:t>
            </a:r>
            <a:r>
              <a:rPr lang="en-US" dirty="0" err="1"/>
              <a:t>www.terraform.io</a:t>
            </a:r>
            <a:r>
              <a:rPr lang="en-US" dirty="0"/>
              <a:t>/docs/configuration/</a:t>
            </a:r>
            <a:r>
              <a:rPr lang="en-US" dirty="0" err="1"/>
              <a:t>interpolation.html</a:t>
            </a:r>
            <a:endParaRPr lang="en-US" dirty="0"/>
          </a:p>
        </p:txBody>
      </p:sp>
    </p:spTree>
    <p:extLst>
      <p:ext uri="{BB962C8B-B14F-4D97-AF65-F5344CB8AC3E}">
        <p14:creationId xmlns:p14="http://schemas.microsoft.com/office/powerpoint/2010/main" val="3438054156"/>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772A192-5CDC-B947-91FC-C291EDEF5D8B}"/>
              </a:ext>
            </a:extLst>
          </p:cNvPr>
          <p:cNvSpPr>
            <a:spLocks noGrp="1"/>
          </p:cNvSpPr>
          <p:nvPr>
            <p:ph type="body" idx="1"/>
          </p:nvPr>
        </p:nvSpPr>
        <p:spPr/>
        <p:txBody>
          <a:bodyPr>
            <a:normAutofit/>
          </a:bodyPr>
          <a:lstStyle/>
          <a:p>
            <a:pPr marL="0" indent="0">
              <a:buNone/>
            </a:pPr>
            <a:endParaRPr lang="en-US" dirty="0"/>
          </a:p>
          <a:p>
            <a:pPr marL="0" indent="0">
              <a:buNone/>
            </a:pPr>
            <a:r>
              <a:rPr lang="en-US" dirty="0"/>
              <a:t>${</a:t>
            </a:r>
            <a:r>
              <a:rPr lang="en-US" dirty="0" err="1"/>
              <a:t>count.index</a:t>
            </a:r>
            <a:r>
              <a:rPr lang="en-US" dirty="0"/>
              <a:t> + 1}</a:t>
            </a:r>
          </a:p>
        </p:txBody>
      </p:sp>
      <p:sp>
        <p:nvSpPr>
          <p:cNvPr id="3" name="Title 2">
            <a:extLst>
              <a:ext uri="{FF2B5EF4-FFF2-40B4-BE49-F238E27FC236}">
                <a16:creationId xmlns:a16="http://schemas.microsoft.com/office/drawing/2014/main" id="{B9D0A74F-00C7-3448-9250-04F744D155C6}"/>
              </a:ext>
            </a:extLst>
          </p:cNvPr>
          <p:cNvSpPr>
            <a:spLocks noGrp="1"/>
          </p:cNvSpPr>
          <p:nvPr>
            <p:ph type="title"/>
          </p:nvPr>
        </p:nvSpPr>
        <p:spPr/>
        <p:txBody>
          <a:bodyPr/>
          <a:lstStyle/>
          <a:p>
            <a:r>
              <a:rPr lang="en-US" dirty="0"/>
              <a:t>Interpolations – Math</a:t>
            </a:r>
          </a:p>
        </p:txBody>
      </p:sp>
      <p:sp>
        <p:nvSpPr>
          <p:cNvPr id="4" name="Text Placeholder 3">
            <a:extLst>
              <a:ext uri="{FF2B5EF4-FFF2-40B4-BE49-F238E27FC236}">
                <a16:creationId xmlns:a16="http://schemas.microsoft.com/office/drawing/2014/main" id="{B6863DA1-5293-6C4A-979D-5AC90851193A}"/>
              </a:ext>
            </a:extLst>
          </p:cNvPr>
          <p:cNvSpPr>
            <a:spLocks noGrp="1"/>
          </p:cNvSpPr>
          <p:nvPr>
            <p:ph type="body" sz="quarter" idx="10"/>
          </p:nvPr>
        </p:nvSpPr>
        <p:spPr/>
        <p:txBody>
          <a:bodyPr/>
          <a:lstStyle/>
          <a:p>
            <a:r>
              <a:rPr lang="en-US" dirty="0"/>
              <a:t>https://</a:t>
            </a:r>
            <a:r>
              <a:rPr lang="en-US" dirty="0" err="1"/>
              <a:t>www.terraform.io</a:t>
            </a:r>
            <a:r>
              <a:rPr lang="en-US" dirty="0"/>
              <a:t>/docs/configuration/</a:t>
            </a:r>
            <a:r>
              <a:rPr lang="en-US" dirty="0" err="1"/>
              <a:t>interpolation.html</a:t>
            </a:r>
            <a:endParaRPr lang="en-US" dirty="0"/>
          </a:p>
        </p:txBody>
      </p:sp>
    </p:spTree>
    <p:extLst>
      <p:ext uri="{BB962C8B-B14F-4D97-AF65-F5344CB8AC3E}">
        <p14:creationId xmlns:p14="http://schemas.microsoft.com/office/powerpoint/2010/main" val="2125407668"/>
      </p:ext>
    </p:ext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772A192-5CDC-B947-91FC-C291EDEF5D8B}"/>
              </a:ext>
            </a:extLst>
          </p:cNvPr>
          <p:cNvSpPr>
            <a:spLocks noGrp="1"/>
          </p:cNvSpPr>
          <p:nvPr>
            <p:ph type="body" idx="1"/>
          </p:nvPr>
        </p:nvSpPr>
        <p:spPr/>
        <p:txBody>
          <a:bodyPr>
            <a:normAutofit/>
          </a:bodyPr>
          <a:lstStyle/>
          <a:p>
            <a:pPr marL="0" indent="0">
              <a:buNone/>
            </a:pPr>
            <a:endParaRPr lang="en-US" dirty="0"/>
          </a:p>
          <a:p>
            <a:pPr marL="0" indent="0">
              <a:buNone/>
            </a:pPr>
            <a:endParaRPr lang="en-US" dirty="0"/>
          </a:p>
        </p:txBody>
      </p:sp>
      <p:sp>
        <p:nvSpPr>
          <p:cNvPr id="3" name="Title 2">
            <a:extLst>
              <a:ext uri="{FF2B5EF4-FFF2-40B4-BE49-F238E27FC236}">
                <a16:creationId xmlns:a16="http://schemas.microsoft.com/office/drawing/2014/main" id="{B9D0A74F-00C7-3448-9250-04F744D155C6}"/>
              </a:ext>
            </a:extLst>
          </p:cNvPr>
          <p:cNvSpPr>
            <a:spLocks noGrp="1"/>
          </p:cNvSpPr>
          <p:nvPr>
            <p:ph type="title"/>
          </p:nvPr>
        </p:nvSpPr>
        <p:spPr/>
        <p:txBody>
          <a:bodyPr/>
          <a:lstStyle/>
          <a:p>
            <a:r>
              <a:rPr lang="en-US" dirty="0"/>
              <a:t>Interpolations – locals</a:t>
            </a:r>
          </a:p>
        </p:txBody>
      </p:sp>
      <p:sp>
        <p:nvSpPr>
          <p:cNvPr id="4" name="Text Placeholder 3">
            <a:extLst>
              <a:ext uri="{FF2B5EF4-FFF2-40B4-BE49-F238E27FC236}">
                <a16:creationId xmlns:a16="http://schemas.microsoft.com/office/drawing/2014/main" id="{B6863DA1-5293-6C4A-979D-5AC90851193A}"/>
              </a:ext>
            </a:extLst>
          </p:cNvPr>
          <p:cNvSpPr>
            <a:spLocks noGrp="1"/>
          </p:cNvSpPr>
          <p:nvPr>
            <p:ph type="body" sz="quarter" idx="10"/>
          </p:nvPr>
        </p:nvSpPr>
        <p:spPr/>
        <p:txBody>
          <a:bodyPr/>
          <a:lstStyle/>
          <a:p>
            <a:r>
              <a:rPr lang="en-US" dirty="0"/>
              <a:t>https://</a:t>
            </a:r>
            <a:r>
              <a:rPr lang="en-US" dirty="0" err="1"/>
              <a:t>www.terraform.io</a:t>
            </a:r>
            <a:r>
              <a:rPr lang="en-US" dirty="0"/>
              <a:t>/docs/configuration/</a:t>
            </a:r>
            <a:r>
              <a:rPr lang="en-US" dirty="0" err="1"/>
              <a:t>locals.html</a:t>
            </a:r>
            <a:endParaRPr lang="en-US" dirty="0"/>
          </a:p>
        </p:txBody>
      </p:sp>
    </p:spTree>
    <p:extLst>
      <p:ext uri="{BB962C8B-B14F-4D97-AF65-F5344CB8AC3E}">
        <p14:creationId xmlns:p14="http://schemas.microsoft.com/office/powerpoint/2010/main" val="2455164966"/>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772A192-5CDC-B947-91FC-C291EDEF5D8B}"/>
              </a:ext>
            </a:extLst>
          </p:cNvPr>
          <p:cNvSpPr>
            <a:spLocks noGrp="1"/>
          </p:cNvSpPr>
          <p:nvPr>
            <p:ph type="body" idx="1"/>
          </p:nvPr>
        </p:nvSpPr>
        <p:spPr/>
        <p:txBody>
          <a:bodyPr>
            <a:normAutofit/>
          </a:bodyPr>
          <a:lstStyle/>
          <a:p>
            <a:pPr marL="0" indent="0">
              <a:buNone/>
            </a:pPr>
            <a:endParaRPr lang="en-US" dirty="0"/>
          </a:p>
          <a:p>
            <a:pPr marL="0" indent="0">
              <a:buNone/>
            </a:pPr>
            <a:endParaRPr lang="en-US" dirty="0"/>
          </a:p>
        </p:txBody>
      </p:sp>
      <p:sp>
        <p:nvSpPr>
          <p:cNvPr id="3" name="Title 2">
            <a:extLst>
              <a:ext uri="{FF2B5EF4-FFF2-40B4-BE49-F238E27FC236}">
                <a16:creationId xmlns:a16="http://schemas.microsoft.com/office/drawing/2014/main" id="{B9D0A74F-00C7-3448-9250-04F744D155C6}"/>
              </a:ext>
            </a:extLst>
          </p:cNvPr>
          <p:cNvSpPr>
            <a:spLocks noGrp="1"/>
          </p:cNvSpPr>
          <p:nvPr>
            <p:ph type="title"/>
          </p:nvPr>
        </p:nvSpPr>
        <p:spPr/>
        <p:txBody>
          <a:bodyPr/>
          <a:lstStyle/>
          <a:p>
            <a:r>
              <a:rPr lang="en-US" dirty="0"/>
              <a:t>Interpolations – Count</a:t>
            </a:r>
          </a:p>
        </p:txBody>
      </p:sp>
      <p:sp>
        <p:nvSpPr>
          <p:cNvPr id="4" name="Text Placeholder 3">
            <a:extLst>
              <a:ext uri="{FF2B5EF4-FFF2-40B4-BE49-F238E27FC236}">
                <a16:creationId xmlns:a16="http://schemas.microsoft.com/office/drawing/2014/main" id="{B6863DA1-5293-6C4A-979D-5AC90851193A}"/>
              </a:ext>
            </a:extLst>
          </p:cNvPr>
          <p:cNvSpPr>
            <a:spLocks noGrp="1"/>
          </p:cNvSpPr>
          <p:nvPr>
            <p:ph type="body" sz="quarter" idx="10"/>
          </p:nvPr>
        </p:nvSpPr>
        <p:spPr/>
        <p:txBody>
          <a:bodyPr/>
          <a:lstStyle/>
          <a:p>
            <a:endParaRPr lang="en-US" dirty="0"/>
          </a:p>
        </p:txBody>
      </p:sp>
    </p:spTree>
    <p:extLst>
      <p:ext uri="{BB962C8B-B14F-4D97-AF65-F5344CB8AC3E}">
        <p14:creationId xmlns:p14="http://schemas.microsoft.com/office/powerpoint/2010/main" val="3848424952"/>
      </p:ext>
    </p:extLst>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4D401513-8CB8-A443-A4CD-10FA81300B01}"/>
              </a:ext>
            </a:extLst>
          </p:cNvPr>
          <p:cNvSpPr>
            <a:spLocks noGrp="1"/>
          </p:cNvSpPr>
          <p:nvPr>
            <p:ph type="body" sz="quarter" idx="13"/>
          </p:nvPr>
        </p:nvSpPr>
        <p:spPr/>
        <p:txBody>
          <a:bodyPr/>
          <a:lstStyle/>
          <a:p>
            <a:pPr marL="0" indent="0">
              <a:buNone/>
            </a:pPr>
            <a:r>
              <a:rPr lang="en-US" dirty="0">
                <a:solidFill>
                  <a:schemeClr val="tx1"/>
                </a:solidFill>
              </a:rPr>
              <a:t>Provision Azure Virtual Machines</a:t>
            </a:r>
          </a:p>
        </p:txBody>
      </p:sp>
      <p:sp>
        <p:nvSpPr>
          <p:cNvPr id="8" name="Title 7">
            <a:extLst>
              <a:ext uri="{FF2B5EF4-FFF2-40B4-BE49-F238E27FC236}">
                <a16:creationId xmlns:a16="http://schemas.microsoft.com/office/drawing/2014/main" id="{3A73D313-726B-854A-9F48-D31243F35185}"/>
              </a:ext>
            </a:extLst>
          </p:cNvPr>
          <p:cNvSpPr>
            <a:spLocks noGrp="1"/>
          </p:cNvSpPr>
          <p:nvPr>
            <p:ph type="title"/>
          </p:nvPr>
        </p:nvSpPr>
        <p:spPr/>
        <p:txBody>
          <a:bodyPr/>
          <a:lstStyle/>
          <a:p>
            <a:r>
              <a:rPr lang="en-US" dirty="0"/>
              <a:t>Challenges 02 &amp; 03</a:t>
            </a:r>
          </a:p>
        </p:txBody>
      </p:sp>
    </p:spTree>
    <p:extLst>
      <p:ext uri="{BB962C8B-B14F-4D97-AF65-F5344CB8AC3E}">
        <p14:creationId xmlns:p14="http://schemas.microsoft.com/office/powerpoint/2010/main" val="2250973855"/>
      </p:ext>
    </p:extLst>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6F4BE8C-4D3E-2D4B-A658-83724EE3EC0F}"/>
              </a:ext>
            </a:extLst>
          </p:cNvPr>
          <p:cNvSpPr>
            <a:spLocks noGrp="1"/>
          </p:cNvSpPr>
          <p:nvPr>
            <p:ph type="body" idx="1"/>
          </p:nvPr>
        </p:nvSpPr>
        <p:spPr/>
        <p:txBody>
          <a:bodyPr/>
          <a:lstStyle/>
          <a:p>
            <a:pPr marL="0" indent="0">
              <a:buNone/>
            </a:pPr>
            <a:endParaRPr lang="en-US" dirty="0"/>
          </a:p>
          <a:p>
            <a:pPr marL="0" indent="0">
              <a:buNone/>
            </a:pPr>
            <a:r>
              <a:rPr lang="en-US" dirty="0"/>
              <a:t>.terraform/</a:t>
            </a:r>
          </a:p>
          <a:p>
            <a:pPr marL="0" indent="0">
              <a:buNone/>
            </a:pPr>
            <a:r>
              <a:rPr lang="en-US" dirty="0"/>
              <a:t>└── plugins</a:t>
            </a:r>
          </a:p>
          <a:p>
            <a:pPr marL="0" indent="0">
              <a:buNone/>
            </a:pPr>
            <a:r>
              <a:rPr lang="en-US" dirty="0"/>
              <a:t>    └── darwin_amd64</a:t>
            </a:r>
          </a:p>
          <a:p>
            <a:pPr marL="0" indent="0">
              <a:buNone/>
            </a:pPr>
            <a:r>
              <a:rPr lang="en-US" dirty="0"/>
              <a:t>        ├── </a:t>
            </a:r>
            <a:r>
              <a:rPr lang="en-US" dirty="0" err="1"/>
              <a:t>lock.json</a:t>
            </a:r>
            <a:endParaRPr lang="en-US" dirty="0"/>
          </a:p>
          <a:p>
            <a:pPr marL="0" indent="0">
              <a:buNone/>
            </a:pPr>
            <a:r>
              <a:rPr lang="en-US" dirty="0"/>
              <a:t>        └── terraform-provider-azurerm_v1.3.2_x4</a:t>
            </a:r>
          </a:p>
          <a:p>
            <a:pPr marL="0" indent="0">
              <a:buNone/>
            </a:pPr>
            <a:endParaRPr lang="en-US" dirty="0"/>
          </a:p>
          <a:p>
            <a:pPr marL="0" indent="0">
              <a:buNone/>
            </a:pPr>
            <a:r>
              <a:rPr lang="en-US" dirty="0"/>
              <a:t>2 directories, 2 files</a:t>
            </a:r>
          </a:p>
        </p:txBody>
      </p:sp>
      <p:sp>
        <p:nvSpPr>
          <p:cNvPr id="3" name="Title 2">
            <a:extLst>
              <a:ext uri="{FF2B5EF4-FFF2-40B4-BE49-F238E27FC236}">
                <a16:creationId xmlns:a16="http://schemas.microsoft.com/office/drawing/2014/main" id="{3AC84076-1843-984D-99E8-2FF5315AA7CB}"/>
              </a:ext>
            </a:extLst>
          </p:cNvPr>
          <p:cNvSpPr>
            <a:spLocks noGrp="1"/>
          </p:cNvSpPr>
          <p:nvPr>
            <p:ph type="title"/>
          </p:nvPr>
        </p:nvSpPr>
        <p:spPr/>
        <p:txBody>
          <a:bodyPr/>
          <a:lstStyle/>
          <a:p>
            <a:r>
              <a:rPr lang="en-US" dirty="0"/>
              <a:t>.terraform</a:t>
            </a:r>
          </a:p>
        </p:txBody>
      </p:sp>
      <p:sp>
        <p:nvSpPr>
          <p:cNvPr id="4" name="Text Placeholder 3">
            <a:extLst>
              <a:ext uri="{FF2B5EF4-FFF2-40B4-BE49-F238E27FC236}">
                <a16:creationId xmlns:a16="http://schemas.microsoft.com/office/drawing/2014/main" id="{9E2994A9-9FEA-374D-84FD-A04845E5C7C4}"/>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2345275203"/>
      </p:ext>
    </p:extLst>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D6700D-3F27-EB41-BF82-BE714FB4C2A6}"/>
              </a:ext>
            </a:extLst>
          </p:cNvPr>
          <p:cNvSpPr>
            <a:spLocks noGrp="1"/>
          </p:cNvSpPr>
          <p:nvPr>
            <p:ph type="body" idx="1"/>
          </p:nvPr>
        </p:nvSpPr>
        <p:spPr/>
        <p:txBody>
          <a:bodyPr/>
          <a:lstStyle/>
          <a:p>
            <a:r>
              <a:rPr lang="en-US" dirty="0"/>
              <a:t>- </a:t>
            </a:r>
            <a:r>
              <a:rPr lang="en-US" dirty="0" err="1"/>
              <a:t>init</a:t>
            </a:r>
            <a:endParaRPr lang="en-US" dirty="0"/>
          </a:p>
          <a:p>
            <a:r>
              <a:rPr lang="en-US" dirty="0"/>
              <a:t>- configuration</a:t>
            </a:r>
          </a:p>
          <a:p>
            <a:r>
              <a:rPr lang="en-US" dirty="0"/>
              <a:t>- locking</a:t>
            </a:r>
          </a:p>
          <a:p>
            <a:r>
              <a:rPr lang="en-US" dirty="0"/>
              <a:t>- backend types</a:t>
            </a:r>
          </a:p>
          <a:p>
            <a:r>
              <a:rPr lang="en-US" dirty="0"/>
              <a:t>- azure SA</a:t>
            </a:r>
          </a:p>
          <a:p>
            <a:r>
              <a:rPr lang="en-US" dirty="0"/>
              <a:t>- </a:t>
            </a:r>
            <a:r>
              <a:rPr lang="en-US" dirty="0" err="1"/>
              <a:t>artifactory</a:t>
            </a:r>
            <a:endParaRPr lang="en-US" dirty="0"/>
          </a:p>
          <a:p>
            <a:r>
              <a:rPr lang="en-US" dirty="0"/>
              <a:t>- consul (limit on size?)</a:t>
            </a:r>
          </a:p>
          <a:p>
            <a:r>
              <a:rPr lang="en-US" dirty="0"/>
              <a:t>- TFE</a:t>
            </a:r>
          </a:p>
          <a:p>
            <a:endParaRPr lang="en-US" dirty="0"/>
          </a:p>
        </p:txBody>
      </p:sp>
      <p:sp>
        <p:nvSpPr>
          <p:cNvPr id="3" name="Title 2">
            <a:extLst>
              <a:ext uri="{FF2B5EF4-FFF2-40B4-BE49-F238E27FC236}">
                <a16:creationId xmlns:a16="http://schemas.microsoft.com/office/drawing/2014/main" id="{50F129CB-750D-CC4D-B672-55E56F1FCE53}"/>
              </a:ext>
            </a:extLst>
          </p:cNvPr>
          <p:cNvSpPr>
            <a:spLocks noGrp="1"/>
          </p:cNvSpPr>
          <p:nvPr>
            <p:ph type="title"/>
          </p:nvPr>
        </p:nvSpPr>
        <p:spPr/>
        <p:txBody>
          <a:bodyPr>
            <a:normAutofit fontScale="90000"/>
          </a:bodyPr>
          <a:lstStyle/>
          <a:p>
            <a:r>
              <a:rPr lang="en-US" dirty="0"/>
              <a:t>Remote State</a:t>
            </a:r>
            <a:br>
              <a:rPr lang="en-US" dirty="0"/>
            </a:br>
            <a:endParaRPr lang="en-US" dirty="0"/>
          </a:p>
        </p:txBody>
      </p:sp>
      <p:sp>
        <p:nvSpPr>
          <p:cNvPr id="4" name="Text Placeholder 3">
            <a:extLst>
              <a:ext uri="{FF2B5EF4-FFF2-40B4-BE49-F238E27FC236}">
                <a16:creationId xmlns:a16="http://schemas.microsoft.com/office/drawing/2014/main" id="{7263029A-7445-2D4B-92B2-14D882916A5A}"/>
              </a:ext>
            </a:extLst>
          </p:cNvPr>
          <p:cNvSpPr>
            <a:spLocks noGrp="1"/>
          </p:cNvSpPr>
          <p:nvPr>
            <p:ph type="body" sz="quarter" idx="10"/>
          </p:nvPr>
        </p:nvSpPr>
        <p:spPr/>
        <p:txBody>
          <a:bodyPr/>
          <a:lstStyle/>
          <a:p>
            <a:r>
              <a:rPr lang="en-US" dirty="0"/>
              <a:t>https://</a:t>
            </a:r>
            <a:r>
              <a:rPr lang="en-US" dirty="0" err="1"/>
              <a:t>www.terraform.io</a:t>
            </a:r>
            <a:r>
              <a:rPr lang="en-US" dirty="0"/>
              <a:t>/docs/</a:t>
            </a:r>
            <a:r>
              <a:rPr lang="en-US" dirty="0" err="1"/>
              <a:t>backends</a:t>
            </a:r>
            <a:r>
              <a:rPr lang="en-US" dirty="0"/>
              <a:t>/types/</a:t>
            </a:r>
            <a:r>
              <a:rPr lang="en-US" dirty="0" err="1"/>
              <a:t>index.html</a:t>
            </a:r>
            <a:endParaRPr lang="en-US" dirty="0"/>
          </a:p>
          <a:p>
            <a:endParaRPr lang="en-US" dirty="0"/>
          </a:p>
        </p:txBody>
      </p:sp>
    </p:spTree>
    <p:extLst>
      <p:ext uri="{BB962C8B-B14F-4D97-AF65-F5344CB8AC3E}">
        <p14:creationId xmlns:p14="http://schemas.microsoft.com/office/powerpoint/2010/main" val="3572684889"/>
      </p:ext>
    </p:extLst>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5CABF29-BD58-C441-86B5-A03AED83AFF9}"/>
              </a:ext>
            </a:extLst>
          </p:cNvPr>
          <p:cNvSpPr>
            <a:spLocks noGrp="1"/>
          </p:cNvSpPr>
          <p:nvPr>
            <p:ph type="body" idx="1"/>
          </p:nvPr>
        </p:nvSpPr>
        <p:spPr/>
        <p:txBody>
          <a:bodyPr/>
          <a:lstStyle/>
          <a:p>
            <a:endParaRPr lang="en-US" dirty="0"/>
          </a:p>
          <a:p>
            <a:pPr marL="0" indent="0">
              <a:buNone/>
            </a:pPr>
            <a:endParaRPr lang="en-US" dirty="0"/>
          </a:p>
          <a:p>
            <a:pPr marL="0" indent="0">
              <a:buNone/>
            </a:pPr>
            <a:r>
              <a:rPr lang="en-US" dirty="0"/>
              <a:t>[module path][resource spec]</a:t>
            </a:r>
          </a:p>
          <a:p>
            <a:pPr marL="0" indent="0">
              <a:buNone/>
            </a:pPr>
            <a:endParaRPr lang="en-US" dirty="0"/>
          </a:p>
          <a:p>
            <a:pPr marL="0" indent="0">
              <a:buNone/>
            </a:pPr>
            <a:r>
              <a:rPr lang="en-US" dirty="0" err="1"/>
              <a:t>resource_type.resource_name</a:t>
            </a:r>
            <a:r>
              <a:rPr lang="en-US" dirty="0"/>
              <a:t>[N]</a:t>
            </a:r>
          </a:p>
        </p:txBody>
      </p:sp>
      <p:sp>
        <p:nvSpPr>
          <p:cNvPr id="3" name="Title 2">
            <a:extLst>
              <a:ext uri="{FF2B5EF4-FFF2-40B4-BE49-F238E27FC236}">
                <a16:creationId xmlns:a16="http://schemas.microsoft.com/office/drawing/2014/main" id="{CF0D2122-5BE6-4F4E-923C-48CB68D3C3E2}"/>
              </a:ext>
            </a:extLst>
          </p:cNvPr>
          <p:cNvSpPr>
            <a:spLocks noGrp="1"/>
          </p:cNvSpPr>
          <p:nvPr>
            <p:ph type="title"/>
          </p:nvPr>
        </p:nvSpPr>
        <p:spPr/>
        <p:txBody>
          <a:bodyPr/>
          <a:lstStyle/>
          <a:p>
            <a:r>
              <a:rPr lang="en-US" dirty="0"/>
              <a:t>Resource Addressing</a:t>
            </a:r>
          </a:p>
        </p:txBody>
      </p:sp>
      <p:sp>
        <p:nvSpPr>
          <p:cNvPr id="4" name="Text Placeholder 3">
            <a:extLst>
              <a:ext uri="{FF2B5EF4-FFF2-40B4-BE49-F238E27FC236}">
                <a16:creationId xmlns:a16="http://schemas.microsoft.com/office/drawing/2014/main" id="{EE113D28-4398-3E4F-AB93-02F2E20A40D6}"/>
              </a:ext>
            </a:extLst>
          </p:cNvPr>
          <p:cNvSpPr>
            <a:spLocks noGrp="1"/>
          </p:cNvSpPr>
          <p:nvPr>
            <p:ph type="body" sz="quarter" idx="10"/>
          </p:nvPr>
        </p:nvSpPr>
        <p:spPr/>
        <p:txBody>
          <a:bodyPr/>
          <a:lstStyle/>
          <a:p>
            <a:r>
              <a:rPr lang="en-US" dirty="0"/>
              <a:t>https://</a:t>
            </a:r>
            <a:r>
              <a:rPr lang="en-US" dirty="0" err="1"/>
              <a:t>www.terraform.io</a:t>
            </a:r>
            <a:r>
              <a:rPr lang="en-US" dirty="0"/>
              <a:t>/docs/internals/resource-</a:t>
            </a:r>
            <a:r>
              <a:rPr lang="en-US" dirty="0" err="1"/>
              <a:t>addressing.html</a:t>
            </a:r>
            <a:endParaRPr lang="en-US" dirty="0"/>
          </a:p>
          <a:p>
            <a:endParaRPr lang="en-US" dirty="0"/>
          </a:p>
        </p:txBody>
      </p:sp>
    </p:spTree>
    <p:extLst>
      <p:ext uri="{BB962C8B-B14F-4D97-AF65-F5344CB8AC3E}">
        <p14:creationId xmlns:p14="http://schemas.microsoft.com/office/powerpoint/2010/main" val="4026069184"/>
      </p:ext>
    </p:extLst>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D359C4-87A6-034F-AB2F-670D64039BB4}"/>
              </a:ext>
            </a:extLst>
          </p:cNvPr>
          <p:cNvSpPr>
            <a:spLocks noGrp="1"/>
          </p:cNvSpPr>
          <p:nvPr>
            <p:ph type="body" idx="1"/>
          </p:nvPr>
        </p:nvSpPr>
        <p:spPr/>
        <p:txBody>
          <a:bodyPr/>
          <a:lstStyle/>
          <a:p>
            <a:endParaRPr lang="en-US" dirty="0"/>
          </a:p>
        </p:txBody>
      </p:sp>
      <p:sp>
        <p:nvSpPr>
          <p:cNvPr id="3" name="Title 2">
            <a:extLst>
              <a:ext uri="{FF2B5EF4-FFF2-40B4-BE49-F238E27FC236}">
                <a16:creationId xmlns:a16="http://schemas.microsoft.com/office/drawing/2014/main" id="{EAF5FD39-C653-D946-A4BB-8EB6F9D0BA41}"/>
              </a:ext>
            </a:extLst>
          </p:cNvPr>
          <p:cNvSpPr>
            <a:spLocks noGrp="1"/>
          </p:cNvSpPr>
          <p:nvPr>
            <p:ph type="title"/>
          </p:nvPr>
        </p:nvSpPr>
        <p:spPr/>
        <p:txBody>
          <a:bodyPr/>
          <a:lstStyle/>
          <a:p>
            <a:r>
              <a:rPr lang="en-US" dirty="0"/>
              <a:t>Commands - </a:t>
            </a:r>
            <a:r>
              <a:rPr lang="en-US" dirty="0" err="1"/>
              <a:t>init</a:t>
            </a:r>
            <a:endParaRPr lang="en-US" dirty="0"/>
          </a:p>
        </p:txBody>
      </p:sp>
      <p:sp>
        <p:nvSpPr>
          <p:cNvPr id="4" name="Text Placeholder 3">
            <a:extLst>
              <a:ext uri="{FF2B5EF4-FFF2-40B4-BE49-F238E27FC236}">
                <a16:creationId xmlns:a16="http://schemas.microsoft.com/office/drawing/2014/main" id="{18B58C17-1793-B043-8E7C-DC5E774D91B0}"/>
              </a:ext>
            </a:extLst>
          </p:cNvPr>
          <p:cNvSpPr>
            <a:spLocks noGrp="1"/>
          </p:cNvSpPr>
          <p:nvPr>
            <p:ph type="body" sz="quarter" idx="10"/>
          </p:nvPr>
        </p:nvSpPr>
        <p:spPr/>
        <p:txBody>
          <a:bodyPr/>
          <a:lstStyle/>
          <a:p>
            <a:r>
              <a:rPr lang="en-US" dirty="0"/>
              <a:t>https://</a:t>
            </a:r>
            <a:r>
              <a:rPr lang="en-US" dirty="0" err="1"/>
              <a:t>www.terraform.io</a:t>
            </a:r>
            <a:r>
              <a:rPr lang="en-US" dirty="0"/>
              <a:t>/docs/commands/</a:t>
            </a:r>
            <a:r>
              <a:rPr lang="en-US" dirty="0" err="1"/>
              <a:t>init.html</a:t>
            </a:r>
            <a:endParaRPr lang="en-US" dirty="0"/>
          </a:p>
        </p:txBody>
      </p:sp>
    </p:spTree>
    <p:extLst>
      <p:ext uri="{BB962C8B-B14F-4D97-AF65-F5344CB8AC3E}">
        <p14:creationId xmlns:p14="http://schemas.microsoft.com/office/powerpoint/2010/main" val="2936079035"/>
      </p:ext>
    </p:extLst>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D359C4-87A6-034F-AB2F-670D64039BB4}"/>
              </a:ext>
            </a:extLst>
          </p:cNvPr>
          <p:cNvSpPr>
            <a:spLocks noGrp="1"/>
          </p:cNvSpPr>
          <p:nvPr>
            <p:ph type="body" idx="1"/>
          </p:nvPr>
        </p:nvSpPr>
        <p:spPr/>
        <p:txBody>
          <a:bodyPr/>
          <a:lstStyle/>
          <a:p>
            <a:endParaRPr lang="en-US" dirty="0"/>
          </a:p>
        </p:txBody>
      </p:sp>
      <p:sp>
        <p:nvSpPr>
          <p:cNvPr id="3" name="Title 2">
            <a:extLst>
              <a:ext uri="{FF2B5EF4-FFF2-40B4-BE49-F238E27FC236}">
                <a16:creationId xmlns:a16="http://schemas.microsoft.com/office/drawing/2014/main" id="{EAF5FD39-C653-D946-A4BB-8EB6F9D0BA41}"/>
              </a:ext>
            </a:extLst>
          </p:cNvPr>
          <p:cNvSpPr>
            <a:spLocks noGrp="1"/>
          </p:cNvSpPr>
          <p:nvPr>
            <p:ph type="title"/>
          </p:nvPr>
        </p:nvSpPr>
        <p:spPr/>
        <p:txBody>
          <a:bodyPr/>
          <a:lstStyle/>
          <a:p>
            <a:r>
              <a:rPr lang="en-US" dirty="0"/>
              <a:t>Commands - plan</a:t>
            </a:r>
          </a:p>
        </p:txBody>
      </p:sp>
      <p:sp>
        <p:nvSpPr>
          <p:cNvPr id="4" name="Text Placeholder 3">
            <a:extLst>
              <a:ext uri="{FF2B5EF4-FFF2-40B4-BE49-F238E27FC236}">
                <a16:creationId xmlns:a16="http://schemas.microsoft.com/office/drawing/2014/main" id="{18B58C17-1793-B043-8E7C-DC5E774D91B0}"/>
              </a:ext>
            </a:extLst>
          </p:cNvPr>
          <p:cNvSpPr>
            <a:spLocks noGrp="1"/>
          </p:cNvSpPr>
          <p:nvPr>
            <p:ph type="body" sz="quarter" idx="10"/>
          </p:nvPr>
        </p:nvSpPr>
        <p:spPr/>
        <p:txBody>
          <a:bodyPr/>
          <a:lstStyle/>
          <a:p>
            <a:r>
              <a:rPr lang="en-US" dirty="0"/>
              <a:t>https://</a:t>
            </a:r>
            <a:r>
              <a:rPr lang="en-US" dirty="0" err="1"/>
              <a:t>www.terraform.io</a:t>
            </a:r>
            <a:r>
              <a:rPr lang="en-US" dirty="0"/>
              <a:t>/docs/commands/</a:t>
            </a:r>
            <a:r>
              <a:rPr lang="en-US" dirty="0" err="1"/>
              <a:t>plan.html</a:t>
            </a:r>
            <a:endParaRPr lang="en-US" dirty="0"/>
          </a:p>
        </p:txBody>
      </p:sp>
    </p:spTree>
    <p:extLst>
      <p:ext uri="{BB962C8B-B14F-4D97-AF65-F5344CB8AC3E}">
        <p14:creationId xmlns:p14="http://schemas.microsoft.com/office/powerpoint/2010/main" val="2533514423"/>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361105A-631F-BE4C-AE22-7A2CCB4BBD87}"/>
              </a:ext>
            </a:extLst>
          </p:cNvPr>
          <p:cNvSpPr>
            <a:spLocks noGrp="1"/>
          </p:cNvSpPr>
          <p:nvPr>
            <p:ph type="body" idx="1"/>
          </p:nvPr>
        </p:nvSpPr>
        <p:spPr/>
        <p:txBody>
          <a:bodyPr/>
          <a:lstStyle/>
          <a:p>
            <a:r>
              <a:rPr lang="en-US" dirty="0"/>
              <a:t>Purpose</a:t>
            </a:r>
          </a:p>
          <a:p>
            <a:pPr lvl="1"/>
            <a:r>
              <a:rPr lang="en-US" dirty="0"/>
              <a:t>Why are we here?</a:t>
            </a:r>
          </a:p>
          <a:p>
            <a:pPr lvl="1"/>
            <a:endParaRPr lang="en-US" dirty="0"/>
          </a:p>
          <a:p>
            <a:r>
              <a:rPr lang="en-US" dirty="0"/>
              <a:t>Gives</a:t>
            </a:r>
          </a:p>
          <a:p>
            <a:pPr lvl="1"/>
            <a:r>
              <a:rPr lang="en-US" dirty="0"/>
              <a:t>What do you need to do?</a:t>
            </a:r>
          </a:p>
          <a:p>
            <a:pPr lvl="1"/>
            <a:endParaRPr lang="en-US" dirty="0"/>
          </a:p>
          <a:p>
            <a:r>
              <a:rPr lang="en-US" dirty="0"/>
              <a:t>Gets</a:t>
            </a:r>
          </a:p>
          <a:p>
            <a:pPr lvl="1"/>
            <a:r>
              <a:rPr lang="en-US" dirty="0"/>
              <a:t>What will get you get?</a:t>
            </a:r>
          </a:p>
        </p:txBody>
      </p:sp>
      <p:sp>
        <p:nvSpPr>
          <p:cNvPr id="3" name="Title 2">
            <a:extLst>
              <a:ext uri="{FF2B5EF4-FFF2-40B4-BE49-F238E27FC236}">
                <a16:creationId xmlns:a16="http://schemas.microsoft.com/office/drawing/2014/main" id="{0FFDF595-C8B7-C342-BA60-9825B8514710}"/>
              </a:ext>
            </a:extLst>
          </p:cNvPr>
          <p:cNvSpPr>
            <a:spLocks noGrp="1"/>
          </p:cNvSpPr>
          <p:nvPr>
            <p:ph type="title"/>
          </p:nvPr>
        </p:nvSpPr>
        <p:spPr/>
        <p:txBody>
          <a:bodyPr/>
          <a:lstStyle/>
          <a:p>
            <a:r>
              <a:rPr lang="en-US" dirty="0"/>
              <a:t>Workshop Expectations</a:t>
            </a:r>
          </a:p>
        </p:txBody>
      </p:sp>
    </p:spTree>
    <p:extLst>
      <p:ext uri="{BB962C8B-B14F-4D97-AF65-F5344CB8AC3E}">
        <p14:creationId xmlns:p14="http://schemas.microsoft.com/office/powerpoint/2010/main" val="3777341183"/>
      </p:ext>
    </p:extLst>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D359C4-87A6-034F-AB2F-670D64039BB4}"/>
              </a:ext>
            </a:extLst>
          </p:cNvPr>
          <p:cNvSpPr>
            <a:spLocks noGrp="1"/>
          </p:cNvSpPr>
          <p:nvPr>
            <p:ph type="body" idx="1"/>
          </p:nvPr>
        </p:nvSpPr>
        <p:spPr/>
        <p:txBody>
          <a:bodyPr/>
          <a:lstStyle/>
          <a:p>
            <a:endParaRPr lang="en-US" dirty="0"/>
          </a:p>
        </p:txBody>
      </p:sp>
      <p:sp>
        <p:nvSpPr>
          <p:cNvPr id="3" name="Title 2">
            <a:extLst>
              <a:ext uri="{FF2B5EF4-FFF2-40B4-BE49-F238E27FC236}">
                <a16:creationId xmlns:a16="http://schemas.microsoft.com/office/drawing/2014/main" id="{EAF5FD39-C653-D946-A4BB-8EB6F9D0BA41}"/>
              </a:ext>
            </a:extLst>
          </p:cNvPr>
          <p:cNvSpPr>
            <a:spLocks noGrp="1"/>
          </p:cNvSpPr>
          <p:nvPr>
            <p:ph type="title"/>
          </p:nvPr>
        </p:nvSpPr>
        <p:spPr/>
        <p:txBody>
          <a:bodyPr/>
          <a:lstStyle/>
          <a:p>
            <a:r>
              <a:rPr lang="en-US" dirty="0"/>
              <a:t>Commands - apply</a:t>
            </a:r>
          </a:p>
        </p:txBody>
      </p:sp>
      <p:sp>
        <p:nvSpPr>
          <p:cNvPr id="4" name="Text Placeholder 3">
            <a:extLst>
              <a:ext uri="{FF2B5EF4-FFF2-40B4-BE49-F238E27FC236}">
                <a16:creationId xmlns:a16="http://schemas.microsoft.com/office/drawing/2014/main" id="{18B58C17-1793-B043-8E7C-DC5E774D91B0}"/>
              </a:ext>
            </a:extLst>
          </p:cNvPr>
          <p:cNvSpPr>
            <a:spLocks noGrp="1"/>
          </p:cNvSpPr>
          <p:nvPr>
            <p:ph type="body" sz="quarter" idx="10"/>
          </p:nvPr>
        </p:nvSpPr>
        <p:spPr/>
        <p:txBody>
          <a:bodyPr/>
          <a:lstStyle/>
          <a:p>
            <a:r>
              <a:rPr lang="en-US" dirty="0"/>
              <a:t>https://</a:t>
            </a:r>
            <a:r>
              <a:rPr lang="en-US" dirty="0" err="1"/>
              <a:t>www.terraform.io</a:t>
            </a:r>
            <a:r>
              <a:rPr lang="en-US" dirty="0"/>
              <a:t>/docs/commands/</a:t>
            </a:r>
            <a:r>
              <a:rPr lang="en-US" dirty="0" err="1"/>
              <a:t>apply.html</a:t>
            </a:r>
            <a:endParaRPr lang="en-US" dirty="0"/>
          </a:p>
        </p:txBody>
      </p:sp>
    </p:spTree>
    <p:extLst>
      <p:ext uri="{BB962C8B-B14F-4D97-AF65-F5344CB8AC3E}">
        <p14:creationId xmlns:p14="http://schemas.microsoft.com/office/powerpoint/2010/main" val="4254267250"/>
      </p:ext>
    </p:extLst>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D359C4-87A6-034F-AB2F-670D64039BB4}"/>
              </a:ext>
            </a:extLst>
          </p:cNvPr>
          <p:cNvSpPr>
            <a:spLocks noGrp="1"/>
          </p:cNvSpPr>
          <p:nvPr>
            <p:ph type="body" idx="1"/>
          </p:nvPr>
        </p:nvSpPr>
        <p:spPr/>
        <p:txBody>
          <a:bodyPr/>
          <a:lstStyle/>
          <a:p>
            <a:endParaRPr lang="en-US" dirty="0"/>
          </a:p>
        </p:txBody>
      </p:sp>
      <p:sp>
        <p:nvSpPr>
          <p:cNvPr id="3" name="Title 2">
            <a:extLst>
              <a:ext uri="{FF2B5EF4-FFF2-40B4-BE49-F238E27FC236}">
                <a16:creationId xmlns:a16="http://schemas.microsoft.com/office/drawing/2014/main" id="{EAF5FD39-C653-D946-A4BB-8EB6F9D0BA41}"/>
              </a:ext>
            </a:extLst>
          </p:cNvPr>
          <p:cNvSpPr>
            <a:spLocks noGrp="1"/>
          </p:cNvSpPr>
          <p:nvPr>
            <p:ph type="title"/>
          </p:nvPr>
        </p:nvSpPr>
        <p:spPr/>
        <p:txBody>
          <a:bodyPr/>
          <a:lstStyle/>
          <a:p>
            <a:r>
              <a:rPr lang="en-US" dirty="0"/>
              <a:t>Commands - destroy</a:t>
            </a:r>
          </a:p>
        </p:txBody>
      </p:sp>
      <p:sp>
        <p:nvSpPr>
          <p:cNvPr id="4" name="Text Placeholder 3">
            <a:extLst>
              <a:ext uri="{FF2B5EF4-FFF2-40B4-BE49-F238E27FC236}">
                <a16:creationId xmlns:a16="http://schemas.microsoft.com/office/drawing/2014/main" id="{18B58C17-1793-B043-8E7C-DC5E774D91B0}"/>
              </a:ext>
            </a:extLst>
          </p:cNvPr>
          <p:cNvSpPr>
            <a:spLocks noGrp="1"/>
          </p:cNvSpPr>
          <p:nvPr>
            <p:ph type="body" sz="quarter" idx="10"/>
          </p:nvPr>
        </p:nvSpPr>
        <p:spPr/>
        <p:txBody>
          <a:bodyPr/>
          <a:lstStyle/>
          <a:p>
            <a:r>
              <a:rPr lang="en-US" dirty="0"/>
              <a:t>https://</a:t>
            </a:r>
            <a:r>
              <a:rPr lang="en-US" dirty="0" err="1"/>
              <a:t>www.terraform.io</a:t>
            </a:r>
            <a:r>
              <a:rPr lang="en-US" dirty="0"/>
              <a:t>/docs/commands/</a:t>
            </a:r>
            <a:r>
              <a:rPr lang="en-US" dirty="0" err="1"/>
              <a:t>destroy.html</a:t>
            </a:r>
            <a:endParaRPr lang="en-US" dirty="0"/>
          </a:p>
        </p:txBody>
      </p:sp>
    </p:spTree>
    <p:extLst>
      <p:ext uri="{BB962C8B-B14F-4D97-AF65-F5344CB8AC3E}">
        <p14:creationId xmlns:p14="http://schemas.microsoft.com/office/powerpoint/2010/main" val="3919567314"/>
      </p:ext>
    </p:extLst>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D359C4-87A6-034F-AB2F-670D64039BB4}"/>
              </a:ext>
            </a:extLst>
          </p:cNvPr>
          <p:cNvSpPr>
            <a:spLocks noGrp="1"/>
          </p:cNvSpPr>
          <p:nvPr>
            <p:ph type="body" idx="1"/>
          </p:nvPr>
        </p:nvSpPr>
        <p:spPr/>
        <p:txBody>
          <a:bodyPr/>
          <a:lstStyle/>
          <a:p>
            <a:endParaRPr lang="en-US" dirty="0"/>
          </a:p>
        </p:txBody>
      </p:sp>
      <p:sp>
        <p:nvSpPr>
          <p:cNvPr id="3" name="Title 2">
            <a:extLst>
              <a:ext uri="{FF2B5EF4-FFF2-40B4-BE49-F238E27FC236}">
                <a16:creationId xmlns:a16="http://schemas.microsoft.com/office/drawing/2014/main" id="{EAF5FD39-C653-D946-A4BB-8EB6F9D0BA41}"/>
              </a:ext>
            </a:extLst>
          </p:cNvPr>
          <p:cNvSpPr>
            <a:spLocks noGrp="1"/>
          </p:cNvSpPr>
          <p:nvPr>
            <p:ph type="title"/>
          </p:nvPr>
        </p:nvSpPr>
        <p:spPr/>
        <p:txBody>
          <a:bodyPr/>
          <a:lstStyle/>
          <a:p>
            <a:r>
              <a:rPr lang="en-US" dirty="0"/>
              <a:t>Commands - </a:t>
            </a:r>
            <a:r>
              <a:rPr lang="en-US" dirty="0" err="1"/>
              <a:t>fmt</a:t>
            </a:r>
            <a:endParaRPr lang="en-US" dirty="0"/>
          </a:p>
        </p:txBody>
      </p:sp>
      <p:sp>
        <p:nvSpPr>
          <p:cNvPr id="4" name="Text Placeholder 3">
            <a:extLst>
              <a:ext uri="{FF2B5EF4-FFF2-40B4-BE49-F238E27FC236}">
                <a16:creationId xmlns:a16="http://schemas.microsoft.com/office/drawing/2014/main" id="{18B58C17-1793-B043-8E7C-DC5E774D91B0}"/>
              </a:ext>
            </a:extLst>
          </p:cNvPr>
          <p:cNvSpPr>
            <a:spLocks noGrp="1"/>
          </p:cNvSpPr>
          <p:nvPr>
            <p:ph type="body" sz="quarter" idx="10"/>
          </p:nvPr>
        </p:nvSpPr>
        <p:spPr/>
        <p:txBody>
          <a:bodyPr/>
          <a:lstStyle/>
          <a:p>
            <a:r>
              <a:rPr lang="en-US" dirty="0"/>
              <a:t>https://</a:t>
            </a:r>
            <a:r>
              <a:rPr lang="en-US" dirty="0" err="1"/>
              <a:t>www.terraform.io</a:t>
            </a:r>
            <a:r>
              <a:rPr lang="en-US" dirty="0"/>
              <a:t>/docs/commands/</a:t>
            </a:r>
            <a:r>
              <a:rPr lang="en-US" dirty="0" err="1"/>
              <a:t>fmt.html</a:t>
            </a:r>
            <a:endParaRPr lang="en-US" dirty="0"/>
          </a:p>
        </p:txBody>
      </p:sp>
    </p:spTree>
    <p:extLst>
      <p:ext uri="{BB962C8B-B14F-4D97-AF65-F5344CB8AC3E}">
        <p14:creationId xmlns:p14="http://schemas.microsoft.com/office/powerpoint/2010/main" val="4163445081"/>
      </p:ext>
    </p:extLst>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D359C4-87A6-034F-AB2F-670D64039BB4}"/>
              </a:ext>
            </a:extLst>
          </p:cNvPr>
          <p:cNvSpPr>
            <a:spLocks noGrp="1"/>
          </p:cNvSpPr>
          <p:nvPr>
            <p:ph type="body" idx="1"/>
          </p:nvPr>
        </p:nvSpPr>
        <p:spPr/>
        <p:txBody>
          <a:bodyPr/>
          <a:lstStyle/>
          <a:p>
            <a:endParaRPr lang="en-US" dirty="0"/>
          </a:p>
        </p:txBody>
      </p:sp>
      <p:sp>
        <p:nvSpPr>
          <p:cNvPr id="3" name="Title 2">
            <a:extLst>
              <a:ext uri="{FF2B5EF4-FFF2-40B4-BE49-F238E27FC236}">
                <a16:creationId xmlns:a16="http://schemas.microsoft.com/office/drawing/2014/main" id="{EAF5FD39-C653-D946-A4BB-8EB6F9D0BA41}"/>
              </a:ext>
            </a:extLst>
          </p:cNvPr>
          <p:cNvSpPr>
            <a:spLocks noGrp="1"/>
          </p:cNvSpPr>
          <p:nvPr>
            <p:ph type="title"/>
          </p:nvPr>
        </p:nvSpPr>
        <p:spPr/>
        <p:txBody>
          <a:bodyPr/>
          <a:lstStyle/>
          <a:p>
            <a:r>
              <a:rPr lang="en-US" dirty="0"/>
              <a:t>Commands - validate</a:t>
            </a:r>
          </a:p>
        </p:txBody>
      </p:sp>
      <p:sp>
        <p:nvSpPr>
          <p:cNvPr id="4" name="Text Placeholder 3">
            <a:extLst>
              <a:ext uri="{FF2B5EF4-FFF2-40B4-BE49-F238E27FC236}">
                <a16:creationId xmlns:a16="http://schemas.microsoft.com/office/drawing/2014/main" id="{18B58C17-1793-B043-8E7C-DC5E774D91B0}"/>
              </a:ext>
            </a:extLst>
          </p:cNvPr>
          <p:cNvSpPr>
            <a:spLocks noGrp="1"/>
          </p:cNvSpPr>
          <p:nvPr>
            <p:ph type="body" sz="quarter" idx="10"/>
          </p:nvPr>
        </p:nvSpPr>
        <p:spPr/>
        <p:txBody>
          <a:bodyPr/>
          <a:lstStyle/>
          <a:p>
            <a:r>
              <a:rPr lang="en-US" dirty="0"/>
              <a:t>https://</a:t>
            </a:r>
            <a:r>
              <a:rPr lang="en-US" dirty="0" err="1"/>
              <a:t>www.terraform.io</a:t>
            </a:r>
            <a:r>
              <a:rPr lang="en-US" dirty="0"/>
              <a:t>/docs/commands/</a:t>
            </a:r>
            <a:r>
              <a:rPr lang="en-US" dirty="0" err="1"/>
              <a:t>validate.html</a:t>
            </a:r>
            <a:endParaRPr lang="en-US" dirty="0"/>
          </a:p>
        </p:txBody>
      </p:sp>
    </p:spTree>
    <p:extLst>
      <p:ext uri="{BB962C8B-B14F-4D97-AF65-F5344CB8AC3E}">
        <p14:creationId xmlns:p14="http://schemas.microsoft.com/office/powerpoint/2010/main" val="885630594"/>
      </p:ext>
    </p:extLst>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D359C4-87A6-034F-AB2F-670D64039BB4}"/>
              </a:ext>
            </a:extLst>
          </p:cNvPr>
          <p:cNvSpPr>
            <a:spLocks noGrp="1"/>
          </p:cNvSpPr>
          <p:nvPr>
            <p:ph type="body" idx="1"/>
          </p:nvPr>
        </p:nvSpPr>
        <p:spPr/>
        <p:txBody>
          <a:bodyPr/>
          <a:lstStyle/>
          <a:p>
            <a:endParaRPr lang="en-US" dirty="0"/>
          </a:p>
        </p:txBody>
      </p:sp>
      <p:sp>
        <p:nvSpPr>
          <p:cNvPr id="3" name="Title 2">
            <a:extLst>
              <a:ext uri="{FF2B5EF4-FFF2-40B4-BE49-F238E27FC236}">
                <a16:creationId xmlns:a16="http://schemas.microsoft.com/office/drawing/2014/main" id="{EAF5FD39-C653-D946-A4BB-8EB6F9D0BA41}"/>
              </a:ext>
            </a:extLst>
          </p:cNvPr>
          <p:cNvSpPr>
            <a:spLocks noGrp="1"/>
          </p:cNvSpPr>
          <p:nvPr>
            <p:ph type="title"/>
          </p:nvPr>
        </p:nvSpPr>
        <p:spPr/>
        <p:txBody>
          <a:bodyPr/>
          <a:lstStyle/>
          <a:p>
            <a:r>
              <a:rPr lang="en-US" dirty="0"/>
              <a:t>Commands - refresh</a:t>
            </a:r>
          </a:p>
        </p:txBody>
      </p:sp>
      <p:sp>
        <p:nvSpPr>
          <p:cNvPr id="4" name="Text Placeholder 3">
            <a:extLst>
              <a:ext uri="{FF2B5EF4-FFF2-40B4-BE49-F238E27FC236}">
                <a16:creationId xmlns:a16="http://schemas.microsoft.com/office/drawing/2014/main" id="{18B58C17-1793-B043-8E7C-DC5E774D91B0}"/>
              </a:ext>
            </a:extLst>
          </p:cNvPr>
          <p:cNvSpPr>
            <a:spLocks noGrp="1"/>
          </p:cNvSpPr>
          <p:nvPr>
            <p:ph type="body" sz="quarter" idx="10"/>
          </p:nvPr>
        </p:nvSpPr>
        <p:spPr/>
        <p:txBody>
          <a:bodyPr/>
          <a:lstStyle/>
          <a:p>
            <a:r>
              <a:rPr lang="en-US" dirty="0"/>
              <a:t>https://</a:t>
            </a:r>
            <a:r>
              <a:rPr lang="en-US" dirty="0" err="1"/>
              <a:t>www.terraform.io</a:t>
            </a:r>
            <a:r>
              <a:rPr lang="en-US" dirty="0"/>
              <a:t>/docs/commands/</a:t>
            </a:r>
            <a:r>
              <a:rPr lang="en-US" dirty="0" err="1"/>
              <a:t>refresh.html</a:t>
            </a:r>
            <a:endParaRPr lang="en-US" dirty="0"/>
          </a:p>
        </p:txBody>
      </p:sp>
    </p:spTree>
    <p:extLst>
      <p:ext uri="{BB962C8B-B14F-4D97-AF65-F5344CB8AC3E}">
        <p14:creationId xmlns:p14="http://schemas.microsoft.com/office/powerpoint/2010/main" val="3280329395"/>
      </p:ext>
    </p:extLst>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D359C4-87A6-034F-AB2F-670D64039BB4}"/>
              </a:ext>
            </a:extLst>
          </p:cNvPr>
          <p:cNvSpPr>
            <a:spLocks noGrp="1"/>
          </p:cNvSpPr>
          <p:nvPr>
            <p:ph type="body" idx="1"/>
          </p:nvPr>
        </p:nvSpPr>
        <p:spPr/>
        <p:txBody>
          <a:bodyPr/>
          <a:lstStyle/>
          <a:p>
            <a:endParaRPr lang="en-US" dirty="0"/>
          </a:p>
        </p:txBody>
      </p:sp>
      <p:sp>
        <p:nvSpPr>
          <p:cNvPr id="3" name="Title 2">
            <a:extLst>
              <a:ext uri="{FF2B5EF4-FFF2-40B4-BE49-F238E27FC236}">
                <a16:creationId xmlns:a16="http://schemas.microsoft.com/office/drawing/2014/main" id="{EAF5FD39-C653-D946-A4BB-8EB6F9D0BA41}"/>
              </a:ext>
            </a:extLst>
          </p:cNvPr>
          <p:cNvSpPr>
            <a:spLocks noGrp="1"/>
          </p:cNvSpPr>
          <p:nvPr>
            <p:ph type="title"/>
          </p:nvPr>
        </p:nvSpPr>
        <p:spPr/>
        <p:txBody>
          <a:bodyPr/>
          <a:lstStyle/>
          <a:p>
            <a:r>
              <a:rPr lang="en-US" dirty="0"/>
              <a:t>Commands - output</a:t>
            </a:r>
          </a:p>
        </p:txBody>
      </p:sp>
      <p:sp>
        <p:nvSpPr>
          <p:cNvPr id="4" name="Text Placeholder 3">
            <a:extLst>
              <a:ext uri="{FF2B5EF4-FFF2-40B4-BE49-F238E27FC236}">
                <a16:creationId xmlns:a16="http://schemas.microsoft.com/office/drawing/2014/main" id="{18B58C17-1793-B043-8E7C-DC5E774D91B0}"/>
              </a:ext>
            </a:extLst>
          </p:cNvPr>
          <p:cNvSpPr>
            <a:spLocks noGrp="1"/>
          </p:cNvSpPr>
          <p:nvPr>
            <p:ph type="body" sz="quarter" idx="10"/>
          </p:nvPr>
        </p:nvSpPr>
        <p:spPr/>
        <p:txBody>
          <a:bodyPr/>
          <a:lstStyle/>
          <a:p>
            <a:r>
              <a:rPr lang="en-US" dirty="0"/>
              <a:t>https://</a:t>
            </a:r>
            <a:r>
              <a:rPr lang="en-US" dirty="0" err="1"/>
              <a:t>www.terraform.io</a:t>
            </a:r>
            <a:r>
              <a:rPr lang="en-US" dirty="0"/>
              <a:t>/docs/commands/</a:t>
            </a:r>
            <a:r>
              <a:rPr lang="en-US" dirty="0" err="1"/>
              <a:t>output.html</a:t>
            </a:r>
            <a:endParaRPr lang="en-US" dirty="0"/>
          </a:p>
        </p:txBody>
      </p:sp>
    </p:spTree>
    <p:extLst>
      <p:ext uri="{BB962C8B-B14F-4D97-AF65-F5344CB8AC3E}">
        <p14:creationId xmlns:p14="http://schemas.microsoft.com/office/powerpoint/2010/main" val="1189824271"/>
      </p:ext>
    </p:extLst>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D359C4-87A6-034F-AB2F-670D64039BB4}"/>
              </a:ext>
            </a:extLst>
          </p:cNvPr>
          <p:cNvSpPr>
            <a:spLocks noGrp="1"/>
          </p:cNvSpPr>
          <p:nvPr>
            <p:ph type="body" idx="1"/>
          </p:nvPr>
        </p:nvSpPr>
        <p:spPr/>
        <p:txBody>
          <a:bodyPr/>
          <a:lstStyle/>
          <a:p>
            <a:endParaRPr lang="en-US" dirty="0"/>
          </a:p>
        </p:txBody>
      </p:sp>
      <p:sp>
        <p:nvSpPr>
          <p:cNvPr id="3" name="Title 2">
            <a:extLst>
              <a:ext uri="{FF2B5EF4-FFF2-40B4-BE49-F238E27FC236}">
                <a16:creationId xmlns:a16="http://schemas.microsoft.com/office/drawing/2014/main" id="{EAF5FD39-C653-D946-A4BB-8EB6F9D0BA41}"/>
              </a:ext>
            </a:extLst>
          </p:cNvPr>
          <p:cNvSpPr>
            <a:spLocks noGrp="1"/>
          </p:cNvSpPr>
          <p:nvPr>
            <p:ph type="title"/>
          </p:nvPr>
        </p:nvSpPr>
        <p:spPr/>
        <p:txBody>
          <a:bodyPr/>
          <a:lstStyle/>
          <a:p>
            <a:r>
              <a:rPr lang="en-US" dirty="0"/>
              <a:t>Commands - console</a:t>
            </a:r>
          </a:p>
        </p:txBody>
      </p:sp>
      <p:sp>
        <p:nvSpPr>
          <p:cNvPr id="4" name="Text Placeholder 3">
            <a:extLst>
              <a:ext uri="{FF2B5EF4-FFF2-40B4-BE49-F238E27FC236}">
                <a16:creationId xmlns:a16="http://schemas.microsoft.com/office/drawing/2014/main" id="{18B58C17-1793-B043-8E7C-DC5E774D91B0}"/>
              </a:ext>
            </a:extLst>
          </p:cNvPr>
          <p:cNvSpPr>
            <a:spLocks noGrp="1"/>
          </p:cNvSpPr>
          <p:nvPr>
            <p:ph type="body" sz="quarter" idx="10"/>
          </p:nvPr>
        </p:nvSpPr>
        <p:spPr/>
        <p:txBody>
          <a:bodyPr/>
          <a:lstStyle/>
          <a:p>
            <a:r>
              <a:rPr lang="en-US" dirty="0"/>
              <a:t>https://</a:t>
            </a:r>
            <a:r>
              <a:rPr lang="en-US" dirty="0" err="1"/>
              <a:t>www.terraform.io</a:t>
            </a:r>
            <a:r>
              <a:rPr lang="en-US" dirty="0"/>
              <a:t>/docs/commands/</a:t>
            </a:r>
            <a:r>
              <a:rPr lang="en-US" dirty="0" err="1"/>
              <a:t>console.html</a:t>
            </a:r>
            <a:endParaRPr lang="en-US" dirty="0"/>
          </a:p>
        </p:txBody>
      </p:sp>
    </p:spTree>
    <p:extLst>
      <p:ext uri="{BB962C8B-B14F-4D97-AF65-F5344CB8AC3E}">
        <p14:creationId xmlns:p14="http://schemas.microsoft.com/office/powerpoint/2010/main" val="3597026736"/>
      </p:ext>
    </p:extLst>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D359C4-87A6-034F-AB2F-670D64039BB4}"/>
              </a:ext>
            </a:extLst>
          </p:cNvPr>
          <p:cNvSpPr>
            <a:spLocks noGrp="1"/>
          </p:cNvSpPr>
          <p:nvPr>
            <p:ph type="body" idx="1"/>
          </p:nvPr>
        </p:nvSpPr>
        <p:spPr/>
        <p:txBody>
          <a:bodyPr/>
          <a:lstStyle/>
          <a:p>
            <a:endParaRPr lang="en-US" dirty="0"/>
          </a:p>
        </p:txBody>
      </p:sp>
      <p:sp>
        <p:nvSpPr>
          <p:cNvPr id="3" name="Title 2">
            <a:extLst>
              <a:ext uri="{FF2B5EF4-FFF2-40B4-BE49-F238E27FC236}">
                <a16:creationId xmlns:a16="http://schemas.microsoft.com/office/drawing/2014/main" id="{EAF5FD39-C653-D946-A4BB-8EB6F9D0BA41}"/>
              </a:ext>
            </a:extLst>
          </p:cNvPr>
          <p:cNvSpPr>
            <a:spLocks noGrp="1"/>
          </p:cNvSpPr>
          <p:nvPr>
            <p:ph type="title"/>
          </p:nvPr>
        </p:nvSpPr>
        <p:spPr/>
        <p:txBody>
          <a:bodyPr/>
          <a:lstStyle/>
          <a:p>
            <a:r>
              <a:rPr lang="en-US" dirty="0"/>
              <a:t>Commands - graph</a:t>
            </a:r>
          </a:p>
        </p:txBody>
      </p:sp>
      <p:sp>
        <p:nvSpPr>
          <p:cNvPr id="4" name="Text Placeholder 3">
            <a:extLst>
              <a:ext uri="{FF2B5EF4-FFF2-40B4-BE49-F238E27FC236}">
                <a16:creationId xmlns:a16="http://schemas.microsoft.com/office/drawing/2014/main" id="{18B58C17-1793-B043-8E7C-DC5E774D91B0}"/>
              </a:ext>
            </a:extLst>
          </p:cNvPr>
          <p:cNvSpPr>
            <a:spLocks noGrp="1"/>
          </p:cNvSpPr>
          <p:nvPr>
            <p:ph type="body" sz="quarter" idx="10"/>
          </p:nvPr>
        </p:nvSpPr>
        <p:spPr/>
        <p:txBody>
          <a:bodyPr/>
          <a:lstStyle/>
          <a:p>
            <a:r>
              <a:rPr lang="en-US" dirty="0"/>
              <a:t>https://</a:t>
            </a:r>
            <a:r>
              <a:rPr lang="en-US" dirty="0" err="1"/>
              <a:t>www.terraform.io</a:t>
            </a:r>
            <a:r>
              <a:rPr lang="en-US" dirty="0"/>
              <a:t>/docs/commands/</a:t>
            </a:r>
            <a:r>
              <a:rPr lang="en-US" dirty="0" err="1"/>
              <a:t>graph.html</a:t>
            </a:r>
            <a:endParaRPr lang="en-US" dirty="0"/>
          </a:p>
        </p:txBody>
      </p:sp>
    </p:spTree>
    <p:extLst>
      <p:ext uri="{BB962C8B-B14F-4D97-AF65-F5344CB8AC3E}">
        <p14:creationId xmlns:p14="http://schemas.microsoft.com/office/powerpoint/2010/main" val="3674845059"/>
      </p:ext>
    </p:extLst>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28814E5-C641-DD43-95F3-AB13FFA8CC61}"/>
              </a:ext>
            </a:extLst>
          </p:cNvPr>
          <p:cNvSpPr>
            <a:spLocks noGrp="1"/>
          </p:cNvSpPr>
          <p:nvPr>
            <p:ph type="body" idx="1"/>
          </p:nvPr>
        </p:nvSpPr>
        <p:spPr/>
        <p:txBody>
          <a:bodyPr/>
          <a:lstStyle/>
          <a:p>
            <a:r>
              <a:rPr lang="en-US" dirty="0"/>
              <a:t>- state (list, mv, pull, push, </a:t>
            </a:r>
            <a:r>
              <a:rPr lang="en-US" dirty="0" err="1"/>
              <a:t>rm</a:t>
            </a:r>
            <a:r>
              <a:rPr lang="en-US" dirty="0"/>
              <a:t>, show)</a:t>
            </a:r>
          </a:p>
          <a:p>
            <a:r>
              <a:rPr lang="en-US" dirty="0"/>
              <a:t>- import</a:t>
            </a:r>
          </a:p>
          <a:p>
            <a:r>
              <a:rPr lang="en-US" dirty="0"/>
              <a:t>- taint/</a:t>
            </a:r>
            <a:r>
              <a:rPr lang="en-US" dirty="0" err="1"/>
              <a:t>untaint</a:t>
            </a:r>
            <a:endParaRPr lang="en-US"/>
          </a:p>
          <a:p>
            <a:endParaRPr lang="en-US"/>
          </a:p>
        </p:txBody>
      </p:sp>
      <p:sp>
        <p:nvSpPr>
          <p:cNvPr id="3" name="Title 2">
            <a:extLst>
              <a:ext uri="{FF2B5EF4-FFF2-40B4-BE49-F238E27FC236}">
                <a16:creationId xmlns:a16="http://schemas.microsoft.com/office/drawing/2014/main" id="{1453C011-82E5-6D43-9F8D-8A50BDF1247C}"/>
              </a:ext>
            </a:extLst>
          </p:cNvPr>
          <p:cNvSpPr>
            <a:spLocks noGrp="1"/>
          </p:cNvSpPr>
          <p:nvPr>
            <p:ph type="title"/>
          </p:nvPr>
        </p:nvSpPr>
        <p:spPr/>
        <p:txBody>
          <a:bodyPr/>
          <a:lstStyle/>
          <a:p>
            <a:r>
              <a:rPr lang="en-US" dirty="0"/>
              <a:t>Advanced Commands</a:t>
            </a:r>
          </a:p>
        </p:txBody>
      </p:sp>
      <p:sp>
        <p:nvSpPr>
          <p:cNvPr id="4" name="Text Placeholder 3">
            <a:extLst>
              <a:ext uri="{FF2B5EF4-FFF2-40B4-BE49-F238E27FC236}">
                <a16:creationId xmlns:a16="http://schemas.microsoft.com/office/drawing/2014/main" id="{0BFE4B51-D608-8F44-80FA-67B3A8CC4DA6}"/>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1773233802"/>
      </p:ext>
    </p:extLst>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1C2E25A-9959-CC45-915F-DDB1CCD4A5CB}"/>
              </a:ext>
            </a:extLst>
          </p:cNvPr>
          <p:cNvSpPr>
            <a:spLocks noGrp="1"/>
          </p:cNvSpPr>
          <p:nvPr>
            <p:ph type="body" idx="1"/>
          </p:nvPr>
        </p:nvSpPr>
        <p:spPr/>
        <p:txBody>
          <a:bodyPr/>
          <a:lstStyle/>
          <a:p>
            <a:pPr marL="0" indent="0">
              <a:buNone/>
            </a:pPr>
            <a:endParaRPr lang="en-US" dirty="0"/>
          </a:p>
          <a:p>
            <a:r>
              <a:rPr lang="en-US" dirty="0"/>
              <a:t>- root module - That is the current working directory when you run terraform apply or get, holding the Terraform configuration files. It is itself a valid module.</a:t>
            </a:r>
          </a:p>
        </p:txBody>
      </p:sp>
      <p:sp>
        <p:nvSpPr>
          <p:cNvPr id="3" name="Title 2">
            <a:extLst>
              <a:ext uri="{FF2B5EF4-FFF2-40B4-BE49-F238E27FC236}">
                <a16:creationId xmlns:a16="http://schemas.microsoft.com/office/drawing/2014/main" id="{B4A3D108-6B0F-E846-B193-9C703BDA0038}"/>
              </a:ext>
            </a:extLst>
          </p:cNvPr>
          <p:cNvSpPr>
            <a:spLocks noGrp="1"/>
          </p:cNvSpPr>
          <p:nvPr>
            <p:ph type="title"/>
          </p:nvPr>
        </p:nvSpPr>
        <p:spPr/>
        <p:txBody>
          <a:bodyPr/>
          <a:lstStyle/>
          <a:p>
            <a:r>
              <a:rPr lang="en-US" dirty="0"/>
              <a:t>Modules</a:t>
            </a:r>
          </a:p>
        </p:txBody>
      </p:sp>
      <p:sp>
        <p:nvSpPr>
          <p:cNvPr id="4" name="Text Placeholder 3">
            <a:extLst>
              <a:ext uri="{FF2B5EF4-FFF2-40B4-BE49-F238E27FC236}">
                <a16:creationId xmlns:a16="http://schemas.microsoft.com/office/drawing/2014/main" id="{6FD2F7FB-409A-E443-BE0D-50887C62E180}"/>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1336928846"/>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45B78B9C-24A0-FA45-B263-D816B14A65E8}"/>
              </a:ext>
            </a:extLst>
          </p:cNvPr>
          <p:cNvSpPr>
            <a:spLocks noGrp="1"/>
          </p:cNvSpPr>
          <p:nvPr>
            <p:ph type="body" sz="quarter" idx="13"/>
          </p:nvPr>
        </p:nvSpPr>
        <p:spPr>
          <a:xfrm>
            <a:off x="7996235" y="7817349"/>
            <a:ext cx="12890738" cy="2670542"/>
          </a:xfrm>
        </p:spPr>
        <p:txBody>
          <a:bodyPr>
            <a:normAutofit fontScale="77500" lnSpcReduction="20000"/>
          </a:bodyPr>
          <a:lstStyle/>
          <a:p>
            <a:r>
              <a:rPr lang="en-US" dirty="0"/>
              <a:t>Infrastructure as Code</a:t>
            </a:r>
          </a:p>
          <a:p>
            <a:r>
              <a:rPr lang="en-US" dirty="0"/>
              <a:t>Azure Resource Manager</a:t>
            </a:r>
          </a:p>
          <a:p>
            <a:r>
              <a:rPr lang="en-US" dirty="0"/>
              <a:t>Terraform</a:t>
            </a:r>
          </a:p>
        </p:txBody>
      </p:sp>
      <p:sp>
        <p:nvSpPr>
          <p:cNvPr id="4" name="Title 3">
            <a:extLst>
              <a:ext uri="{FF2B5EF4-FFF2-40B4-BE49-F238E27FC236}">
                <a16:creationId xmlns:a16="http://schemas.microsoft.com/office/drawing/2014/main" id="{CF4954BD-A542-8345-9E3E-196417D78BB6}"/>
              </a:ext>
            </a:extLst>
          </p:cNvPr>
          <p:cNvSpPr>
            <a:spLocks noGrp="1"/>
          </p:cNvSpPr>
          <p:nvPr>
            <p:ph type="title"/>
          </p:nvPr>
        </p:nvSpPr>
        <p:spPr/>
        <p:txBody>
          <a:bodyPr/>
          <a:lstStyle/>
          <a:p>
            <a:r>
              <a:rPr lang="en-US" dirty="0"/>
              <a:t>Overview</a:t>
            </a:r>
          </a:p>
        </p:txBody>
      </p:sp>
    </p:spTree>
    <p:extLst>
      <p:ext uri="{BB962C8B-B14F-4D97-AF65-F5344CB8AC3E}">
        <p14:creationId xmlns:p14="http://schemas.microsoft.com/office/powerpoint/2010/main" val="2667943031"/>
      </p:ext>
    </p:extLst>
  </p:cSld>
  <p:clrMapOvr>
    <a:masterClrMapping/>
  </p:clrMapOvr>
  <p:transition spd="me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C95846D-3C9A-1146-AFD1-ABE9E13B7B83}"/>
              </a:ext>
            </a:extLst>
          </p:cNvPr>
          <p:cNvSpPr>
            <a:spLocks noGrp="1"/>
          </p:cNvSpPr>
          <p:nvPr>
            <p:ph type="body" idx="1"/>
          </p:nvPr>
        </p:nvSpPr>
        <p:spPr/>
        <p:txBody>
          <a:bodyPr/>
          <a:lstStyle/>
          <a:p>
            <a:r>
              <a:rPr lang="en-US" dirty="0"/>
              <a:t>- Module Registries</a:t>
            </a:r>
          </a:p>
          <a:p>
            <a:r>
              <a:rPr lang="en-US" dirty="0"/>
              <a:t>- Public Registry </a:t>
            </a:r>
            <a:r>
              <a:rPr lang="en-US" u="sng" dirty="0"/>
              <a:t>[https://</a:t>
            </a:r>
            <a:r>
              <a:rPr lang="en-US" u="sng" dirty="0" err="1"/>
              <a:t>registry.terraform.io</a:t>
            </a:r>
            <a:r>
              <a:rPr lang="en-US" u="sng" dirty="0"/>
              <a:t>/](https://</a:t>
            </a:r>
            <a:r>
              <a:rPr lang="en-US" u="sng" dirty="0" err="1"/>
              <a:t>registry.terraform.io</a:t>
            </a:r>
            <a:r>
              <a:rPr lang="en-US" u="sng" dirty="0"/>
              <a:t>/)</a:t>
            </a:r>
            <a:endParaRPr lang="en-US" dirty="0"/>
          </a:p>
          <a:p>
            <a:r>
              <a:rPr lang="en-US" dirty="0"/>
              <a:t>- Private Registry, Terraform Enterprise </a:t>
            </a:r>
          </a:p>
          <a:p>
            <a:endParaRPr lang="en-US" dirty="0"/>
          </a:p>
        </p:txBody>
      </p:sp>
      <p:sp>
        <p:nvSpPr>
          <p:cNvPr id="3" name="Title 2">
            <a:extLst>
              <a:ext uri="{FF2B5EF4-FFF2-40B4-BE49-F238E27FC236}">
                <a16:creationId xmlns:a16="http://schemas.microsoft.com/office/drawing/2014/main" id="{6690BF60-6852-E24A-ACF8-8533F1540C33}"/>
              </a:ext>
            </a:extLst>
          </p:cNvPr>
          <p:cNvSpPr>
            <a:spLocks noGrp="1"/>
          </p:cNvSpPr>
          <p:nvPr>
            <p:ph type="title"/>
          </p:nvPr>
        </p:nvSpPr>
        <p:spPr/>
        <p:txBody>
          <a:bodyPr/>
          <a:lstStyle/>
          <a:p>
            <a:r>
              <a:rPr lang="en-US" dirty="0"/>
              <a:t>Module Registry</a:t>
            </a:r>
          </a:p>
        </p:txBody>
      </p:sp>
      <p:sp>
        <p:nvSpPr>
          <p:cNvPr id="4" name="Text Placeholder 3">
            <a:extLst>
              <a:ext uri="{FF2B5EF4-FFF2-40B4-BE49-F238E27FC236}">
                <a16:creationId xmlns:a16="http://schemas.microsoft.com/office/drawing/2014/main" id="{CBD312EC-30CA-1B46-A55B-4411D5A5A70B}"/>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1818393716"/>
      </p:ext>
    </p:extLst>
  </p:cSld>
  <p:clrMapOvr>
    <a:masterClrMapping/>
  </p:clrMapOvr>
  <p:transition spd="me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87DDBDE-C940-BF45-8879-EDCF5A15DE7C}"/>
              </a:ext>
            </a:extLst>
          </p:cNvPr>
          <p:cNvSpPr>
            <a:spLocks noGrp="1"/>
          </p:cNvSpPr>
          <p:nvPr>
            <p:ph type="body" idx="1"/>
          </p:nvPr>
        </p:nvSpPr>
        <p:spPr/>
        <p:txBody>
          <a:bodyPr/>
          <a:lstStyle/>
          <a:p>
            <a:r>
              <a:rPr lang="en-US" dirty="0"/>
              <a:t>- source (no interpolation)</a:t>
            </a:r>
          </a:p>
          <a:p>
            <a:r>
              <a:rPr lang="en-US" dirty="0"/>
              <a:t>- version (registry)</a:t>
            </a:r>
          </a:p>
          <a:p>
            <a:r>
              <a:rPr lang="en-US" dirty="0"/>
              <a:t>- &lt;parameters&gt;</a:t>
            </a:r>
          </a:p>
          <a:p>
            <a:endParaRPr lang="en-US" dirty="0"/>
          </a:p>
        </p:txBody>
      </p:sp>
      <p:sp>
        <p:nvSpPr>
          <p:cNvPr id="3" name="Title 2">
            <a:extLst>
              <a:ext uri="{FF2B5EF4-FFF2-40B4-BE49-F238E27FC236}">
                <a16:creationId xmlns:a16="http://schemas.microsoft.com/office/drawing/2014/main" id="{222FC158-279F-4540-82EA-0E1F996F86F2}"/>
              </a:ext>
            </a:extLst>
          </p:cNvPr>
          <p:cNvSpPr>
            <a:spLocks noGrp="1"/>
          </p:cNvSpPr>
          <p:nvPr>
            <p:ph type="title"/>
          </p:nvPr>
        </p:nvSpPr>
        <p:spPr/>
        <p:txBody>
          <a:bodyPr/>
          <a:lstStyle/>
          <a:p>
            <a:r>
              <a:rPr lang="en-US" dirty="0"/>
              <a:t>Module Usage</a:t>
            </a:r>
          </a:p>
        </p:txBody>
      </p:sp>
      <p:sp>
        <p:nvSpPr>
          <p:cNvPr id="4" name="Text Placeholder 3">
            <a:extLst>
              <a:ext uri="{FF2B5EF4-FFF2-40B4-BE49-F238E27FC236}">
                <a16:creationId xmlns:a16="http://schemas.microsoft.com/office/drawing/2014/main" id="{5AFAC48F-F10B-4644-A1DE-F3B2C992D40E}"/>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4091683206"/>
      </p:ext>
    </p:extLst>
  </p:cSld>
  <p:clrMapOvr>
    <a:masterClrMapping/>
  </p:clrMapOvr>
  <p:transition spd="me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072A089-E033-0340-8652-60DF22730E98}"/>
              </a:ext>
            </a:extLst>
          </p:cNvPr>
          <p:cNvSpPr>
            <a:spLocks noGrp="1"/>
          </p:cNvSpPr>
          <p:nvPr>
            <p:ph type="body" idx="1"/>
          </p:nvPr>
        </p:nvSpPr>
        <p:spPr/>
        <p:txBody>
          <a:bodyPr/>
          <a:lstStyle/>
          <a:p>
            <a:r>
              <a:rPr lang="en-US" dirty="0"/>
              <a:t>- local</a:t>
            </a:r>
          </a:p>
          <a:p>
            <a:r>
              <a:rPr lang="en-US" dirty="0"/>
              <a:t>- </a:t>
            </a:r>
            <a:r>
              <a:rPr lang="en-US" dirty="0" err="1"/>
              <a:t>github</a:t>
            </a:r>
            <a:endParaRPr lang="en-US" dirty="0"/>
          </a:p>
          <a:p>
            <a:r>
              <a:rPr lang="en-US" dirty="0"/>
              <a:t>- generic </a:t>
            </a:r>
            <a:r>
              <a:rPr lang="en-US" dirty="0" err="1"/>
              <a:t>git</a:t>
            </a:r>
            <a:r>
              <a:rPr lang="en-US" dirty="0"/>
              <a:t> repo</a:t>
            </a:r>
          </a:p>
          <a:p>
            <a:r>
              <a:rPr lang="en-US" dirty="0"/>
              <a:t>- </a:t>
            </a:r>
            <a:r>
              <a:rPr lang="en-US" dirty="0" err="1"/>
              <a:t>bitbucket</a:t>
            </a:r>
            <a:endParaRPr lang="en-US" dirty="0"/>
          </a:p>
          <a:p>
            <a:r>
              <a:rPr lang="en-US" dirty="0"/>
              <a:t>- http URLs</a:t>
            </a:r>
          </a:p>
          <a:p>
            <a:r>
              <a:rPr lang="en-US" dirty="0"/>
              <a:t>- private registries (support versioning)</a:t>
            </a:r>
          </a:p>
          <a:p>
            <a:endParaRPr lang="en-US" dirty="0"/>
          </a:p>
        </p:txBody>
      </p:sp>
      <p:sp>
        <p:nvSpPr>
          <p:cNvPr id="3" name="Title 2">
            <a:extLst>
              <a:ext uri="{FF2B5EF4-FFF2-40B4-BE49-F238E27FC236}">
                <a16:creationId xmlns:a16="http://schemas.microsoft.com/office/drawing/2014/main" id="{375E83CE-7839-194D-9537-9045C5AEA5A7}"/>
              </a:ext>
            </a:extLst>
          </p:cNvPr>
          <p:cNvSpPr>
            <a:spLocks noGrp="1"/>
          </p:cNvSpPr>
          <p:nvPr>
            <p:ph type="title"/>
          </p:nvPr>
        </p:nvSpPr>
        <p:spPr/>
        <p:txBody>
          <a:bodyPr/>
          <a:lstStyle/>
          <a:p>
            <a:r>
              <a:rPr lang="en-US" dirty="0"/>
              <a:t>Module Sources</a:t>
            </a:r>
          </a:p>
        </p:txBody>
      </p:sp>
      <p:sp>
        <p:nvSpPr>
          <p:cNvPr id="4" name="Text Placeholder 3">
            <a:extLst>
              <a:ext uri="{FF2B5EF4-FFF2-40B4-BE49-F238E27FC236}">
                <a16:creationId xmlns:a16="http://schemas.microsoft.com/office/drawing/2014/main" id="{68552EE7-C9E1-3842-9BE7-25555EA32E72}"/>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2366522221"/>
      </p:ext>
    </p:extLst>
  </p:cSld>
  <p:clrMapOvr>
    <a:masterClrMapping/>
  </p:clrMapOvr>
  <p:transition spd="me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4D401513-8CB8-A443-A4CD-10FA81300B01}"/>
              </a:ext>
            </a:extLst>
          </p:cNvPr>
          <p:cNvSpPr>
            <a:spLocks noGrp="1"/>
          </p:cNvSpPr>
          <p:nvPr>
            <p:ph type="body" sz="quarter" idx="13"/>
          </p:nvPr>
        </p:nvSpPr>
        <p:spPr/>
        <p:txBody>
          <a:bodyPr/>
          <a:lstStyle/>
          <a:p>
            <a:pPr marL="0" indent="0">
              <a:buNone/>
            </a:pPr>
            <a:r>
              <a:rPr lang="en-US" dirty="0">
                <a:solidFill>
                  <a:schemeClr val="tx1"/>
                </a:solidFill>
              </a:rPr>
              <a:t>Using Modules</a:t>
            </a:r>
          </a:p>
        </p:txBody>
      </p:sp>
      <p:sp>
        <p:nvSpPr>
          <p:cNvPr id="8" name="Title 7">
            <a:extLst>
              <a:ext uri="{FF2B5EF4-FFF2-40B4-BE49-F238E27FC236}">
                <a16:creationId xmlns:a16="http://schemas.microsoft.com/office/drawing/2014/main" id="{3A73D313-726B-854A-9F48-D31243F35185}"/>
              </a:ext>
            </a:extLst>
          </p:cNvPr>
          <p:cNvSpPr>
            <a:spLocks noGrp="1"/>
          </p:cNvSpPr>
          <p:nvPr>
            <p:ph type="title"/>
          </p:nvPr>
        </p:nvSpPr>
        <p:spPr/>
        <p:txBody>
          <a:bodyPr/>
          <a:lstStyle/>
          <a:p>
            <a:r>
              <a:rPr lang="en-US" dirty="0"/>
              <a:t>Challenges 04 &amp; 05</a:t>
            </a:r>
          </a:p>
        </p:txBody>
      </p:sp>
    </p:spTree>
    <p:extLst>
      <p:ext uri="{BB962C8B-B14F-4D97-AF65-F5344CB8AC3E}">
        <p14:creationId xmlns:p14="http://schemas.microsoft.com/office/powerpoint/2010/main" val="4190233558"/>
      </p:ext>
    </p:extLst>
  </p:cSld>
  <p:clrMapOvr>
    <a:masterClrMapping/>
  </p:clrMapOvr>
  <p:transition spd="me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8" name="Shape 998"/>
          <p:cNvSpPr>
            <a:spLocks noGrp="1"/>
          </p:cNvSpPr>
          <p:nvPr>
            <p:ph type="title"/>
          </p:nvPr>
        </p:nvSpPr>
        <p:spPr>
          <a:prstGeom prst="rect">
            <a:avLst/>
          </a:prstGeom>
        </p:spPr>
        <p:txBody>
          <a:bodyPr/>
          <a:lstStyle>
            <a:lvl1pPr>
              <a:defRPr sz="6600" spc="-264"/>
            </a:lvl1pPr>
          </a:lstStyle>
          <a:p>
            <a:r>
              <a:t>Terraform Open Source and Terraform Enterprise</a:t>
            </a:r>
          </a:p>
        </p:txBody>
      </p:sp>
      <p:sp>
        <p:nvSpPr>
          <p:cNvPr id="999" name="Shape 999"/>
          <p:cNvSpPr/>
          <p:nvPr/>
        </p:nvSpPr>
        <p:spPr>
          <a:xfrm>
            <a:off x="10956692" y="8227416"/>
            <a:ext cx="3498053" cy="1259690"/>
          </a:xfrm>
          <a:prstGeom prst="rect">
            <a:avLst/>
          </a:prstGeom>
          <a:solidFill>
            <a:schemeClr val="accent4"/>
          </a:solidFill>
          <a:ln w="12700">
            <a:miter lim="400000"/>
          </a:ln>
          <a:extLst>
            <a:ext uri="{C572A759-6A51-4108-AA02-DFA0A04FC94B}">
              <ma14:wrappingTextBoxFlag xmlns="" xmlns:ma14="http://schemas.microsoft.com/office/mac/drawingml/2011/main" val="1"/>
            </a:ext>
          </a:extLst>
        </p:spPr>
        <p:txBody>
          <a:bodyPr lIns="50800" tIns="50800" rIns="50800" bIns="50800" anchor="ctr"/>
          <a:lstStyle>
            <a:lvl1pPr algn="ctr" defTabSz="825500">
              <a:lnSpc>
                <a:spcPct val="100000"/>
              </a:lnSpc>
              <a:spcBef>
                <a:spcPts val="0"/>
              </a:spcBef>
              <a:defRPr sz="2800" b="0">
                <a:latin typeface="Verdana"/>
                <a:ea typeface="Verdana"/>
                <a:cs typeface="Verdana"/>
                <a:sym typeface="Verdana"/>
              </a:defRPr>
            </a:lvl1pPr>
          </a:lstStyle>
          <a:p>
            <a:r>
              <a:t>Collaboration</a:t>
            </a:r>
          </a:p>
        </p:txBody>
      </p:sp>
      <p:sp>
        <p:nvSpPr>
          <p:cNvPr id="1000" name="Shape 1000"/>
          <p:cNvSpPr/>
          <p:nvPr/>
        </p:nvSpPr>
        <p:spPr>
          <a:xfrm>
            <a:off x="12705718" y="10783848"/>
            <a:ext cx="1" cy="299415"/>
          </a:xfrm>
          <a:prstGeom prst="line">
            <a:avLst/>
          </a:prstGeom>
          <a:ln w="25400">
            <a:solidFill>
              <a:srgbClr val="9D95EF"/>
            </a:solidFill>
            <a:prstDash val="sysDash"/>
            <a:miter/>
            <a:tailEnd type="oval"/>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001" name="Shape 1001"/>
          <p:cNvSpPr/>
          <p:nvPr/>
        </p:nvSpPr>
        <p:spPr>
          <a:xfrm>
            <a:off x="17094365" y="5200372"/>
            <a:ext cx="3498054" cy="3047661"/>
          </a:xfrm>
          <a:prstGeom prst="rect">
            <a:avLst/>
          </a:prstGeom>
          <a:solidFill>
            <a:schemeClr val="accent4">
              <a:lumOff val="9950"/>
            </a:schemeClr>
          </a:solidFill>
          <a:ln w="12700">
            <a:miter lim="400000"/>
          </a:ln>
          <a:extLst>
            <a:ext uri="{C572A759-6A51-4108-AA02-DFA0A04FC94B}">
              <ma14:wrappingTextBoxFlag xmlns="" xmlns:ma14="http://schemas.microsoft.com/office/mac/drawingml/2011/main" val="1"/>
            </a:ext>
          </a:extLst>
        </p:spPr>
        <p:txBody>
          <a:bodyPr lIns="50800" tIns="50800" rIns="50800" bIns="50800" anchor="ctr"/>
          <a:lstStyle>
            <a:lvl1pPr algn="ctr" defTabSz="825500">
              <a:lnSpc>
                <a:spcPct val="100000"/>
              </a:lnSpc>
              <a:spcBef>
                <a:spcPts val="0"/>
              </a:spcBef>
              <a:defRPr sz="2800" b="0">
                <a:latin typeface="Verdana"/>
                <a:ea typeface="Verdana"/>
                <a:cs typeface="Verdana"/>
                <a:sym typeface="Verdana"/>
              </a:defRPr>
            </a:lvl1pPr>
          </a:lstStyle>
          <a:p>
            <a:r>
              <a:t>Governance</a:t>
            </a:r>
          </a:p>
        </p:txBody>
      </p:sp>
      <p:sp>
        <p:nvSpPr>
          <p:cNvPr id="1002" name="Shape 1002"/>
          <p:cNvSpPr/>
          <p:nvPr/>
        </p:nvSpPr>
        <p:spPr>
          <a:xfrm>
            <a:off x="6262230" y="10810481"/>
            <a:ext cx="1" cy="272783"/>
          </a:xfrm>
          <a:prstGeom prst="line">
            <a:avLst/>
          </a:prstGeom>
          <a:ln w="25400">
            <a:solidFill>
              <a:srgbClr val="9D95EF"/>
            </a:solidFill>
            <a:prstDash val="sysDash"/>
            <a:miter/>
            <a:tailEnd type="oval"/>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003" name="Shape 1003"/>
          <p:cNvSpPr/>
          <p:nvPr/>
        </p:nvSpPr>
        <p:spPr>
          <a:xfrm>
            <a:off x="4625850" y="9468219"/>
            <a:ext cx="3498054" cy="1259690"/>
          </a:xfrm>
          <a:prstGeom prst="rect">
            <a:avLst/>
          </a:prstGeom>
          <a:solidFill>
            <a:schemeClr val="accent4">
              <a:satOff val="-25198"/>
              <a:lumOff val="-12039"/>
            </a:schemeClr>
          </a:solidFill>
          <a:ln w="12700">
            <a:miter lim="400000"/>
          </a:ln>
          <a:extLst>
            <a:ext uri="{C572A759-6A51-4108-AA02-DFA0A04FC94B}">
              <ma14:wrappingTextBoxFlag xmlns="" xmlns:ma14="http://schemas.microsoft.com/office/mac/drawingml/2011/main" val="1"/>
            </a:ext>
          </a:extLst>
        </p:spPr>
        <p:txBody>
          <a:bodyPr lIns="50800" tIns="50800" rIns="50800" bIns="50800" anchor="ctr"/>
          <a:lstStyle>
            <a:lvl1pPr algn="ctr" defTabSz="825500">
              <a:lnSpc>
                <a:spcPct val="100000"/>
              </a:lnSpc>
              <a:spcBef>
                <a:spcPts val="0"/>
              </a:spcBef>
              <a:defRPr sz="2800" b="0">
                <a:latin typeface="Verdana"/>
                <a:ea typeface="Verdana"/>
                <a:cs typeface="Verdana"/>
                <a:sym typeface="Verdana"/>
              </a:defRPr>
            </a:lvl1pPr>
          </a:lstStyle>
          <a:p>
            <a:r>
              <a:t>Provisioning</a:t>
            </a:r>
          </a:p>
        </p:txBody>
      </p:sp>
      <p:sp>
        <p:nvSpPr>
          <p:cNvPr id="1057" name="Shape 1057"/>
          <p:cNvSpPr/>
          <p:nvPr/>
        </p:nvSpPr>
        <p:spPr>
          <a:xfrm>
            <a:off x="4614916" y="3767079"/>
            <a:ext cx="15791461" cy="574095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8665" y="21539"/>
                  <a:pt x="15865" y="14339"/>
                  <a:pt x="21600" y="0"/>
                </a:cubicBezTo>
              </a:path>
            </a:pathLst>
          </a:custGeom>
          <a:ln w="25400">
            <a:solidFill>
              <a:srgbClr val="000000"/>
            </a:solidFill>
            <a:miter lim="400000"/>
          </a:ln>
        </p:spPr>
        <p:txBody>
          <a:bodyPr/>
          <a:lstStyle/>
          <a:p>
            <a:endParaRPr/>
          </a:p>
        </p:txBody>
      </p:sp>
      <p:sp>
        <p:nvSpPr>
          <p:cNvPr id="1005" name="Shape 1005"/>
          <p:cNvSpPr>
            <a:spLocks noGrp="1"/>
          </p:cNvSpPr>
          <p:nvPr>
            <p:ph type="sldNum" sz="quarter" idx="2"/>
          </p:nvPr>
        </p:nvSpPr>
        <p:spPr>
          <a:xfrm>
            <a:off x="23589351" y="12945582"/>
            <a:ext cx="385724" cy="485141"/>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64</a:t>
            </a:fld>
            <a:endParaRPr/>
          </a:p>
        </p:txBody>
      </p:sp>
      <p:sp>
        <p:nvSpPr>
          <p:cNvPr id="1006" name="Shape 1006"/>
          <p:cNvSpPr/>
          <p:nvPr/>
        </p:nvSpPr>
        <p:spPr>
          <a:xfrm flipH="1">
            <a:off x="4644901" y="4435971"/>
            <a:ext cx="1" cy="6287185"/>
          </a:xfrm>
          <a:prstGeom prst="line">
            <a:avLst/>
          </a:prstGeom>
          <a:ln w="38100" cap="sq">
            <a:solidFill>
              <a:schemeClr val="accent1"/>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007" name="Shape 1007"/>
          <p:cNvSpPr/>
          <p:nvPr/>
        </p:nvSpPr>
        <p:spPr>
          <a:xfrm>
            <a:off x="4644900" y="10735492"/>
            <a:ext cx="16873100" cy="1"/>
          </a:xfrm>
          <a:prstGeom prst="line">
            <a:avLst/>
          </a:prstGeom>
          <a:ln w="38100" cap="sq">
            <a:solidFill>
              <a:schemeClr val="accent1"/>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008" name="Shape 1008"/>
          <p:cNvSpPr/>
          <p:nvPr/>
        </p:nvSpPr>
        <p:spPr>
          <a:xfrm>
            <a:off x="4493221" y="11180403"/>
            <a:ext cx="3472406" cy="942341"/>
          </a:xfrm>
          <a:prstGeom prst="rect">
            <a:avLst/>
          </a:prstGeom>
          <a:ln w="25400">
            <a:miter lim="400000"/>
          </a:ln>
          <a:extLst>
            <a:ext uri="{C572A759-6A51-4108-AA02-DFA0A04FC94B}">
              <ma14:wrappingTextBoxFlag xmlns="" xmlns:ma14="http://schemas.microsoft.com/office/mac/drawingml/2011/main" val="1"/>
            </a:ext>
          </a:extLst>
        </p:spPr>
        <p:txBody>
          <a:bodyPr lIns="121919" tIns="121919" rIns="121919" bIns="121919">
            <a:spAutoFit/>
          </a:bodyPr>
          <a:lstStyle/>
          <a:p>
            <a:pPr algn="ctr">
              <a:lnSpc>
                <a:spcPct val="100000"/>
              </a:lnSpc>
              <a:spcBef>
                <a:spcPts val="0"/>
              </a:spcBef>
              <a:defRPr sz="2000" b="0">
                <a:solidFill>
                  <a:srgbClr val="44546A"/>
                </a:solidFill>
                <a:latin typeface="Verdana"/>
                <a:ea typeface="Verdana"/>
                <a:cs typeface="Verdana"/>
                <a:sym typeface="Verdana"/>
              </a:defRPr>
            </a:pPr>
            <a:r>
              <a:t>Individuals use</a:t>
            </a:r>
          </a:p>
          <a:p>
            <a:pPr algn="ctr">
              <a:lnSpc>
                <a:spcPct val="100000"/>
              </a:lnSpc>
              <a:spcBef>
                <a:spcPts val="0"/>
              </a:spcBef>
              <a:defRPr sz="2600">
                <a:solidFill>
                  <a:srgbClr val="44546A"/>
                </a:solidFill>
                <a:latin typeface="Verdana"/>
                <a:ea typeface="Verdana"/>
                <a:cs typeface="Verdana"/>
                <a:sym typeface="Verdana"/>
              </a:defRPr>
            </a:pPr>
            <a:r>
              <a:t>OSS</a:t>
            </a:r>
          </a:p>
        </p:txBody>
      </p:sp>
      <p:sp>
        <p:nvSpPr>
          <p:cNvPr id="1009" name="Shape 1009"/>
          <p:cNvSpPr/>
          <p:nvPr/>
        </p:nvSpPr>
        <p:spPr>
          <a:xfrm>
            <a:off x="11421594" y="11180403"/>
            <a:ext cx="2568729" cy="942341"/>
          </a:xfrm>
          <a:prstGeom prst="rect">
            <a:avLst/>
          </a:prstGeom>
          <a:ln w="25400">
            <a:miter lim="400000"/>
          </a:ln>
          <a:extLst>
            <a:ext uri="{C572A759-6A51-4108-AA02-DFA0A04FC94B}">
              <ma14:wrappingTextBoxFlag xmlns="" xmlns:ma14="http://schemas.microsoft.com/office/mac/drawingml/2011/main" val="1"/>
            </a:ext>
          </a:extLst>
        </p:spPr>
        <p:txBody>
          <a:bodyPr lIns="121919" tIns="121919" rIns="121919" bIns="121919">
            <a:spAutoFit/>
          </a:bodyPr>
          <a:lstStyle/>
          <a:p>
            <a:pPr algn="ctr">
              <a:lnSpc>
                <a:spcPct val="100000"/>
              </a:lnSpc>
              <a:spcBef>
                <a:spcPts val="0"/>
              </a:spcBef>
              <a:defRPr sz="2000" b="0">
                <a:solidFill>
                  <a:srgbClr val="44546A"/>
                </a:solidFill>
                <a:latin typeface="Verdana"/>
                <a:ea typeface="Verdana"/>
                <a:cs typeface="Verdana"/>
                <a:sym typeface="Verdana"/>
              </a:defRPr>
            </a:pPr>
            <a:r>
              <a:t>Teams use</a:t>
            </a:r>
          </a:p>
          <a:p>
            <a:pPr algn="ctr">
              <a:lnSpc>
                <a:spcPct val="100000"/>
              </a:lnSpc>
              <a:spcBef>
                <a:spcPts val="0"/>
              </a:spcBef>
              <a:defRPr sz="2600">
                <a:solidFill>
                  <a:srgbClr val="44546A"/>
                </a:solidFill>
                <a:latin typeface="Verdana"/>
                <a:ea typeface="Verdana"/>
                <a:cs typeface="Verdana"/>
                <a:sym typeface="Verdana"/>
              </a:defRPr>
            </a:pPr>
            <a:r>
              <a:t>Pro</a:t>
            </a:r>
          </a:p>
        </p:txBody>
      </p:sp>
      <p:sp>
        <p:nvSpPr>
          <p:cNvPr id="1010" name="Shape 1010"/>
          <p:cNvSpPr/>
          <p:nvPr/>
        </p:nvSpPr>
        <p:spPr>
          <a:xfrm>
            <a:off x="16936608" y="11180403"/>
            <a:ext cx="3790033" cy="942341"/>
          </a:xfrm>
          <a:prstGeom prst="rect">
            <a:avLst/>
          </a:prstGeom>
          <a:ln w="25400">
            <a:miter lim="400000"/>
          </a:ln>
          <a:extLst>
            <a:ext uri="{C572A759-6A51-4108-AA02-DFA0A04FC94B}">
              <ma14:wrappingTextBoxFlag xmlns="" xmlns:ma14="http://schemas.microsoft.com/office/mac/drawingml/2011/main" val="1"/>
            </a:ext>
          </a:extLst>
        </p:spPr>
        <p:txBody>
          <a:bodyPr lIns="121919" tIns="121919" rIns="121919" bIns="121919">
            <a:spAutoFit/>
          </a:bodyPr>
          <a:lstStyle/>
          <a:p>
            <a:pPr algn="ctr">
              <a:lnSpc>
                <a:spcPct val="100000"/>
              </a:lnSpc>
              <a:spcBef>
                <a:spcPts val="0"/>
              </a:spcBef>
              <a:defRPr sz="2000" b="0">
                <a:solidFill>
                  <a:srgbClr val="44546A"/>
                </a:solidFill>
                <a:latin typeface="Verdana"/>
                <a:ea typeface="Verdana"/>
                <a:cs typeface="Verdana"/>
                <a:sym typeface="Verdana"/>
              </a:defRPr>
            </a:pPr>
            <a:r>
              <a:t>Organizations use</a:t>
            </a:r>
          </a:p>
          <a:p>
            <a:pPr algn="ctr">
              <a:lnSpc>
                <a:spcPct val="100000"/>
              </a:lnSpc>
              <a:spcBef>
                <a:spcPts val="0"/>
              </a:spcBef>
              <a:defRPr sz="2600">
                <a:solidFill>
                  <a:srgbClr val="44546A"/>
                </a:solidFill>
                <a:latin typeface="Verdana"/>
                <a:ea typeface="Verdana"/>
                <a:cs typeface="Verdana"/>
                <a:sym typeface="Verdana"/>
              </a:defRPr>
            </a:pPr>
            <a:r>
              <a:t>Premium</a:t>
            </a:r>
          </a:p>
        </p:txBody>
      </p:sp>
      <p:sp>
        <p:nvSpPr>
          <p:cNvPr id="1011" name="Shape 1011"/>
          <p:cNvSpPr/>
          <p:nvPr/>
        </p:nvSpPr>
        <p:spPr>
          <a:xfrm rot="16200000">
            <a:off x="1369683" y="7121474"/>
            <a:ext cx="4915853" cy="739140"/>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nchor="b">
            <a:spAutoFit/>
          </a:bodyPr>
          <a:lstStyle>
            <a:lvl1pPr>
              <a:defRPr sz="3200" b="0">
                <a:solidFill>
                  <a:srgbClr val="535353"/>
                </a:solidFill>
              </a:defRPr>
            </a:lvl1pPr>
          </a:lstStyle>
          <a:p>
            <a:r>
              <a:t>Organizational Complexity</a:t>
            </a:r>
          </a:p>
        </p:txBody>
      </p:sp>
      <p:sp>
        <p:nvSpPr>
          <p:cNvPr id="1012" name="Shape 1012"/>
          <p:cNvSpPr/>
          <p:nvPr/>
        </p:nvSpPr>
        <p:spPr>
          <a:xfrm>
            <a:off x="12586801" y="8111073"/>
            <a:ext cx="237836" cy="237836"/>
          </a:xfrm>
          <a:prstGeom prst="ellipse">
            <a:avLst/>
          </a:prstGeom>
          <a:solidFill>
            <a:srgbClr val="FFFFFF"/>
          </a:solidFill>
          <a:ln w="101600">
            <a:solidFill>
              <a:srgbClr val="000000"/>
            </a:solidFill>
            <a:miter lim="400000"/>
          </a:ln>
        </p:spPr>
        <p:txBody>
          <a:bodyPr lIns="121919" tIns="121919" rIns="121919" bIns="121919" anchor="ctr"/>
          <a:lstStyle/>
          <a:p>
            <a:pPr>
              <a:lnSpc>
                <a:spcPct val="100000"/>
              </a:lnSpc>
              <a:spcBef>
                <a:spcPts val="0"/>
              </a:spcBef>
              <a:defRPr sz="8400" b="0">
                <a:latin typeface="Verdana"/>
                <a:ea typeface="Verdana"/>
                <a:cs typeface="Verdana"/>
                <a:sym typeface="Verdana"/>
              </a:defRPr>
            </a:pPr>
            <a:endParaRPr/>
          </a:p>
        </p:txBody>
      </p:sp>
      <p:sp>
        <p:nvSpPr>
          <p:cNvPr id="1013" name="Shape 1013"/>
          <p:cNvSpPr/>
          <p:nvPr/>
        </p:nvSpPr>
        <p:spPr>
          <a:xfrm>
            <a:off x="6128773" y="9339182"/>
            <a:ext cx="237836" cy="237836"/>
          </a:xfrm>
          <a:prstGeom prst="ellipse">
            <a:avLst/>
          </a:prstGeom>
          <a:solidFill>
            <a:srgbClr val="FFFFFF"/>
          </a:solidFill>
          <a:ln w="101600">
            <a:solidFill>
              <a:srgbClr val="000000"/>
            </a:solidFill>
            <a:miter lim="400000"/>
          </a:ln>
        </p:spPr>
        <p:txBody>
          <a:bodyPr lIns="121919" tIns="121919" rIns="121919" bIns="121919" anchor="ctr"/>
          <a:lstStyle/>
          <a:p>
            <a:pPr>
              <a:lnSpc>
                <a:spcPct val="100000"/>
              </a:lnSpc>
              <a:spcBef>
                <a:spcPts val="0"/>
              </a:spcBef>
              <a:defRPr sz="8400" b="0">
                <a:latin typeface="Verdana"/>
                <a:ea typeface="Verdana"/>
                <a:cs typeface="Verdana"/>
                <a:sym typeface="Verdana"/>
              </a:defRPr>
            </a:pPr>
            <a:endParaRPr/>
          </a:p>
        </p:txBody>
      </p:sp>
      <p:sp>
        <p:nvSpPr>
          <p:cNvPr id="1014" name="Shape 1014"/>
          <p:cNvSpPr/>
          <p:nvPr/>
        </p:nvSpPr>
        <p:spPr>
          <a:xfrm>
            <a:off x="10956692" y="9488950"/>
            <a:ext cx="3498053" cy="1259690"/>
          </a:xfrm>
          <a:prstGeom prst="rect">
            <a:avLst/>
          </a:prstGeom>
          <a:solidFill>
            <a:schemeClr val="accent4">
              <a:satOff val="-25198"/>
              <a:lumOff val="-12039"/>
            </a:schemeClr>
          </a:solidFill>
          <a:ln w="12700">
            <a:miter lim="400000"/>
          </a:ln>
          <a:extLst>
            <a:ext uri="{C572A759-6A51-4108-AA02-DFA0A04FC94B}">
              <ma14:wrappingTextBoxFlag xmlns="" xmlns:ma14="http://schemas.microsoft.com/office/mac/drawingml/2011/main" val="1"/>
            </a:ext>
          </a:extLst>
        </p:spPr>
        <p:txBody>
          <a:bodyPr lIns="50800" tIns="50800" rIns="50800" bIns="50800" anchor="ctr"/>
          <a:lstStyle>
            <a:lvl1pPr algn="ctr" defTabSz="825500">
              <a:lnSpc>
                <a:spcPct val="100000"/>
              </a:lnSpc>
              <a:spcBef>
                <a:spcPts val="0"/>
              </a:spcBef>
              <a:defRPr sz="2800" b="0">
                <a:latin typeface="Verdana"/>
                <a:ea typeface="Verdana"/>
                <a:cs typeface="Verdana"/>
                <a:sym typeface="Verdana"/>
              </a:defRPr>
            </a:lvl1pPr>
          </a:lstStyle>
          <a:p>
            <a:r>
              <a:t>Provisioning</a:t>
            </a:r>
          </a:p>
        </p:txBody>
      </p:sp>
      <p:sp>
        <p:nvSpPr>
          <p:cNvPr id="1015" name="Shape 1015"/>
          <p:cNvSpPr/>
          <p:nvPr/>
        </p:nvSpPr>
        <p:spPr>
          <a:xfrm>
            <a:off x="17094365" y="9494853"/>
            <a:ext cx="3498054" cy="1259690"/>
          </a:xfrm>
          <a:prstGeom prst="rect">
            <a:avLst/>
          </a:prstGeom>
          <a:solidFill>
            <a:schemeClr val="accent4">
              <a:satOff val="-25198"/>
              <a:lumOff val="-12039"/>
            </a:schemeClr>
          </a:solidFill>
          <a:ln w="12700">
            <a:miter lim="400000"/>
          </a:ln>
          <a:extLst>
            <a:ext uri="{C572A759-6A51-4108-AA02-DFA0A04FC94B}">
              <ma14:wrappingTextBoxFlag xmlns="" xmlns:ma14="http://schemas.microsoft.com/office/mac/drawingml/2011/main" val="1"/>
            </a:ext>
          </a:extLst>
        </p:spPr>
        <p:txBody>
          <a:bodyPr lIns="50800" tIns="50800" rIns="50800" bIns="50800" anchor="ctr"/>
          <a:lstStyle>
            <a:lvl1pPr algn="ctr" defTabSz="825500">
              <a:lnSpc>
                <a:spcPct val="100000"/>
              </a:lnSpc>
              <a:spcBef>
                <a:spcPts val="0"/>
              </a:spcBef>
              <a:defRPr sz="2800" b="0">
                <a:latin typeface="Verdana"/>
                <a:ea typeface="Verdana"/>
                <a:cs typeface="Verdana"/>
                <a:sym typeface="Verdana"/>
              </a:defRPr>
            </a:lvl1pPr>
          </a:lstStyle>
          <a:p>
            <a:r>
              <a:t>Provisioning</a:t>
            </a:r>
          </a:p>
        </p:txBody>
      </p:sp>
      <p:sp>
        <p:nvSpPr>
          <p:cNvPr id="1016" name="Shape 1016"/>
          <p:cNvSpPr/>
          <p:nvPr/>
        </p:nvSpPr>
        <p:spPr>
          <a:xfrm>
            <a:off x="18843391" y="10810481"/>
            <a:ext cx="1" cy="272783"/>
          </a:xfrm>
          <a:prstGeom prst="line">
            <a:avLst/>
          </a:prstGeom>
          <a:ln w="25400">
            <a:solidFill>
              <a:srgbClr val="9D95EF"/>
            </a:solidFill>
            <a:prstDash val="sysDash"/>
            <a:miter/>
            <a:tailEnd type="oval"/>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017" name="Shape 1017"/>
          <p:cNvSpPr/>
          <p:nvPr/>
        </p:nvSpPr>
        <p:spPr>
          <a:xfrm>
            <a:off x="18712707" y="4999171"/>
            <a:ext cx="237836" cy="237835"/>
          </a:xfrm>
          <a:prstGeom prst="ellipse">
            <a:avLst/>
          </a:prstGeom>
          <a:solidFill>
            <a:srgbClr val="FFFFFF"/>
          </a:solidFill>
          <a:ln w="101600">
            <a:solidFill>
              <a:srgbClr val="000000"/>
            </a:solidFill>
            <a:miter lim="400000"/>
          </a:ln>
        </p:spPr>
        <p:txBody>
          <a:bodyPr lIns="121919" tIns="121919" rIns="121919" bIns="121919" anchor="ctr"/>
          <a:lstStyle/>
          <a:p>
            <a:pPr>
              <a:lnSpc>
                <a:spcPct val="100000"/>
              </a:lnSpc>
              <a:spcBef>
                <a:spcPts val="0"/>
              </a:spcBef>
              <a:defRPr sz="8400" b="0">
                <a:latin typeface="Verdana"/>
                <a:ea typeface="Verdana"/>
                <a:cs typeface="Verdana"/>
                <a:sym typeface="Verdana"/>
              </a:defRPr>
            </a:pPr>
            <a:endParaRPr/>
          </a:p>
        </p:txBody>
      </p:sp>
      <p:sp>
        <p:nvSpPr>
          <p:cNvPr id="1018" name="Shape 1018"/>
          <p:cNvSpPr/>
          <p:nvPr/>
        </p:nvSpPr>
        <p:spPr>
          <a:xfrm>
            <a:off x="17094365" y="8246019"/>
            <a:ext cx="3498054" cy="1259690"/>
          </a:xfrm>
          <a:prstGeom prst="rect">
            <a:avLst/>
          </a:prstGeom>
          <a:solidFill>
            <a:schemeClr val="accent4"/>
          </a:solidFill>
          <a:ln w="12700">
            <a:miter lim="400000"/>
          </a:ln>
          <a:extLst>
            <a:ext uri="{C572A759-6A51-4108-AA02-DFA0A04FC94B}">
              <ma14:wrappingTextBoxFlag xmlns="" xmlns:ma14="http://schemas.microsoft.com/office/mac/drawingml/2011/main" val="1"/>
            </a:ext>
          </a:extLst>
        </p:spPr>
        <p:txBody>
          <a:bodyPr lIns="50800" tIns="50800" rIns="50800" bIns="50800" anchor="ctr"/>
          <a:lstStyle>
            <a:lvl1pPr algn="ctr" defTabSz="825500">
              <a:lnSpc>
                <a:spcPct val="100000"/>
              </a:lnSpc>
              <a:spcBef>
                <a:spcPts val="0"/>
              </a:spcBef>
              <a:defRPr sz="2800" b="0">
                <a:latin typeface="Verdana"/>
                <a:ea typeface="Verdana"/>
                <a:cs typeface="Verdana"/>
                <a:sym typeface="Verdana"/>
              </a:defRPr>
            </a:lvl1pPr>
          </a:lstStyle>
          <a:p>
            <a:r>
              <a:t>Collaboration</a:t>
            </a:r>
          </a:p>
        </p:txBody>
      </p:sp>
      <p:sp>
        <p:nvSpPr>
          <p:cNvPr id="1019" name="Shape 1019"/>
          <p:cNvSpPr/>
          <p:nvPr/>
        </p:nvSpPr>
        <p:spPr>
          <a:xfrm>
            <a:off x="1451869" y="2053169"/>
            <a:ext cx="22286166" cy="1494172"/>
          </a:xfrm>
          <a:prstGeom prst="rect">
            <a:avLst/>
          </a:prstGeom>
          <a:ln w="12700">
            <a:miter lim="400000"/>
          </a:ln>
          <a:extLst>
            <a:ext uri="{C572A759-6A51-4108-AA02-DFA0A04FC94B}">
              <ma14:wrappingTextBoxFlag xmlns="" xmlns:ma14="http://schemas.microsoft.com/office/mac/drawingml/2011/main" val="1"/>
            </a:ext>
          </a:extLst>
        </p:spPr>
        <p:txBody>
          <a:bodyPr lIns="127000" tIns="127000" rIns="127000" bIns="127000"/>
          <a:lstStyle>
            <a:lvl1pPr defTabSz="2438400">
              <a:lnSpc>
                <a:spcPct val="90000"/>
              </a:lnSpc>
              <a:spcBef>
                <a:spcPts val="2300"/>
              </a:spcBef>
              <a:defRPr sz="4200" i="1">
                <a:solidFill>
                  <a:schemeClr val="accent1"/>
                </a:solidFill>
                <a:latin typeface="Verdana"/>
                <a:ea typeface="Verdana"/>
                <a:cs typeface="Verdana"/>
                <a:sym typeface="Verdana"/>
              </a:defRPr>
            </a:lvl1pPr>
          </a:lstStyle>
          <a:p>
            <a:r>
              <a:t>OSS for technical complexity &amp; Enterprise for organizational complexity</a:t>
            </a:r>
          </a:p>
        </p:txBody>
      </p:sp>
      <p:grpSp>
        <p:nvGrpSpPr>
          <p:cNvPr id="1022" name="Group 1022"/>
          <p:cNvGrpSpPr/>
          <p:nvPr/>
        </p:nvGrpSpPr>
        <p:grpSpPr>
          <a:xfrm>
            <a:off x="5921681" y="12178682"/>
            <a:ext cx="681098" cy="786684"/>
            <a:chOff x="0" y="0"/>
            <a:chExt cx="681096" cy="786682"/>
          </a:xfrm>
        </p:grpSpPr>
        <p:sp>
          <p:nvSpPr>
            <p:cNvPr id="1020" name="Shape 1020"/>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021" name="Shape 1021"/>
            <p:cNvSpPr/>
            <p:nvPr/>
          </p:nvSpPr>
          <p:spPr>
            <a:xfrm>
              <a:off x="0" y="399270"/>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nvGrpSpPr>
          <p:cNvPr id="1032" name="Group 1032"/>
          <p:cNvGrpSpPr/>
          <p:nvPr/>
        </p:nvGrpSpPr>
        <p:grpSpPr>
          <a:xfrm>
            <a:off x="11641343" y="12178682"/>
            <a:ext cx="2128751" cy="786684"/>
            <a:chOff x="0" y="0"/>
            <a:chExt cx="2128749" cy="786682"/>
          </a:xfrm>
        </p:grpSpPr>
        <p:grpSp>
          <p:nvGrpSpPr>
            <p:cNvPr id="1025" name="Group 1025"/>
            <p:cNvGrpSpPr/>
            <p:nvPr/>
          </p:nvGrpSpPr>
          <p:grpSpPr>
            <a:xfrm>
              <a:off x="0" y="0"/>
              <a:ext cx="681097" cy="786683"/>
              <a:chOff x="0" y="0"/>
              <a:chExt cx="681096" cy="786682"/>
            </a:xfrm>
          </p:grpSpPr>
          <p:sp>
            <p:nvSpPr>
              <p:cNvPr id="1023" name="Shape 1023"/>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024" name="Shape 1024"/>
              <p:cNvSpPr/>
              <p:nvPr/>
            </p:nvSpPr>
            <p:spPr>
              <a:xfrm>
                <a:off x="0" y="399270"/>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nvGrpSpPr>
            <p:cNvPr id="1028" name="Group 1028"/>
            <p:cNvGrpSpPr/>
            <p:nvPr/>
          </p:nvGrpSpPr>
          <p:grpSpPr>
            <a:xfrm>
              <a:off x="736600" y="0"/>
              <a:ext cx="681097" cy="786683"/>
              <a:chOff x="0" y="0"/>
              <a:chExt cx="681096" cy="786682"/>
            </a:xfrm>
          </p:grpSpPr>
          <p:sp>
            <p:nvSpPr>
              <p:cNvPr id="1026" name="Shape 1026"/>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027" name="Shape 1027"/>
              <p:cNvSpPr/>
              <p:nvPr/>
            </p:nvSpPr>
            <p:spPr>
              <a:xfrm>
                <a:off x="0" y="399270"/>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nvGrpSpPr>
            <p:cNvPr id="1031" name="Group 1031"/>
            <p:cNvGrpSpPr/>
            <p:nvPr/>
          </p:nvGrpSpPr>
          <p:grpSpPr>
            <a:xfrm>
              <a:off x="1447652" y="0"/>
              <a:ext cx="681098" cy="786683"/>
              <a:chOff x="0" y="0"/>
              <a:chExt cx="681096" cy="786682"/>
            </a:xfrm>
          </p:grpSpPr>
          <p:sp>
            <p:nvSpPr>
              <p:cNvPr id="1029" name="Shape 1029"/>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030" name="Shape 1030"/>
              <p:cNvSpPr/>
              <p:nvPr/>
            </p:nvSpPr>
            <p:spPr>
              <a:xfrm>
                <a:off x="0" y="399270"/>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grpSp>
        <p:nvGrpSpPr>
          <p:cNvPr id="1042" name="Group 1042"/>
          <p:cNvGrpSpPr/>
          <p:nvPr/>
        </p:nvGrpSpPr>
        <p:grpSpPr>
          <a:xfrm>
            <a:off x="17067817" y="12178682"/>
            <a:ext cx="1497176" cy="553285"/>
            <a:chOff x="0" y="0"/>
            <a:chExt cx="1497175" cy="553283"/>
          </a:xfrm>
        </p:grpSpPr>
        <p:grpSp>
          <p:nvGrpSpPr>
            <p:cNvPr id="1035" name="Group 1035"/>
            <p:cNvGrpSpPr/>
            <p:nvPr/>
          </p:nvGrpSpPr>
          <p:grpSpPr>
            <a:xfrm>
              <a:off x="0" y="-1"/>
              <a:ext cx="479024" cy="553285"/>
              <a:chOff x="0" y="0"/>
              <a:chExt cx="479023" cy="553283"/>
            </a:xfrm>
          </p:grpSpPr>
          <p:sp>
            <p:nvSpPr>
              <p:cNvPr id="1033" name="Shape 1033"/>
              <p:cNvSpPr/>
              <p:nvPr/>
            </p:nvSpPr>
            <p:spPr>
              <a:xfrm>
                <a:off x="104971" y="0"/>
                <a:ext cx="272827" cy="272475"/>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034" name="Shape 1034"/>
              <p:cNvSpPr/>
              <p:nvPr/>
            </p:nvSpPr>
            <p:spPr>
              <a:xfrm>
                <a:off x="0" y="280811"/>
                <a:ext cx="479024" cy="27247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nvGrpSpPr>
            <p:cNvPr id="1038" name="Group 1038"/>
            <p:cNvGrpSpPr/>
            <p:nvPr/>
          </p:nvGrpSpPr>
          <p:grpSpPr>
            <a:xfrm>
              <a:off x="518059" y="-1"/>
              <a:ext cx="479025" cy="553285"/>
              <a:chOff x="0" y="0"/>
              <a:chExt cx="479023" cy="553283"/>
            </a:xfrm>
          </p:grpSpPr>
          <p:sp>
            <p:nvSpPr>
              <p:cNvPr id="1036" name="Shape 1036"/>
              <p:cNvSpPr/>
              <p:nvPr/>
            </p:nvSpPr>
            <p:spPr>
              <a:xfrm>
                <a:off x="104971" y="0"/>
                <a:ext cx="272827" cy="272475"/>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037" name="Shape 1037"/>
              <p:cNvSpPr/>
              <p:nvPr/>
            </p:nvSpPr>
            <p:spPr>
              <a:xfrm>
                <a:off x="0" y="280811"/>
                <a:ext cx="479024" cy="27247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nvGrpSpPr>
            <p:cNvPr id="1041" name="Group 1041"/>
            <p:cNvGrpSpPr/>
            <p:nvPr/>
          </p:nvGrpSpPr>
          <p:grpSpPr>
            <a:xfrm>
              <a:off x="1018151" y="-1"/>
              <a:ext cx="479025" cy="553285"/>
              <a:chOff x="0" y="0"/>
              <a:chExt cx="479023" cy="553283"/>
            </a:xfrm>
          </p:grpSpPr>
          <p:sp>
            <p:nvSpPr>
              <p:cNvPr id="1039" name="Shape 1039"/>
              <p:cNvSpPr/>
              <p:nvPr/>
            </p:nvSpPr>
            <p:spPr>
              <a:xfrm>
                <a:off x="104971" y="0"/>
                <a:ext cx="272827" cy="272475"/>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040" name="Shape 1040"/>
              <p:cNvSpPr/>
              <p:nvPr/>
            </p:nvSpPr>
            <p:spPr>
              <a:xfrm>
                <a:off x="0" y="280811"/>
                <a:ext cx="479024" cy="27247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grpSp>
        <p:nvGrpSpPr>
          <p:cNvPr id="1052" name="Group 1052"/>
          <p:cNvGrpSpPr/>
          <p:nvPr/>
        </p:nvGrpSpPr>
        <p:grpSpPr>
          <a:xfrm>
            <a:off x="19074417" y="12178682"/>
            <a:ext cx="1497176" cy="553285"/>
            <a:chOff x="0" y="0"/>
            <a:chExt cx="1497175" cy="553283"/>
          </a:xfrm>
        </p:grpSpPr>
        <p:grpSp>
          <p:nvGrpSpPr>
            <p:cNvPr id="1045" name="Group 1045"/>
            <p:cNvGrpSpPr/>
            <p:nvPr/>
          </p:nvGrpSpPr>
          <p:grpSpPr>
            <a:xfrm>
              <a:off x="0" y="-1"/>
              <a:ext cx="479024" cy="553285"/>
              <a:chOff x="0" y="0"/>
              <a:chExt cx="479023" cy="553283"/>
            </a:xfrm>
          </p:grpSpPr>
          <p:sp>
            <p:nvSpPr>
              <p:cNvPr id="1043" name="Shape 1043"/>
              <p:cNvSpPr/>
              <p:nvPr/>
            </p:nvSpPr>
            <p:spPr>
              <a:xfrm>
                <a:off x="104971" y="0"/>
                <a:ext cx="272827" cy="272475"/>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044" name="Shape 1044"/>
              <p:cNvSpPr/>
              <p:nvPr/>
            </p:nvSpPr>
            <p:spPr>
              <a:xfrm>
                <a:off x="0" y="280811"/>
                <a:ext cx="479024" cy="27247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nvGrpSpPr>
            <p:cNvPr id="1048" name="Group 1048"/>
            <p:cNvGrpSpPr/>
            <p:nvPr/>
          </p:nvGrpSpPr>
          <p:grpSpPr>
            <a:xfrm>
              <a:off x="518059" y="-1"/>
              <a:ext cx="479025" cy="553285"/>
              <a:chOff x="0" y="0"/>
              <a:chExt cx="479023" cy="553283"/>
            </a:xfrm>
          </p:grpSpPr>
          <p:sp>
            <p:nvSpPr>
              <p:cNvPr id="1046" name="Shape 1046"/>
              <p:cNvSpPr/>
              <p:nvPr/>
            </p:nvSpPr>
            <p:spPr>
              <a:xfrm>
                <a:off x="104971" y="0"/>
                <a:ext cx="272827" cy="272475"/>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047" name="Shape 1047"/>
              <p:cNvSpPr/>
              <p:nvPr/>
            </p:nvSpPr>
            <p:spPr>
              <a:xfrm>
                <a:off x="0" y="280811"/>
                <a:ext cx="479024" cy="27247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nvGrpSpPr>
            <p:cNvPr id="1051" name="Group 1051"/>
            <p:cNvGrpSpPr/>
            <p:nvPr/>
          </p:nvGrpSpPr>
          <p:grpSpPr>
            <a:xfrm>
              <a:off x="1018151" y="-1"/>
              <a:ext cx="479025" cy="553285"/>
              <a:chOff x="0" y="0"/>
              <a:chExt cx="479023" cy="553283"/>
            </a:xfrm>
          </p:grpSpPr>
          <p:sp>
            <p:nvSpPr>
              <p:cNvPr id="1049" name="Shape 1049"/>
              <p:cNvSpPr/>
              <p:nvPr/>
            </p:nvSpPr>
            <p:spPr>
              <a:xfrm>
                <a:off x="104971" y="0"/>
                <a:ext cx="272827" cy="272475"/>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050" name="Shape 1050"/>
              <p:cNvSpPr/>
              <p:nvPr/>
            </p:nvSpPr>
            <p:spPr>
              <a:xfrm>
                <a:off x="0" y="280811"/>
                <a:ext cx="479024" cy="27247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sp>
        <p:nvSpPr>
          <p:cNvPr id="1053" name="Shape 1053"/>
          <p:cNvSpPr/>
          <p:nvPr/>
        </p:nvSpPr>
        <p:spPr>
          <a:xfrm>
            <a:off x="14450294" y="8223405"/>
            <a:ext cx="993014" cy="2527301"/>
          </a:xfrm>
          <a:prstGeom prst="rect">
            <a:avLst/>
          </a:prstGeom>
          <a:solidFill>
            <a:schemeClr val="accent4">
              <a:lumOff val="19901"/>
            </a:schemeClr>
          </a:soli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054" name="Shape 1054"/>
          <p:cNvSpPr/>
          <p:nvPr/>
        </p:nvSpPr>
        <p:spPr>
          <a:xfrm>
            <a:off x="20557979" y="5200372"/>
            <a:ext cx="993014" cy="5550334"/>
          </a:xfrm>
          <a:prstGeom prst="rect">
            <a:avLst/>
          </a:prstGeom>
          <a:solidFill>
            <a:schemeClr val="accent4">
              <a:lumOff val="19901"/>
            </a:schemeClr>
          </a:soli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055" name="Shape 1055"/>
          <p:cNvSpPr/>
          <p:nvPr/>
        </p:nvSpPr>
        <p:spPr>
          <a:xfrm rot="16200000">
            <a:off x="13704155" y="9174636"/>
            <a:ext cx="2536091" cy="624841"/>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nchor="b">
            <a:spAutoFit/>
          </a:bodyPr>
          <a:lstStyle>
            <a:lvl1pPr>
              <a:defRPr sz="2500" b="0">
                <a:latin typeface="Verdana"/>
                <a:ea typeface="Verdana"/>
                <a:cs typeface="Verdana"/>
                <a:sym typeface="Verdana"/>
              </a:defRPr>
            </a:lvl1pPr>
          </a:lstStyle>
          <a:p>
            <a:r>
              <a:t>Silver Support</a:t>
            </a:r>
          </a:p>
        </p:txBody>
      </p:sp>
      <p:sp>
        <p:nvSpPr>
          <p:cNvPr id="1056" name="Shape 1056"/>
          <p:cNvSpPr/>
          <p:nvPr/>
        </p:nvSpPr>
        <p:spPr>
          <a:xfrm rot="16200000">
            <a:off x="19844763" y="7911221"/>
            <a:ext cx="2442987" cy="637541"/>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nchor="b">
            <a:spAutoFit/>
          </a:bodyPr>
          <a:lstStyle>
            <a:lvl1pPr>
              <a:defRPr sz="2600" b="0">
                <a:latin typeface="Verdana"/>
                <a:ea typeface="Verdana"/>
                <a:cs typeface="Verdana"/>
                <a:sym typeface="Verdana"/>
              </a:defRPr>
            </a:lvl1pPr>
          </a:lstStyle>
          <a:p>
            <a:r>
              <a:t>Gold Support</a:t>
            </a:r>
          </a:p>
        </p:txBody>
      </p:sp>
    </p:spTree>
  </p:cSld>
  <p:clrMapOvr>
    <a:masterClrMapping/>
  </p:clrMapOvr>
  <p:transition spd="slow"/>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1" name="Shape 1061"/>
          <p:cNvSpPr/>
          <p:nvPr/>
        </p:nvSpPr>
        <p:spPr>
          <a:xfrm>
            <a:off x="15510971" y="8620631"/>
            <a:ext cx="4322782" cy="1"/>
          </a:xfrm>
          <a:prstGeom prst="line">
            <a:avLst/>
          </a:prstGeom>
          <a:ln w="63500">
            <a:solidFill>
              <a:srgbClr val="000000">
                <a:alpha val="34000"/>
              </a:srgbClr>
            </a:solidFill>
            <a:miter lim="400000"/>
            <a:tailEnd type="triangle"/>
          </a:ln>
        </p:spPr>
        <p:txBody>
          <a:bodyPr lIns="50800" tIns="50800" rIns="50800" bIns="50800" anchor="ctr"/>
          <a:lstStyle/>
          <a:p>
            <a:pPr algn="ctr" defTabSz="825500">
              <a:lnSpc>
                <a:spcPct val="100000"/>
              </a:lnSpc>
              <a:spcBef>
                <a:spcPts val="0"/>
              </a:spcBef>
              <a:defRPr sz="3200" b="0">
                <a:solidFill>
                  <a:srgbClr val="000000"/>
                </a:solidFill>
                <a:latin typeface="Helvetica Light"/>
                <a:ea typeface="Helvetica Light"/>
                <a:cs typeface="Helvetica Light"/>
                <a:sym typeface="Helvetica Light"/>
              </a:defRPr>
            </a:pPr>
            <a:endParaRPr/>
          </a:p>
        </p:txBody>
      </p:sp>
      <p:sp>
        <p:nvSpPr>
          <p:cNvPr id="1062" name="Shape 1062"/>
          <p:cNvSpPr/>
          <p:nvPr/>
        </p:nvSpPr>
        <p:spPr>
          <a:xfrm>
            <a:off x="10219525" y="7162679"/>
            <a:ext cx="5031632" cy="2915961"/>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chemeClr val="accent4">
              <a:alpha val="14000"/>
            </a:schemeClr>
          </a:solidFill>
          <a:ln w="63500">
            <a:solidFill>
              <a:schemeClr val="accent4">
                <a:alpha val="56000"/>
              </a:schemeClr>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067" name="Group 1067"/>
          <p:cNvGrpSpPr/>
          <p:nvPr/>
        </p:nvGrpSpPr>
        <p:grpSpPr>
          <a:xfrm>
            <a:off x="12429810" y="8272282"/>
            <a:ext cx="611222" cy="696700"/>
            <a:chOff x="0" y="0"/>
            <a:chExt cx="611221" cy="696698"/>
          </a:xfrm>
        </p:grpSpPr>
        <p:sp>
          <p:nvSpPr>
            <p:cNvPr id="1063" name="Shape 1063"/>
            <p:cNvSpPr/>
            <p:nvPr/>
          </p:nvSpPr>
          <p:spPr>
            <a:xfrm>
              <a:off x="211052" y="123302"/>
              <a:ext cx="189117" cy="32906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7200"/>
                  </a:lnTo>
                  <a:lnTo>
                    <a:pt x="21600" y="21600"/>
                  </a:lnTo>
                  <a:lnTo>
                    <a:pt x="0" y="14400"/>
                  </a:lnTo>
                  <a:lnTo>
                    <a:pt x="0" y="0"/>
                  </a:lnTo>
                  <a:close/>
                </a:path>
              </a:pathLst>
            </a:custGeom>
            <a:solidFill>
              <a:schemeClr val="accent4"/>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1064" name="Shape 1064"/>
            <p:cNvSpPr/>
            <p:nvPr/>
          </p:nvSpPr>
          <p:spPr>
            <a:xfrm>
              <a:off x="420592" y="123302"/>
              <a:ext cx="190630" cy="329061"/>
            </a:xfrm>
            <a:custGeom>
              <a:avLst/>
              <a:gdLst/>
              <a:ahLst/>
              <a:cxnLst>
                <a:cxn ang="0">
                  <a:pos x="wd2" y="hd2"/>
                </a:cxn>
                <a:cxn ang="5400000">
                  <a:pos x="wd2" y="hd2"/>
                </a:cxn>
                <a:cxn ang="10800000">
                  <a:pos x="wd2" y="hd2"/>
                </a:cxn>
                <a:cxn ang="16200000">
                  <a:pos x="wd2" y="hd2"/>
                </a:cxn>
              </a:cxnLst>
              <a:rect l="0" t="0" r="r" b="b"/>
              <a:pathLst>
                <a:path w="21600" h="21600" extrusionOk="0">
                  <a:moveTo>
                    <a:pt x="0" y="7200"/>
                  </a:moveTo>
                  <a:lnTo>
                    <a:pt x="0" y="21600"/>
                  </a:lnTo>
                  <a:lnTo>
                    <a:pt x="21600" y="14400"/>
                  </a:lnTo>
                  <a:lnTo>
                    <a:pt x="21600" y="0"/>
                  </a:lnTo>
                  <a:lnTo>
                    <a:pt x="0" y="7200"/>
                  </a:lnTo>
                  <a:close/>
                </a:path>
              </a:pathLst>
            </a:custGeom>
            <a:solidFill>
              <a:srgbClr val="4040B2"/>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1065" name="Shape 1065"/>
            <p:cNvSpPr/>
            <p:nvPr/>
          </p:nvSpPr>
          <p:spPr>
            <a:xfrm>
              <a:off x="-1" y="-1"/>
              <a:ext cx="189874" cy="33057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4384"/>
                  </a:lnTo>
                  <a:lnTo>
                    <a:pt x="21600" y="21600"/>
                  </a:lnTo>
                  <a:lnTo>
                    <a:pt x="21600" y="7216"/>
                  </a:lnTo>
                  <a:lnTo>
                    <a:pt x="0" y="0"/>
                  </a:lnTo>
                  <a:close/>
                </a:path>
              </a:pathLst>
            </a:custGeom>
            <a:solidFill>
              <a:schemeClr val="accent4"/>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1066" name="Shape 1066"/>
            <p:cNvSpPr/>
            <p:nvPr/>
          </p:nvSpPr>
          <p:spPr>
            <a:xfrm>
              <a:off x="211052" y="366882"/>
              <a:ext cx="189117" cy="329817"/>
            </a:xfrm>
            <a:custGeom>
              <a:avLst/>
              <a:gdLst/>
              <a:ahLst/>
              <a:cxnLst>
                <a:cxn ang="0">
                  <a:pos x="wd2" y="hd2"/>
                </a:cxn>
                <a:cxn ang="5400000">
                  <a:pos x="wd2" y="hd2"/>
                </a:cxn>
                <a:cxn ang="10800000">
                  <a:pos x="wd2" y="hd2"/>
                </a:cxn>
                <a:cxn ang="16200000">
                  <a:pos x="wd2" y="hd2"/>
                </a:cxn>
              </a:cxnLst>
              <a:rect l="0" t="0" r="r" b="b"/>
              <a:pathLst>
                <a:path w="21600" h="21600" extrusionOk="0">
                  <a:moveTo>
                    <a:pt x="0" y="14417"/>
                  </a:moveTo>
                  <a:lnTo>
                    <a:pt x="21600" y="21600"/>
                  </a:lnTo>
                  <a:lnTo>
                    <a:pt x="21600" y="7233"/>
                  </a:lnTo>
                  <a:lnTo>
                    <a:pt x="0" y="0"/>
                  </a:lnTo>
                  <a:lnTo>
                    <a:pt x="0" y="14417"/>
                  </a:lnTo>
                  <a:close/>
                </a:path>
              </a:pathLst>
            </a:custGeom>
            <a:solidFill>
              <a:schemeClr val="accent4"/>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grpSp>
      <p:pic>
        <p:nvPicPr>
          <p:cNvPr id="1068" name="image48.png"/>
          <p:cNvPicPr>
            <a:picLocks noChangeAspect="1"/>
          </p:cNvPicPr>
          <p:nvPr/>
        </p:nvPicPr>
        <p:blipFill>
          <a:blip r:embed="rId3">
            <a:alphaModFix amt="34000"/>
            <a:extLst/>
          </a:blip>
          <a:stretch>
            <a:fillRect/>
          </a:stretch>
        </p:blipFill>
        <p:spPr>
          <a:xfrm>
            <a:off x="19994607" y="8148070"/>
            <a:ext cx="2000262" cy="945123"/>
          </a:xfrm>
          <a:prstGeom prst="rect">
            <a:avLst/>
          </a:prstGeom>
          <a:ln w="12700">
            <a:miter lim="400000"/>
          </a:ln>
        </p:spPr>
      </p:pic>
      <p:sp>
        <p:nvSpPr>
          <p:cNvPr id="1069" name="Shape 1069"/>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65</a:t>
            </a:fld>
            <a:endParaRPr/>
          </a:p>
        </p:txBody>
      </p:sp>
      <p:sp>
        <p:nvSpPr>
          <p:cNvPr id="1070" name="Shape 1070"/>
          <p:cNvSpPr/>
          <p:nvPr/>
        </p:nvSpPr>
        <p:spPr>
          <a:xfrm>
            <a:off x="1252163" y="4271235"/>
            <a:ext cx="23037635" cy="1"/>
          </a:xfrm>
          <a:prstGeom prst="line">
            <a:avLst/>
          </a:prstGeom>
          <a:ln w="63500">
            <a:solidFill>
              <a:srgbClr val="FFFFFF"/>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071" name="Shape 1071"/>
          <p:cNvSpPr>
            <a:spLocks noGrp="1"/>
          </p:cNvSpPr>
          <p:nvPr>
            <p:ph type="title"/>
          </p:nvPr>
        </p:nvSpPr>
        <p:spPr>
          <a:xfrm>
            <a:off x="1565396" y="875901"/>
            <a:ext cx="22411170" cy="1261959"/>
          </a:xfrm>
          <a:prstGeom prst="rect">
            <a:avLst/>
          </a:prstGeom>
        </p:spPr>
        <p:txBody>
          <a:bodyPr/>
          <a:lstStyle>
            <a:lvl1pPr defTabSz="1645919">
              <a:spcBef>
                <a:spcPts val="1600"/>
              </a:spcBef>
              <a:defRPr sz="6479" spc="-231">
                <a:latin typeface="Verdana"/>
                <a:ea typeface="Verdana"/>
                <a:cs typeface="Verdana"/>
                <a:sym typeface="Verdana"/>
              </a:defRPr>
            </a:lvl1pPr>
          </a:lstStyle>
          <a:p>
            <a:r>
              <a:t>Terraform OSS workflow for individuals</a:t>
            </a:r>
          </a:p>
        </p:txBody>
      </p:sp>
      <p:sp>
        <p:nvSpPr>
          <p:cNvPr id="1072" name="Shape 1072"/>
          <p:cNvSpPr/>
          <p:nvPr/>
        </p:nvSpPr>
        <p:spPr>
          <a:xfrm>
            <a:off x="4363894" y="10641323"/>
            <a:ext cx="5670499" cy="1"/>
          </a:xfrm>
          <a:prstGeom prst="line">
            <a:avLst/>
          </a:prstGeom>
          <a:ln w="63500">
            <a:solidFill>
              <a:schemeClr val="accent3"/>
            </a:solidFill>
            <a:miter lim="400000"/>
            <a:tailEnd type="triangle"/>
          </a:ln>
        </p:spPr>
        <p:txBody>
          <a:bodyPr lIns="50800" tIns="50800" rIns="50800" bIns="50800" anchor="ctr"/>
          <a:lstStyle/>
          <a:p>
            <a:pPr algn="ctr" defTabSz="825500">
              <a:lnSpc>
                <a:spcPct val="100000"/>
              </a:lnSpc>
              <a:spcBef>
                <a:spcPts val="0"/>
              </a:spcBef>
              <a:defRPr sz="3200" b="0">
                <a:solidFill>
                  <a:srgbClr val="000000"/>
                </a:solidFill>
                <a:latin typeface="Helvetica Light"/>
                <a:ea typeface="Helvetica Light"/>
                <a:cs typeface="Helvetica Light"/>
                <a:sym typeface="Helvetica Light"/>
              </a:defRPr>
            </a:pPr>
            <a:endParaRPr/>
          </a:p>
        </p:txBody>
      </p:sp>
      <p:sp>
        <p:nvSpPr>
          <p:cNvPr id="1073" name="Shape 1073"/>
          <p:cNvSpPr/>
          <p:nvPr/>
        </p:nvSpPr>
        <p:spPr>
          <a:xfrm>
            <a:off x="1370282" y="10006323"/>
            <a:ext cx="2167588" cy="639234"/>
          </a:xfrm>
          <a:prstGeom prst="rect">
            <a:avLst/>
          </a:prstGeom>
          <a:ln w="254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spcBef>
                <a:spcPts val="0"/>
              </a:spcBef>
              <a:defRPr sz="2400">
                <a:solidFill>
                  <a:schemeClr val="accent3"/>
                </a:solidFill>
              </a:defRPr>
            </a:lvl1pPr>
          </a:lstStyle>
          <a:p>
            <a:r>
              <a:t>OPERATOR</a:t>
            </a:r>
          </a:p>
        </p:txBody>
      </p:sp>
      <p:sp>
        <p:nvSpPr>
          <p:cNvPr id="1074" name="Shape 1074"/>
          <p:cNvSpPr/>
          <p:nvPr/>
        </p:nvSpPr>
        <p:spPr>
          <a:xfrm>
            <a:off x="1370282" y="8301016"/>
            <a:ext cx="2167588" cy="639234"/>
          </a:xfrm>
          <a:prstGeom prst="rect">
            <a:avLst/>
          </a:prstGeom>
          <a:ln w="254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spcBef>
                <a:spcPts val="0"/>
              </a:spcBef>
              <a:defRPr sz="2400">
                <a:solidFill>
                  <a:srgbClr val="44546A"/>
                </a:solidFill>
              </a:defRPr>
            </a:lvl1pPr>
          </a:lstStyle>
          <a:p>
            <a:r>
              <a:t>DEVELOPER</a:t>
            </a:r>
          </a:p>
        </p:txBody>
      </p:sp>
      <p:sp>
        <p:nvSpPr>
          <p:cNvPr id="1075" name="Shape 1075"/>
          <p:cNvSpPr/>
          <p:nvPr/>
        </p:nvSpPr>
        <p:spPr>
          <a:xfrm>
            <a:off x="5611140" y="11118582"/>
            <a:ext cx="2532332" cy="1390119"/>
          </a:xfrm>
          <a:prstGeom prst="rect">
            <a:avLst/>
          </a:prstGeom>
          <a:solidFill>
            <a:srgbClr val="DDDDDD"/>
          </a:soli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082" name="Group 1082"/>
          <p:cNvGrpSpPr/>
          <p:nvPr/>
        </p:nvGrpSpPr>
        <p:grpSpPr>
          <a:xfrm>
            <a:off x="6028302" y="10006323"/>
            <a:ext cx="1270001" cy="1270001"/>
            <a:chOff x="0" y="0"/>
            <a:chExt cx="1270000" cy="1270000"/>
          </a:xfrm>
        </p:grpSpPr>
        <p:sp>
          <p:nvSpPr>
            <p:cNvPr id="1076" name="Shape 1076"/>
            <p:cNvSpPr/>
            <p:nvPr/>
          </p:nvSpPr>
          <p:spPr>
            <a:xfrm>
              <a:off x="0" y="0"/>
              <a:ext cx="1270000" cy="1270000"/>
            </a:xfrm>
            <a:prstGeom prst="ellipse">
              <a:avLst/>
            </a:prstGeom>
            <a:solidFill>
              <a:srgbClr val="FFFFFF"/>
            </a:solidFill>
            <a:ln w="25400" cap="flat">
              <a:solidFill>
                <a:srgbClr val="A7A7A7"/>
              </a:solidFill>
              <a:prstDash val="solid"/>
              <a:miter lim="8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081" name="Group 1081"/>
            <p:cNvGrpSpPr/>
            <p:nvPr/>
          </p:nvGrpSpPr>
          <p:grpSpPr>
            <a:xfrm>
              <a:off x="116500" y="159352"/>
              <a:ext cx="1011600" cy="976696"/>
              <a:chOff x="0" y="0"/>
              <a:chExt cx="1011598" cy="976695"/>
            </a:xfrm>
          </p:grpSpPr>
          <p:sp>
            <p:nvSpPr>
              <p:cNvPr id="1077" name="Shape 1077"/>
              <p:cNvSpPr/>
              <p:nvPr/>
            </p:nvSpPr>
            <p:spPr>
              <a:xfrm>
                <a:off x="215973" y="881946"/>
                <a:ext cx="584441" cy="9475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8532" y="13722"/>
                      <a:pt x="14817" y="21600"/>
                      <a:pt x="10820" y="21600"/>
                    </a:cubicBezTo>
                    <a:cubicBezTo>
                      <a:pt x="6823" y="21600"/>
                      <a:pt x="3109" y="13722"/>
                      <a:pt x="0" y="0"/>
                    </a:cubicBezTo>
                  </a:path>
                </a:pathLst>
              </a:custGeom>
              <a:noFill/>
              <a:ln w="25400" cap="flat">
                <a:solidFill>
                  <a:srgbClr val="DDDDDD"/>
                </a:solidFill>
                <a:prstDash val="solid"/>
                <a:miter lim="800000"/>
                <a:tailEnd type="triangle" w="med" len="med"/>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078" name="Shape 1078"/>
              <p:cNvSpPr/>
              <p:nvPr/>
            </p:nvSpPr>
            <p:spPr>
              <a:xfrm>
                <a:off x="0" y="0"/>
                <a:ext cx="310880" cy="47343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0" y="21501"/>
                      <a:pt x="0" y="21402"/>
                      <a:pt x="0" y="21352"/>
                    </a:cubicBezTo>
                    <a:cubicBezTo>
                      <a:pt x="0" y="11692"/>
                      <a:pt x="8881" y="3517"/>
                      <a:pt x="21600" y="0"/>
                    </a:cubicBezTo>
                  </a:path>
                </a:pathLst>
              </a:custGeom>
              <a:noFill/>
              <a:ln w="25400" cap="flat">
                <a:solidFill>
                  <a:srgbClr val="DDDDDD"/>
                </a:solidFill>
                <a:prstDash val="solid"/>
                <a:miter lim="800000"/>
                <a:tailEnd type="triangle" w="med" len="med"/>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079" name="Shape 1079"/>
              <p:cNvSpPr/>
              <p:nvPr/>
            </p:nvSpPr>
            <p:spPr>
              <a:xfrm>
                <a:off x="724714" y="9586"/>
                <a:ext cx="286885" cy="463847"/>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21600" y="21498"/>
                      <a:pt x="21600" y="21397"/>
                      <a:pt x="21600" y="21346"/>
                    </a:cubicBezTo>
                    <a:cubicBezTo>
                      <a:pt x="21600" y="11944"/>
                      <a:pt x="12715" y="3761"/>
                      <a:pt x="0" y="0"/>
                    </a:cubicBezTo>
                  </a:path>
                </a:pathLst>
              </a:custGeom>
              <a:noFill/>
              <a:ln w="25400" cap="flat">
                <a:solidFill>
                  <a:srgbClr val="DDDDDD"/>
                </a:solidFill>
                <a:prstDash val="solid"/>
                <a:miter lim="800000"/>
                <a:headEnd type="triangle" w="med" len="med"/>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080" name="Shape 1080"/>
              <p:cNvSpPr/>
              <p:nvPr/>
            </p:nvSpPr>
            <p:spPr>
              <a:xfrm>
                <a:off x="130920" y="88802"/>
                <a:ext cx="762001" cy="762001"/>
              </a:xfrm>
              <a:prstGeom prst="ellipse">
                <a:avLst/>
              </a:prstGeom>
              <a:solidFill>
                <a:srgbClr val="DDDDDD"/>
              </a:solidFill>
              <a:ln w="25400" cap="flat">
                <a:solidFill>
                  <a:srgbClr val="DDDDDD"/>
                </a:solidFill>
                <a:prstDash val="solid"/>
                <a:miter lim="8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grpSp>
      <p:sp>
        <p:nvSpPr>
          <p:cNvPr id="1083" name="Shape 1083"/>
          <p:cNvSpPr/>
          <p:nvPr/>
        </p:nvSpPr>
        <p:spPr>
          <a:xfrm>
            <a:off x="6028302" y="10367003"/>
            <a:ext cx="1270001" cy="523241"/>
          </a:xfrm>
          <a:prstGeom prst="rect">
            <a:avLst/>
          </a:prstGeom>
          <a:ln w="25400">
            <a:miter lim="400000"/>
          </a:ln>
          <a:extLst>
            <a:ext uri="{C572A759-6A51-4108-AA02-DFA0A04FC94B}">
              <ma14:wrappingTextBoxFlag xmlns="" xmlns:ma14="http://schemas.microsoft.com/office/mac/drawingml/2011/main" val="1"/>
            </a:ext>
          </a:extLst>
        </p:spPr>
        <p:txBody>
          <a:bodyPr lIns="121919" tIns="121919" rIns="121919" bIns="121919" anchor="b">
            <a:spAutoFit/>
          </a:bodyPr>
          <a:lstStyle>
            <a:lvl1pPr algn="ctr">
              <a:lnSpc>
                <a:spcPct val="150000"/>
              </a:lnSpc>
              <a:spcBef>
                <a:spcPts val="0"/>
              </a:spcBef>
              <a:defRPr sz="1800" cap="all">
                <a:solidFill>
                  <a:srgbClr val="44546A"/>
                </a:solidFill>
                <a:latin typeface="Verdana"/>
                <a:ea typeface="Verdana"/>
                <a:cs typeface="Verdana"/>
                <a:sym typeface="Verdana"/>
              </a:defRPr>
            </a:lvl1pPr>
          </a:lstStyle>
          <a:p>
            <a:r>
              <a:t>VCS</a:t>
            </a:r>
          </a:p>
        </p:txBody>
      </p:sp>
      <p:sp>
        <p:nvSpPr>
          <p:cNvPr id="1084" name="Shape 1084"/>
          <p:cNvSpPr/>
          <p:nvPr/>
        </p:nvSpPr>
        <p:spPr>
          <a:xfrm>
            <a:off x="3684760" y="8200377"/>
            <a:ext cx="387916"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ln w="50800">
            <a:solidFill>
              <a:srgbClr val="000000"/>
            </a:solidFill>
            <a:miter/>
          </a:ln>
        </p:spPr>
        <p:txBody>
          <a:bodyPr lIns="121919" tIns="121919" rIns="121919" bIns="121919" anchor="ctr"/>
          <a:lstStyle/>
          <a:p>
            <a:pPr defTabSz="1219200">
              <a:lnSpc>
                <a:spcPct val="100000"/>
              </a:lnSpc>
              <a:spcBef>
                <a:spcPts val="0"/>
              </a:spcBef>
              <a:defRPr b="0">
                <a:latin typeface="Arial"/>
                <a:ea typeface="Arial"/>
                <a:cs typeface="Arial"/>
                <a:sym typeface="Arial"/>
              </a:defRPr>
            </a:pPr>
            <a:endParaRPr/>
          </a:p>
        </p:txBody>
      </p:sp>
      <p:sp>
        <p:nvSpPr>
          <p:cNvPr id="1085" name="Shape 1085"/>
          <p:cNvSpPr/>
          <p:nvPr/>
        </p:nvSpPr>
        <p:spPr>
          <a:xfrm>
            <a:off x="3535506" y="8599647"/>
            <a:ext cx="681098"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ln w="50800">
            <a:solidFill>
              <a:srgbClr val="000000"/>
            </a:solidFill>
            <a:miter/>
          </a:ln>
        </p:spPr>
        <p:txBody>
          <a:bodyPr lIns="121919" tIns="121919" rIns="121919" bIns="121919"/>
          <a:lstStyle/>
          <a:p>
            <a:pPr defTabSz="1219200">
              <a:lnSpc>
                <a:spcPct val="100000"/>
              </a:lnSpc>
              <a:spcBef>
                <a:spcPts val="0"/>
              </a:spcBef>
              <a:defRPr b="0">
                <a:latin typeface="Arial"/>
                <a:ea typeface="Arial"/>
                <a:cs typeface="Arial"/>
                <a:sym typeface="Arial"/>
              </a:defRPr>
            </a:pPr>
            <a:endParaRPr/>
          </a:p>
        </p:txBody>
      </p:sp>
      <p:sp>
        <p:nvSpPr>
          <p:cNvPr id="1086" name="Shape 1086"/>
          <p:cNvSpPr/>
          <p:nvPr/>
        </p:nvSpPr>
        <p:spPr>
          <a:xfrm flipV="1">
            <a:off x="6625202" y="8448843"/>
            <a:ext cx="1" cy="1578406"/>
          </a:xfrm>
          <a:prstGeom prst="line">
            <a:avLst/>
          </a:prstGeom>
          <a:ln w="63500">
            <a:solidFill>
              <a:srgbClr val="000000"/>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087" name="Shape 1087"/>
          <p:cNvSpPr/>
          <p:nvPr/>
        </p:nvSpPr>
        <p:spPr>
          <a:xfrm>
            <a:off x="4313094" y="8472211"/>
            <a:ext cx="5772100" cy="1"/>
          </a:xfrm>
          <a:prstGeom prst="line">
            <a:avLst/>
          </a:prstGeom>
          <a:ln w="63500">
            <a:solidFill>
              <a:srgbClr val="000000"/>
            </a:solidFill>
            <a:miter/>
            <a:tailEnd type="triangle"/>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090" name="Group 1090"/>
          <p:cNvGrpSpPr/>
          <p:nvPr/>
        </p:nvGrpSpPr>
        <p:grpSpPr>
          <a:xfrm>
            <a:off x="3535507" y="10158731"/>
            <a:ext cx="681097" cy="786683"/>
            <a:chOff x="0" y="0"/>
            <a:chExt cx="681096" cy="786682"/>
          </a:xfrm>
        </p:grpSpPr>
        <p:sp>
          <p:nvSpPr>
            <p:cNvPr id="1088" name="Shape 1088"/>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089" name="Shape 1089"/>
            <p:cNvSpPr/>
            <p:nvPr/>
          </p:nvSpPr>
          <p:spPr>
            <a:xfrm>
              <a:off x="0" y="399270"/>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nvGrpSpPr>
          <p:cNvPr id="1095" name="Group 1095"/>
          <p:cNvGrpSpPr/>
          <p:nvPr/>
        </p:nvGrpSpPr>
        <p:grpSpPr>
          <a:xfrm>
            <a:off x="5789713" y="11303794"/>
            <a:ext cx="1019695" cy="1019695"/>
            <a:chOff x="0" y="0"/>
            <a:chExt cx="1019694" cy="1019694"/>
          </a:xfrm>
        </p:grpSpPr>
        <p:pic>
          <p:nvPicPr>
            <p:cNvPr id="1091" name="pasted-image.pdf"/>
            <p:cNvPicPr>
              <a:picLocks noChangeAspect="1"/>
            </p:cNvPicPr>
            <p:nvPr/>
          </p:nvPicPr>
          <p:blipFill>
            <a:blip r:embed="rId4">
              <a:alphaModFix amt="34000"/>
              <a:extLst/>
            </a:blip>
            <a:srcRect/>
            <a:stretch>
              <a:fillRect/>
            </a:stretch>
          </p:blipFill>
          <p:spPr>
            <a:xfrm>
              <a:off x="0" y="0"/>
              <a:ext cx="1019695" cy="1019695"/>
            </a:xfrm>
            <a:prstGeom prst="rect">
              <a:avLst/>
            </a:prstGeom>
            <a:ln w="12700" cap="flat">
              <a:noFill/>
              <a:miter lim="400000"/>
            </a:ln>
            <a:effectLst/>
          </p:spPr>
        </p:pic>
        <p:sp>
          <p:nvSpPr>
            <p:cNvPr id="1092" name="Shape 1092"/>
            <p:cNvSpPr/>
            <p:nvPr/>
          </p:nvSpPr>
          <p:spPr>
            <a:xfrm>
              <a:off x="162757" y="126755"/>
              <a:ext cx="694057" cy="224769"/>
            </a:xfrm>
            <a:prstGeom prst="rect">
              <a:avLst/>
            </a:prstGeom>
            <a:solidFill>
              <a:schemeClr val="accent3"/>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093" name="Shape 1093"/>
            <p:cNvSpPr/>
            <p:nvPr/>
          </p:nvSpPr>
          <p:spPr>
            <a:xfrm>
              <a:off x="162757" y="397402"/>
              <a:ext cx="694057" cy="224769"/>
            </a:xfrm>
            <a:prstGeom prst="rect">
              <a:avLst/>
            </a:prstGeom>
            <a:solidFill>
              <a:schemeClr val="accent3"/>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094" name="Shape 1094"/>
            <p:cNvSpPr/>
            <p:nvPr/>
          </p:nvSpPr>
          <p:spPr>
            <a:xfrm>
              <a:off x="162757" y="668049"/>
              <a:ext cx="694057" cy="224769"/>
            </a:xfrm>
            <a:prstGeom prst="rect">
              <a:avLst/>
            </a:prstGeom>
            <a:solidFill>
              <a:schemeClr val="accent3"/>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grpSp>
        <p:nvGrpSpPr>
          <p:cNvPr id="1100" name="Group 1100"/>
          <p:cNvGrpSpPr/>
          <p:nvPr/>
        </p:nvGrpSpPr>
        <p:grpSpPr>
          <a:xfrm>
            <a:off x="6945203" y="11303794"/>
            <a:ext cx="1019695" cy="1019695"/>
            <a:chOff x="0" y="0"/>
            <a:chExt cx="1019694" cy="1019694"/>
          </a:xfrm>
        </p:grpSpPr>
        <p:pic>
          <p:nvPicPr>
            <p:cNvPr id="1096" name="pasted-image.pdf"/>
            <p:cNvPicPr>
              <a:picLocks noChangeAspect="1"/>
            </p:cNvPicPr>
            <p:nvPr/>
          </p:nvPicPr>
          <p:blipFill>
            <a:blip r:embed="rId4">
              <a:alphaModFix amt="34000"/>
              <a:extLst/>
            </a:blip>
            <a:srcRect/>
            <a:stretch>
              <a:fillRect/>
            </a:stretch>
          </p:blipFill>
          <p:spPr>
            <a:xfrm>
              <a:off x="0" y="0"/>
              <a:ext cx="1019695" cy="1019695"/>
            </a:xfrm>
            <a:prstGeom prst="rect">
              <a:avLst/>
            </a:prstGeom>
            <a:ln w="12700" cap="flat">
              <a:noFill/>
              <a:miter lim="400000"/>
            </a:ln>
            <a:effectLst/>
          </p:spPr>
        </p:pic>
        <p:sp>
          <p:nvSpPr>
            <p:cNvPr id="1097" name="Shape 1097"/>
            <p:cNvSpPr/>
            <p:nvPr/>
          </p:nvSpPr>
          <p:spPr>
            <a:xfrm>
              <a:off x="162757" y="126755"/>
              <a:ext cx="694057" cy="224769"/>
            </a:xfrm>
            <a:prstGeom prst="rect">
              <a:avLst/>
            </a:prstGeom>
            <a:solidFill>
              <a:schemeClr val="accent3"/>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098" name="Shape 1098"/>
            <p:cNvSpPr/>
            <p:nvPr/>
          </p:nvSpPr>
          <p:spPr>
            <a:xfrm>
              <a:off x="162757" y="397402"/>
              <a:ext cx="694057" cy="224769"/>
            </a:xfrm>
            <a:prstGeom prst="rect">
              <a:avLst/>
            </a:prstGeom>
            <a:solidFill>
              <a:schemeClr val="accent3"/>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099" name="Shape 1099"/>
            <p:cNvSpPr/>
            <p:nvPr/>
          </p:nvSpPr>
          <p:spPr>
            <a:xfrm>
              <a:off x="162757" y="668049"/>
              <a:ext cx="694057" cy="224769"/>
            </a:xfrm>
            <a:prstGeom prst="rect">
              <a:avLst/>
            </a:prstGeom>
            <a:solidFill>
              <a:schemeClr val="accent3"/>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sp>
        <p:nvSpPr>
          <p:cNvPr id="1101" name="Shape 1101"/>
          <p:cNvSpPr/>
          <p:nvPr/>
        </p:nvSpPr>
        <p:spPr>
          <a:xfrm>
            <a:off x="15507568" y="10572743"/>
            <a:ext cx="4329590" cy="1"/>
          </a:xfrm>
          <a:prstGeom prst="line">
            <a:avLst/>
          </a:prstGeom>
          <a:ln w="63500">
            <a:solidFill>
              <a:srgbClr val="000000">
                <a:alpha val="34000"/>
              </a:srgbClr>
            </a:solidFill>
            <a:miter lim="400000"/>
            <a:tailEnd type="triangle"/>
          </a:ln>
        </p:spPr>
        <p:txBody>
          <a:bodyPr lIns="50800" tIns="50800" rIns="50800" bIns="50800" anchor="ctr"/>
          <a:lstStyle/>
          <a:p>
            <a:pPr algn="ctr" defTabSz="825500">
              <a:lnSpc>
                <a:spcPct val="100000"/>
              </a:lnSpc>
              <a:spcBef>
                <a:spcPts val="0"/>
              </a:spcBef>
              <a:defRPr sz="3200" b="0">
                <a:solidFill>
                  <a:srgbClr val="000000"/>
                </a:solidFill>
                <a:latin typeface="Helvetica Light"/>
                <a:ea typeface="Helvetica Light"/>
                <a:cs typeface="Helvetica Light"/>
                <a:sym typeface="Helvetica Light"/>
              </a:defRPr>
            </a:pPr>
            <a:endParaRPr/>
          </a:p>
        </p:txBody>
      </p:sp>
      <p:sp>
        <p:nvSpPr>
          <p:cNvPr id="1102" name="Shape 1102"/>
          <p:cNvSpPr/>
          <p:nvPr/>
        </p:nvSpPr>
        <p:spPr>
          <a:xfrm>
            <a:off x="10255084" y="9170670"/>
            <a:ext cx="5031633" cy="2915961"/>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chemeClr val="accent4">
              <a:alpha val="14000"/>
            </a:schemeClr>
          </a:solidFill>
          <a:ln w="63500">
            <a:solidFill>
              <a:schemeClr val="accent4">
                <a:alpha val="56000"/>
              </a:schemeClr>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pic>
        <p:nvPicPr>
          <p:cNvPr id="1103" name="image48.png"/>
          <p:cNvPicPr>
            <a:picLocks noChangeAspect="1"/>
          </p:cNvPicPr>
          <p:nvPr/>
        </p:nvPicPr>
        <p:blipFill>
          <a:blip r:embed="rId3">
            <a:alphaModFix amt="34000"/>
            <a:extLst/>
          </a:blip>
          <a:stretch>
            <a:fillRect/>
          </a:stretch>
        </p:blipFill>
        <p:spPr>
          <a:xfrm>
            <a:off x="19994607" y="10100181"/>
            <a:ext cx="2000262" cy="945124"/>
          </a:xfrm>
          <a:prstGeom prst="rect">
            <a:avLst/>
          </a:prstGeom>
          <a:ln w="12700">
            <a:miter lim="400000"/>
          </a:ln>
        </p:spPr>
      </p:pic>
      <p:grpSp>
        <p:nvGrpSpPr>
          <p:cNvPr id="1108" name="Group 1108"/>
          <p:cNvGrpSpPr/>
          <p:nvPr/>
        </p:nvGrpSpPr>
        <p:grpSpPr>
          <a:xfrm>
            <a:off x="12465370" y="10292974"/>
            <a:ext cx="611222" cy="696699"/>
            <a:chOff x="0" y="0"/>
            <a:chExt cx="611221" cy="696698"/>
          </a:xfrm>
        </p:grpSpPr>
        <p:sp>
          <p:nvSpPr>
            <p:cNvPr id="1104" name="Shape 1104"/>
            <p:cNvSpPr/>
            <p:nvPr/>
          </p:nvSpPr>
          <p:spPr>
            <a:xfrm>
              <a:off x="211052" y="123302"/>
              <a:ext cx="189117" cy="32906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7200"/>
                  </a:lnTo>
                  <a:lnTo>
                    <a:pt x="21600" y="21600"/>
                  </a:lnTo>
                  <a:lnTo>
                    <a:pt x="0" y="14400"/>
                  </a:lnTo>
                  <a:lnTo>
                    <a:pt x="0" y="0"/>
                  </a:lnTo>
                  <a:close/>
                </a:path>
              </a:pathLst>
            </a:custGeom>
            <a:solidFill>
              <a:schemeClr val="accent4"/>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1105" name="Shape 1105"/>
            <p:cNvSpPr/>
            <p:nvPr/>
          </p:nvSpPr>
          <p:spPr>
            <a:xfrm>
              <a:off x="420592" y="123302"/>
              <a:ext cx="190630" cy="329061"/>
            </a:xfrm>
            <a:custGeom>
              <a:avLst/>
              <a:gdLst/>
              <a:ahLst/>
              <a:cxnLst>
                <a:cxn ang="0">
                  <a:pos x="wd2" y="hd2"/>
                </a:cxn>
                <a:cxn ang="5400000">
                  <a:pos x="wd2" y="hd2"/>
                </a:cxn>
                <a:cxn ang="10800000">
                  <a:pos x="wd2" y="hd2"/>
                </a:cxn>
                <a:cxn ang="16200000">
                  <a:pos x="wd2" y="hd2"/>
                </a:cxn>
              </a:cxnLst>
              <a:rect l="0" t="0" r="r" b="b"/>
              <a:pathLst>
                <a:path w="21600" h="21600" extrusionOk="0">
                  <a:moveTo>
                    <a:pt x="0" y="7200"/>
                  </a:moveTo>
                  <a:lnTo>
                    <a:pt x="0" y="21600"/>
                  </a:lnTo>
                  <a:lnTo>
                    <a:pt x="21600" y="14400"/>
                  </a:lnTo>
                  <a:lnTo>
                    <a:pt x="21600" y="0"/>
                  </a:lnTo>
                  <a:lnTo>
                    <a:pt x="0" y="7200"/>
                  </a:lnTo>
                  <a:close/>
                </a:path>
              </a:pathLst>
            </a:custGeom>
            <a:solidFill>
              <a:srgbClr val="4040B2"/>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1106" name="Shape 1106"/>
            <p:cNvSpPr/>
            <p:nvPr/>
          </p:nvSpPr>
          <p:spPr>
            <a:xfrm>
              <a:off x="-1" y="-1"/>
              <a:ext cx="189874" cy="33057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4384"/>
                  </a:lnTo>
                  <a:lnTo>
                    <a:pt x="21600" y="21600"/>
                  </a:lnTo>
                  <a:lnTo>
                    <a:pt x="21600" y="7216"/>
                  </a:lnTo>
                  <a:lnTo>
                    <a:pt x="0" y="0"/>
                  </a:lnTo>
                  <a:close/>
                </a:path>
              </a:pathLst>
            </a:custGeom>
            <a:solidFill>
              <a:schemeClr val="accent4"/>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1107" name="Shape 1107"/>
            <p:cNvSpPr/>
            <p:nvPr/>
          </p:nvSpPr>
          <p:spPr>
            <a:xfrm>
              <a:off x="211052" y="366882"/>
              <a:ext cx="189117" cy="329817"/>
            </a:xfrm>
            <a:custGeom>
              <a:avLst/>
              <a:gdLst/>
              <a:ahLst/>
              <a:cxnLst>
                <a:cxn ang="0">
                  <a:pos x="wd2" y="hd2"/>
                </a:cxn>
                <a:cxn ang="5400000">
                  <a:pos x="wd2" y="hd2"/>
                </a:cxn>
                <a:cxn ang="10800000">
                  <a:pos x="wd2" y="hd2"/>
                </a:cxn>
                <a:cxn ang="16200000">
                  <a:pos x="wd2" y="hd2"/>
                </a:cxn>
              </a:cxnLst>
              <a:rect l="0" t="0" r="r" b="b"/>
              <a:pathLst>
                <a:path w="21600" h="21600" extrusionOk="0">
                  <a:moveTo>
                    <a:pt x="0" y="14417"/>
                  </a:moveTo>
                  <a:lnTo>
                    <a:pt x="21600" y="21600"/>
                  </a:lnTo>
                  <a:lnTo>
                    <a:pt x="21600" y="7233"/>
                  </a:lnTo>
                  <a:lnTo>
                    <a:pt x="0" y="0"/>
                  </a:lnTo>
                  <a:lnTo>
                    <a:pt x="0" y="14417"/>
                  </a:lnTo>
                  <a:close/>
                </a:path>
              </a:pathLst>
            </a:custGeom>
            <a:solidFill>
              <a:schemeClr val="accent4"/>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grpSp>
    </p:spTree>
  </p:cSld>
  <p:clrMapOvr>
    <a:masterClrMapping/>
  </p:clrMapOvr>
  <p:transition spd="slow"/>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2" name="Shape 1112"/>
          <p:cNvSpPr/>
          <p:nvPr/>
        </p:nvSpPr>
        <p:spPr>
          <a:xfrm>
            <a:off x="4459144" y="10641323"/>
            <a:ext cx="5624656" cy="1"/>
          </a:xfrm>
          <a:prstGeom prst="line">
            <a:avLst/>
          </a:prstGeom>
          <a:ln w="63500">
            <a:solidFill>
              <a:schemeClr val="accent3"/>
            </a:solidFill>
            <a:miter lim="400000"/>
            <a:headEnd type="oval"/>
            <a:tailEnd type="triangle"/>
          </a:ln>
        </p:spPr>
        <p:txBody>
          <a:bodyPr lIns="50800" tIns="50800" rIns="50800" bIns="50800" anchor="ctr"/>
          <a:lstStyle/>
          <a:p>
            <a:pPr algn="ctr" defTabSz="825500">
              <a:lnSpc>
                <a:spcPct val="100000"/>
              </a:lnSpc>
              <a:spcBef>
                <a:spcPts val="0"/>
              </a:spcBef>
              <a:defRPr sz="3200" b="0">
                <a:solidFill>
                  <a:srgbClr val="000000"/>
                </a:solidFill>
                <a:latin typeface="Helvetica Light"/>
                <a:ea typeface="Helvetica Light"/>
                <a:cs typeface="Helvetica Light"/>
                <a:sym typeface="Helvetica Light"/>
              </a:defRPr>
            </a:pPr>
            <a:endParaRPr/>
          </a:p>
        </p:txBody>
      </p:sp>
      <p:sp>
        <p:nvSpPr>
          <p:cNvPr id="1113" name="Shape 1113"/>
          <p:cNvSpPr/>
          <p:nvPr/>
        </p:nvSpPr>
        <p:spPr>
          <a:xfrm>
            <a:off x="4408343" y="6072091"/>
            <a:ext cx="5675457" cy="1"/>
          </a:xfrm>
          <a:prstGeom prst="line">
            <a:avLst/>
          </a:prstGeom>
          <a:ln w="63500">
            <a:solidFill>
              <a:srgbClr val="000000"/>
            </a:solidFill>
            <a:miter/>
            <a:headEnd type="oval"/>
            <a:tailEnd type="triangle"/>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114" name="Shape 1114"/>
          <p:cNvSpPr/>
          <p:nvPr/>
        </p:nvSpPr>
        <p:spPr>
          <a:xfrm>
            <a:off x="4459144" y="9823911"/>
            <a:ext cx="5624657" cy="1"/>
          </a:xfrm>
          <a:prstGeom prst="line">
            <a:avLst/>
          </a:prstGeom>
          <a:ln w="63500">
            <a:solidFill>
              <a:schemeClr val="accent3"/>
            </a:solidFill>
            <a:miter lim="400000"/>
            <a:headEnd type="oval"/>
            <a:tailEnd type="triangle"/>
          </a:ln>
        </p:spPr>
        <p:txBody>
          <a:bodyPr lIns="50800" tIns="50800" rIns="50800" bIns="50800" anchor="ctr"/>
          <a:lstStyle/>
          <a:p>
            <a:pPr algn="ctr" defTabSz="825500">
              <a:lnSpc>
                <a:spcPct val="100000"/>
              </a:lnSpc>
              <a:spcBef>
                <a:spcPts val="0"/>
              </a:spcBef>
              <a:defRPr sz="3200" b="0">
                <a:solidFill>
                  <a:srgbClr val="000000"/>
                </a:solidFill>
                <a:latin typeface="Helvetica Light"/>
                <a:ea typeface="Helvetica Light"/>
                <a:cs typeface="Helvetica Light"/>
                <a:sym typeface="Helvetica Light"/>
              </a:defRPr>
            </a:pPr>
            <a:endParaRPr/>
          </a:p>
        </p:txBody>
      </p:sp>
      <p:sp>
        <p:nvSpPr>
          <p:cNvPr id="1115" name="Shape 1115"/>
          <p:cNvSpPr/>
          <p:nvPr/>
        </p:nvSpPr>
        <p:spPr>
          <a:xfrm>
            <a:off x="4428390" y="11458735"/>
            <a:ext cx="5655411" cy="1"/>
          </a:xfrm>
          <a:prstGeom prst="line">
            <a:avLst/>
          </a:prstGeom>
          <a:ln w="63500">
            <a:solidFill>
              <a:schemeClr val="accent3"/>
            </a:solidFill>
            <a:miter lim="400000"/>
            <a:headEnd type="oval"/>
            <a:tailEnd type="triangle"/>
          </a:ln>
        </p:spPr>
        <p:txBody>
          <a:bodyPr lIns="50800" tIns="50800" rIns="50800" bIns="50800" anchor="ctr"/>
          <a:lstStyle/>
          <a:p>
            <a:pPr algn="ctr" defTabSz="825500">
              <a:lnSpc>
                <a:spcPct val="100000"/>
              </a:lnSpc>
              <a:spcBef>
                <a:spcPts val="0"/>
              </a:spcBef>
              <a:defRPr sz="3200" b="0">
                <a:solidFill>
                  <a:srgbClr val="000000"/>
                </a:solidFill>
                <a:latin typeface="Helvetica Light"/>
                <a:ea typeface="Helvetica Light"/>
                <a:cs typeface="Helvetica Light"/>
                <a:sym typeface="Helvetica Light"/>
              </a:defRPr>
            </a:pPr>
            <a:endParaRPr/>
          </a:p>
        </p:txBody>
      </p:sp>
      <p:sp>
        <p:nvSpPr>
          <p:cNvPr id="1116" name="Shape 1116"/>
          <p:cNvSpPr/>
          <p:nvPr/>
        </p:nvSpPr>
        <p:spPr>
          <a:xfrm>
            <a:off x="4412475" y="6828442"/>
            <a:ext cx="5671326" cy="1"/>
          </a:xfrm>
          <a:prstGeom prst="line">
            <a:avLst/>
          </a:prstGeom>
          <a:ln w="63500">
            <a:solidFill>
              <a:srgbClr val="000000"/>
            </a:solidFill>
            <a:miter/>
            <a:headEnd type="oval"/>
            <a:tailEnd type="triangle"/>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117" name="Shape 1117"/>
          <p:cNvSpPr/>
          <p:nvPr/>
        </p:nvSpPr>
        <p:spPr>
          <a:xfrm>
            <a:off x="4408343" y="5255990"/>
            <a:ext cx="5675457" cy="1"/>
          </a:xfrm>
          <a:prstGeom prst="line">
            <a:avLst/>
          </a:prstGeom>
          <a:ln w="63500">
            <a:solidFill>
              <a:srgbClr val="000000"/>
            </a:solidFill>
            <a:miter/>
            <a:headEnd type="oval"/>
            <a:tailEnd type="triangle"/>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118" name="Shape 1118"/>
          <p:cNvSpPr/>
          <p:nvPr/>
        </p:nvSpPr>
        <p:spPr>
          <a:xfrm flipV="1">
            <a:off x="6616208" y="4724179"/>
            <a:ext cx="1" cy="6853962"/>
          </a:xfrm>
          <a:prstGeom prst="line">
            <a:avLst/>
          </a:prstGeom>
          <a:ln w="381000">
            <a:solidFill>
              <a:srgbClr val="FFFFFF"/>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119" name="Shape 1119"/>
          <p:cNvSpPr/>
          <p:nvPr/>
        </p:nvSpPr>
        <p:spPr>
          <a:xfrm flipV="1">
            <a:off x="6625202" y="4678551"/>
            <a:ext cx="1" cy="6899590"/>
          </a:xfrm>
          <a:prstGeom prst="line">
            <a:avLst/>
          </a:prstGeom>
          <a:ln w="190500">
            <a:solidFill>
              <a:srgbClr val="A7A7A7"/>
            </a:solidFill>
            <a:miter/>
            <a:tailEnd type="diamond"/>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120" name="Shape 1120"/>
          <p:cNvSpPr/>
          <p:nvPr/>
        </p:nvSpPr>
        <p:spPr>
          <a:xfrm>
            <a:off x="10154501" y="3798036"/>
            <a:ext cx="5031632" cy="2915961"/>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chemeClr val="accent4">
              <a:alpha val="2800"/>
            </a:schemeClr>
          </a:solidFill>
          <a:ln w="63500">
            <a:solidFill>
              <a:schemeClr val="accent4">
                <a:alpha val="11200"/>
              </a:schemeClr>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121" name="Shape 1121"/>
          <p:cNvSpPr/>
          <p:nvPr/>
        </p:nvSpPr>
        <p:spPr>
          <a:xfrm>
            <a:off x="15538449" y="6072091"/>
            <a:ext cx="4230280" cy="1"/>
          </a:xfrm>
          <a:prstGeom prst="line">
            <a:avLst/>
          </a:prstGeom>
          <a:ln w="63500">
            <a:solidFill>
              <a:srgbClr val="000000">
                <a:alpha val="34000"/>
              </a:srgbClr>
            </a:solidFill>
            <a:miter lim="400000"/>
            <a:headEnd type="oval"/>
            <a:tailEnd type="triangle"/>
          </a:ln>
        </p:spPr>
        <p:txBody>
          <a:bodyPr lIns="50800" tIns="50800" rIns="50800" bIns="50800" anchor="ctr"/>
          <a:lstStyle/>
          <a:p>
            <a:pPr algn="ctr" defTabSz="825500">
              <a:lnSpc>
                <a:spcPct val="100000"/>
              </a:lnSpc>
              <a:spcBef>
                <a:spcPts val="0"/>
              </a:spcBef>
              <a:defRPr sz="3200" b="0">
                <a:solidFill>
                  <a:srgbClr val="000000"/>
                </a:solidFill>
                <a:latin typeface="Helvetica Light"/>
                <a:ea typeface="Helvetica Light"/>
                <a:cs typeface="Helvetica Light"/>
                <a:sym typeface="Helvetica Light"/>
              </a:defRPr>
            </a:pPr>
            <a:endParaRPr/>
          </a:p>
        </p:txBody>
      </p:sp>
      <p:sp>
        <p:nvSpPr>
          <p:cNvPr id="1122" name="Shape 1122"/>
          <p:cNvSpPr/>
          <p:nvPr/>
        </p:nvSpPr>
        <p:spPr>
          <a:xfrm>
            <a:off x="10154501" y="4614138"/>
            <a:ext cx="5031632" cy="2915961"/>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chemeClr val="accent4">
              <a:alpha val="14000"/>
            </a:schemeClr>
          </a:solidFill>
          <a:ln w="63500">
            <a:solidFill>
              <a:schemeClr val="accent4">
                <a:alpha val="56000"/>
              </a:schemeClr>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127" name="Group 1127"/>
          <p:cNvGrpSpPr/>
          <p:nvPr/>
        </p:nvGrpSpPr>
        <p:grpSpPr>
          <a:xfrm>
            <a:off x="12364786" y="5723742"/>
            <a:ext cx="611222" cy="696699"/>
            <a:chOff x="0" y="0"/>
            <a:chExt cx="611221" cy="696698"/>
          </a:xfrm>
        </p:grpSpPr>
        <p:sp>
          <p:nvSpPr>
            <p:cNvPr id="1123" name="Shape 1123"/>
            <p:cNvSpPr/>
            <p:nvPr/>
          </p:nvSpPr>
          <p:spPr>
            <a:xfrm>
              <a:off x="211052" y="123302"/>
              <a:ext cx="189117" cy="32906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7200"/>
                  </a:lnTo>
                  <a:lnTo>
                    <a:pt x="21600" y="21600"/>
                  </a:lnTo>
                  <a:lnTo>
                    <a:pt x="0" y="14400"/>
                  </a:lnTo>
                  <a:lnTo>
                    <a:pt x="0" y="0"/>
                  </a:lnTo>
                  <a:close/>
                </a:path>
              </a:pathLst>
            </a:custGeom>
            <a:solidFill>
              <a:schemeClr val="accent4"/>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1124" name="Shape 1124"/>
            <p:cNvSpPr/>
            <p:nvPr/>
          </p:nvSpPr>
          <p:spPr>
            <a:xfrm>
              <a:off x="420592" y="123302"/>
              <a:ext cx="190630" cy="329061"/>
            </a:xfrm>
            <a:custGeom>
              <a:avLst/>
              <a:gdLst/>
              <a:ahLst/>
              <a:cxnLst>
                <a:cxn ang="0">
                  <a:pos x="wd2" y="hd2"/>
                </a:cxn>
                <a:cxn ang="5400000">
                  <a:pos x="wd2" y="hd2"/>
                </a:cxn>
                <a:cxn ang="10800000">
                  <a:pos x="wd2" y="hd2"/>
                </a:cxn>
                <a:cxn ang="16200000">
                  <a:pos x="wd2" y="hd2"/>
                </a:cxn>
              </a:cxnLst>
              <a:rect l="0" t="0" r="r" b="b"/>
              <a:pathLst>
                <a:path w="21600" h="21600" extrusionOk="0">
                  <a:moveTo>
                    <a:pt x="0" y="7200"/>
                  </a:moveTo>
                  <a:lnTo>
                    <a:pt x="0" y="21600"/>
                  </a:lnTo>
                  <a:lnTo>
                    <a:pt x="21600" y="14400"/>
                  </a:lnTo>
                  <a:lnTo>
                    <a:pt x="21600" y="0"/>
                  </a:lnTo>
                  <a:lnTo>
                    <a:pt x="0" y="7200"/>
                  </a:lnTo>
                  <a:close/>
                </a:path>
              </a:pathLst>
            </a:custGeom>
            <a:solidFill>
              <a:srgbClr val="4040B2"/>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1125" name="Shape 1125"/>
            <p:cNvSpPr/>
            <p:nvPr/>
          </p:nvSpPr>
          <p:spPr>
            <a:xfrm>
              <a:off x="-1" y="-1"/>
              <a:ext cx="189874" cy="33057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4384"/>
                  </a:lnTo>
                  <a:lnTo>
                    <a:pt x="21600" y="21600"/>
                  </a:lnTo>
                  <a:lnTo>
                    <a:pt x="21600" y="7216"/>
                  </a:lnTo>
                  <a:lnTo>
                    <a:pt x="0" y="0"/>
                  </a:lnTo>
                  <a:close/>
                </a:path>
              </a:pathLst>
            </a:custGeom>
            <a:solidFill>
              <a:schemeClr val="accent4"/>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1126" name="Shape 1126"/>
            <p:cNvSpPr/>
            <p:nvPr/>
          </p:nvSpPr>
          <p:spPr>
            <a:xfrm>
              <a:off x="211052" y="366882"/>
              <a:ext cx="189117" cy="329817"/>
            </a:xfrm>
            <a:custGeom>
              <a:avLst/>
              <a:gdLst/>
              <a:ahLst/>
              <a:cxnLst>
                <a:cxn ang="0">
                  <a:pos x="wd2" y="hd2"/>
                </a:cxn>
                <a:cxn ang="5400000">
                  <a:pos x="wd2" y="hd2"/>
                </a:cxn>
                <a:cxn ang="10800000">
                  <a:pos x="wd2" y="hd2"/>
                </a:cxn>
                <a:cxn ang="16200000">
                  <a:pos x="wd2" y="hd2"/>
                </a:cxn>
              </a:cxnLst>
              <a:rect l="0" t="0" r="r" b="b"/>
              <a:pathLst>
                <a:path w="21600" h="21600" extrusionOk="0">
                  <a:moveTo>
                    <a:pt x="0" y="14417"/>
                  </a:moveTo>
                  <a:lnTo>
                    <a:pt x="21600" y="21600"/>
                  </a:lnTo>
                  <a:lnTo>
                    <a:pt x="21600" y="7233"/>
                  </a:lnTo>
                  <a:lnTo>
                    <a:pt x="0" y="0"/>
                  </a:lnTo>
                  <a:lnTo>
                    <a:pt x="0" y="14417"/>
                  </a:lnTo>
                  <a:close/>
                </a:path>
              </a:pathLst>
            </a:custGeom>
            <a:solidFill>
              <a:schemeClr val="accent4"/>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grpSp>
      <p:pic>
        <p:nvPicPr>
          <p:cNvPr id="1128" name="image48.png"/>
          <p:cNvPicPr>
            <a:picLocks noChangeAspect="1"/>
          </p:cNvPicPr>
          <p:nvPr/>
        </p:nvPicPr>
        <p:blipFill>
          <a:blip r:embed="rId3">
            <a:alphaModFix amt="34000"/>
            <a:extLst/>
          </a:blip>
          <a:stretch>
            <a:fillRect/>
          </a:stretch>
        </p:blipFill>
        <p:spPr>
          <a:xfrm>
            <a:off x="19929583" y="5599530"/>
            <a:ext cx="2000262" cy="945123"/>
          </a:xfrm>
          <a:prstGeom prst="rect">
            <a:avLst/>
          </a:prstGeom>
          <a:ln w="12700">
            <a:miter lim="400000"/>
          </a:ln>
        </p:spPr>
      </p:pic>
      <p:sp>
        <p:nvSpPr>
          <p:cNvPr id="1129" name="Shape 1129"/>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66</a:t>
            </a:fld>
            <a:endParaRPr/>
          </a:p>
        </p:txBody>
      </p:sp>
      <p:sp>
        <p:nvSpPr>
          <p:cNvPr id="1130" name="Shape 1130"/>
          <p:cNvSpPr>
            <a:spLocks noGrp="1"/>
          </p:cNvSpPr>
          <p:nvPr>
            <p:ph type="title"/>
          </p:nvPr>
        </p:nvSpPr>
        <p:spPr>
          <a:xfrm>
            <a:off x="1565396" y="875901"/>
            <a:ext cx="22411170" cy="1261959"/>
          </a:xfrm>
          <a:prstGeom prst="rect">
            <a:avLst/>
          </a:prstGeom>
        </p:spPr>
        <p:txBody>
          <a:bodyPr/>
          <a:lstStyle>
            <a:lvl1pPr defTabSz="1627632">
              <a:spcBef>
                <a:spcPts val="1600"/>
              </a:spcBef>
              <a:defRPr sz="6408" spc="-228">
                <a:latin typeface="Verdana"/>
                <a:ea typeface="Verdana"/>
                <a:cs typeface="Verdana"/>
                <a:sym typeface="Verdana"/>
              </a:defRPr>
            </a:lvl1pPr>
          </a:lstStyle>
          <a:p>
            <a:r>
              <a:t>How can teams safely collaborate on infrastructure</a:t>
            </a:r>
          </a:p>
        </p:txBody>
      </p:sp>
      <p:sp>
        <p:nvSpPr>
          <p:cNvPr id="1131" name="Shape 1131"/>
          <p:cNvSpPr/>
          <p:nvPr/>
        </p:nvSpPr>
        <p:spPr>
          <a:xfrm>
            <a:off x="5578628" y="11898870"/>
            <a:ext cx="2532332" cy="1390119"/>
          </a:xfrm>
          <a:prstGeom prst="rect">
            <a:avLst/>
          </a:prstGeom>
          <a:solidFill>
            <a:srgbClr val="DDDDDD"/>
          </a:soli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136" name="Group 1136"/>
          <p:cNvGrpSpPr/>
          <p:nvPr/>
        </p:nvGrpSpPr>
        <p:grpSpPr>
          <a:xfrm>
            <a:off x="5757201" y="12084082"/>
            <a:ext cx="1019695" cy="1019695"/>
            <a:chOff x="0" y="0"/>
            <a:chExt cx="1019694" cy="1019694"/>
          </a:xfrm>
        </p:grpSpPr>
        <p:pic>
          <p:nvPicPr>
            <p:cNvPr id="1132" name="pasted-image.pdf"/>
            <p:cNvPicPr>
              <a:picLocks noChangeAspect="1"/>
            </p:cNvPicPr>
            <p:nvPr/>
          </p:nvPicPr>
          <p:blipFill>
            <a:blip r:embed="rId4">
              <a:alphaModFix amt="34000"/>
              <a:extLst/>
            </a:blip>
            <a:srcRect/>
            <a:stretch>
              <a:fillRect/>
            </a:stretch>
          </p:blipFill>
          <p:spPr>
            <a:xfrm>
              <a:off x="0" y="0"/>
              <a:ext cx="1019695" cy="1019695"/>
            </a:xfrm>
            <a:prstGeom prst="rect">
              <a:avLst/>
            </a:prstGeom>
            <a:ln w="12700" cap="flat">
              <a:noFill/>
              <a:miter lim="400000"/>
            </a:ln>
            <a:effectLst/>
          </p:spPr>
        </p:pic>
        <p:sp>
          <p:nvSpPr>
            <p:cNvPr id="1133" name="Shape 1133"/>
            <p:cNvSpPr/>
            <p:nvPr/>
          </p:nvSpPr>
          <p:spPr>
            <a:xfrm>
              <a:off x="162757" y="126755"/>
              <a:ext cx="694057" cy="224769"/>
            </a:xfrm>
            <a:prstGeom prst="rect">
              <a:avLst/>
            </a:prstGeom>
            <a:solidFill>
              <a:schemeClr val="accent3"/>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134" name="Shape 1134"/>
            <p:cNvSpPr/>
            <p:nvPr/>
          </p:nvSpPr>
          <p:spPr>
            <a:xfrm>
              <a:off x="162757" y="397402"/>
              <a:ext cx="694057" cy="224769"/>
            </a:xfrm>
            <a:prstGeom prst="rect">
              <a:avLst/>
            </a:prstGeom>
            <a:solidFill>
              <a:schemeClr val="accent3"/>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135" name="Shape 1135"/>
            <p:cNvSpPr/>
            <p:nvPr/>
          </p:nvSpPr>
          <p:spPr>
            <a:xfrm>
              <a:off x="162757" y="668049"/>
              <a:ext cx="694057" cy="224769"/>
            </a:xfrm>
            <a:prstGeom prst="rect">
              <a:avLst/>
            </a:prstGeom>
            <a:solidFill>
              <a:schemeClr val="accent3"/>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grpSp>
        <p:nvGrpSpPr>
          <p:cNvPr id="1141" name="Group 1141"/>
          <p:cNvGrpSpPr/>
          <p:nvPr/>
        </p:nvGrpSpPr>
        <p:grpSpPr>
          <a:xfrm>
            <a:off x="6912691" y="12084082"/>
            <a:ext cx="1019695" cy="1019695"/>
            <a:chOff x="0" y="0"/>
            <a:chExt cx="1019694" cy="1019694"/>
          </a:xfrm>
        </p:grpSpPr>
        <p:pic>
          <p:nvPicPr>
            <p:cNvPr id="1137" name="pasted-image.pdf"/>
            <p:cNvPicPr>
              <a:picLocks noChangeAspect="1"/>
            </p:cNvPicPr>
            <p:nvPr/>
          </p:nvPicPr>
          <p:blipFill>
            <a:blip r:embed="rId4">
              <a:alphaModFix amt="34000"/>
              <a:extLst/>
            </a:blip>
            <a:srcRect/>
            <a:stretch>
              <a:fillRect/>
            </a:stretch>
          </p:blipFill>
          <p:spPr>
            <a:xfrm>
              <a:off x="0" y="0"/>
              <a:ext cx="1019695" cy="1019695"/>
            </a:xfrm>
            <a:prstGeom prst="rect">
              <a:avLst/>
            </a:prstGeom>
            <a:ln w="12700" cap="flat">
              <a:noFill/>
              <a:miter lim="400000"/>
            </a:ln>
            <a:effectLst/>
          </p:spPr>
        </p:pic>
        <p:sp>
          <p:nvSpPr>
            <p:cNvPr id="1138" name="Shape 1138"/>
            <p:cNvSpPr/>
            <p:nvPr/>
          </p:nvSpPr>
          <p:spPr>
            <a:xfrm>
              <a:off x="162757" y="126755"/>
              <a:ext cx="694057" cy="224769"/>
            </a:xfrm>
            <a:prstGeom prst="rect">
              <a:avLst/>
            </a:prstGeom>
            <a:solidFill>
              <a:schemeClr val="accent3"/>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139" name="Shape 1139"/>
            <p:cNvSpPr/>
            <p:nvPr/>
          </p:nvSpPr>
          <p:spPr>
            <a:xfrm>
              <a:off x="162757" y="397402"/>
              <a:ext cx="694057" cy="224769"/>
            </a:xfrm>
            <a:prstGeom prst="rect">
              <a:avLst/>
            </a:prstGeom>
            <a:solidFill>
              <a:schemeClr val="accent3"/>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140" name="Shape 1140"/>
            <p:cNvSpPr/>
            <p:nvPr/>
          </p:nvSpPr>
          <p:spPr>
            <a:xfrm>
              <a:off x="162757" y="668049"/>
              <a:ext cx="694057" cy="224769"/>
            </a:xfrm>
            <a:prstGeom prst="rect">
              <a:avLst/>
            </a:prstGeom>
            <a:solidFill>
              <a:schemeClr val="accent3"/>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sp>
        <p:nvSpPr>
          <p:cNvPr id="1142" name="Shape 1142"/>
          <p:cNvSpPr/>
          <p:nvPr/>
        </p:nvSpPr>
        <p:spPr>
          <a:xfrm>
            <a:off x="15538449" y="10572743"/>
            <a:ext cx="4298709" cy="1"/>
          </a:xfrm>
          <a:prstGeom prst="line">
            <a:avLst/>
          </a:prstGeom>
          <a:ln w="63500">
            <a:solidFill>
              <a:srgbClr val="000000">
                <a:alpha val="34000"/>
              </a:srgbClr>
            </a:solidFill>
            <a:miter lim="400000"/>
            <a:headEnd type="oval"/>
            <a:tailEnd type="triangle"/>
          </a:ln>
        </p:spPr>
        <p:txBody>
          <a:bodyPr lIns="50800" tIns="50800" rIns="50800" bIns="50800" anchor="ctr"/>
          <a:lstStyle/>
          <a:p>
            <a:pPr algn="ctr" defTabSz="825500">
              <a:lnSpc>
                <a:spcPct val="100000"/>
              </a:lnSpc>
              <a:spcBef>
                <a:spcPts val="0"/>
              </a:spcBef>
              <a:defRPr sz="3200" b="0">
                <a:solidFill>
                  <a:srgbClr val="000000"/>
                </a:solidFill>
                <a:latin typeface="Helvetica Light"/>
                <a:ea typeface="Helvetica Light"/>
                <a:cs typeface="Helvetica Light"/>
                <a:sym typeface="Helvetica Light"/>
              </a:defRPr>
            </a:pPr>
            <a:endParaRPr/>
          </a:p>
        </p:txBody>
      </p:sp>
      <p:sp>
        <p:nvSpPr>
          <p:cNvPr id="1143" name="Shape 1143"/>
          <p:cNvSpPr/>
          <p:nvPr/>
        </p:nvSpPr>
        <p:spPr>
          <a:xfrm>
            <a:off x="10255084" y="9170670"/>
            <a:ext cx="5031633" cy="2915961"/>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chemeClr val="accent4">
              <a:alpha val="14000"/>
            </a:schemeClr>
          </a:solidFill>
          <a:ln w="63500">
            <a:solidFill>
              <a:schemeClr val="accent4">
                <a:alpha val="56000"/>
              </a:schemeClr>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pic>
        <p:nvPicPr>
          <p:cNvPr id="1144" name="image48.png"/>
          <p:cNvPicPr>
            <a:picLocks noChangeAspect="1"/>
          </p:cNvPicPr>
          <p:nvPr/>
        </p:nvPicPr>
        <p:blipFill>
          <a:blip r:embed="rId3">
            <a:alphaModFix amt="34000"/>
            <a:extLst/>
          </a:blip>
          <a:stretch>
            <a:fillRect/>
          </a:stretch>
        </p:blipFill>
        <p:spPr>
          <a:xfrm>
            <a:off x="19994607" y="10100181"/>
            <a:ext cx="2000262" cy="945124"/>
          </a:xfrm>
          <a:prstGeom prst="rect">
            <a:avLst/>
          </a:prstGeom>
          <a:ln w="12700">
            <a:miter lim="400000"/>
          </a:ln>
        </p:spPr>
      </p:pic>
      <p:grpSp>
        <p:nvGrpSpPr>
          <p:cNvPr id="1149" name="Group 1149"/>
          <p:cNvGrpSpPr/>
          <p:nvPr/>
        </p:nvGrpSpPr>
        <p:grpSpPr>
          <a:xfrm>
            <a:off x="12465370" y="10292974"/>
            <a:ext cx="611222" cy="696699"/>
            <a:chOff x="0" y="0"/>
            <a:chExt cx="611221" cy="696698"/>
          </a:xfrm>
        </p:grpSpPr>
        <p:sp>
          <p:nvSpPr>
            <p:cNvPr id="1145" name="Shape 1145"/>
            <p:cNvSpPr/>
            <p:nvPr/>
          </p:nvSpPr>
          <p:spPr>
            <a:xfrm>
              <a:off x="211052" y="123302"/>
              <a:ext cx="189117" cy="32906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7200"/>
                  </a:lnTo>
                  <a:lnTo>
                    <a:pt x="21600" y="21600"/>
                  </a:lnTo>
                  <a:lnTo>
                    <a:pt x="0" y="14400"/>
                  </a:lnTo>
                  <a:lnTo>
                    <a:pt x="0" y="0"/>
                  </a:lnTo>
                  <a:close/>
                </a:path>
              </a:pathLst>
            </a:custGeom>
            <a:solidFill>
              <a:schemeClr val="accent4"/>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1146" name="Shape 1146"/>
            <p:cNvSpPr/>
            <p:nvPr/>
          </p:nvSpPr>
          <p:spPr>
            <a:xfrm>
              <a:off x="420592" y="123302"/>
              <a:ext cx="190630" cy="329061"/>
            </a:xfrm>
            <a:custGeom>
              <a:avLst/>
              <a:gdLst/>
              <a:ahLst/>
              <a:cxnLst>
                <a:cxn ang="0">
                  <a:pos x="wd2" y="hd2"/>
                </a:cxn>
                <a:cxn ang="5400000">
                  <a:pos x="wd2" y="hd2"/>
                </a:cxn>
                <a:cxn ang="10800000">
                  <a:pos x="wd2" y="hd2"/>
                </a:cxn>
                <a:cxn ang="16200000">
                  <a:pos x="wd2" y="hd2"/>
                </a:cxn>
              </a:cxnLst>
              <a:rect l="0" t="0" r="r" b="b"/>
              <a:pathLst>
                <a:path w="21600" h="21600" extrusionOk="0">
                  <a:moveTo>
                    <a:pt x="0" y="7200"/>
                  </a:moveTo>
                  <a:lnTo>
                    <a:pt x="0" y="21600"/>
                  </a:lnTo>
                  <a:lnTo>
                    <a:pt x="21600" y="14400"/>
                  </a:lnTo>
                  <a:lnTo>
                    <a:pt x="21600" y="0"/>
                  </a:lnTo>
                  <a:lnTo>
                    <a:pt x="0" y="7200"/>
                  </a:lnTo>
                  <a:close/>
                </a:path>
              </a:pathLst>
            </a:custGeom>
            <a:solidFill>
              <a:srgbClr val="4040B2"/>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1147" name="Shape 1147"/>
            <p:cNvSpPr/>
            <p:nvPr/>
          </p:nvSpPr>
          <p:spPr>
            <a:xfrm>
              <a:off x="-1" y="-1"/>
              <a:ext cx="189874" cy="33057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4384"/>
                  </a:lnTo>
                  <a:lnTo>
                    <a:pt x="21600" y="21600"/>
                  </a:lnTo>
                  <a:lnTo>
                    <a:pt x="21600" y="7216"/>
                  </a:lnTo>
                  <a:lnTo>
                    <a:pt x="0" y="0"/>
                  </a:lnTo>
                  <a:close/>
                </a:path>
              </a:pathLst>
            </a:custGeom>
            <a:solidFill>
              <a:schemeClr val="accent4"/>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1148" name="Shape 1148"/>
            <p:cNvSpPr/>
            <p:nvPr/>
          </p:nvSpPr>
          <p:spPr>
            <a:xfrm>
              <a:off x="211052" y="366882"/>
              <a:ext cx="189117" cy="329817"/>
            </a:xfrm>
            <a:custGeom>
              <a:avLst/>
              <a:gdLst/>
              <a:ahLst/>
              <a:cxnLst>
                <a:cxn ang="0">
                  <a:pos x="wd2" y="hd2"/>
                </a:cxn>
                <a:cxn ang="5400000">
                  <a:pos x="wd2" y="hd2"/>
                </a:cxn>
                <a:cxn ang="10800000">
                  <a:pos x="wd2" y="hd2"/>
                </a:cxn>
                <a:cxn ang="16200000">
                  <a:pos x="wd2" y="hd2"/>
                </a:cxn>
              </a:cxnLst>
              <a:rect l="0" t="0" r="r" b="b"/>
              <a:pathLst>
                <a:path w="21600" h="21600" extrusionOk="0">
                  <a:moveTo>
                    <a:pt x="0" y="14417"/>
                  </a:moveTo>
                  <a:lnTo>
                    <a:pt x="21600" y="21600"/>
                  </a:lnTo>
                  <a:lnTo>
                    <a:pt x="21600" y="7233"/>
                  </a:lnTo>
                  <a:lnTo>
                    <a:pt x="0" y="0"/>
                  </a:lnTo>
                  <a:lnTo>
                    <a:pt x="0" y="14417"/>
                  </a:lnTo>
                  <a:close/>
                </a:path>
              </a:pathLst>
            </a:custGeom>
            <a:solidFill>
              <a:schemeClr val="accent4"/>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grpSp>
      <p:sp>
        <p:nvSpPr>
          <p:cNvPr id="1150" name="Shape 1150"/>
          <p:cNvSpPr/>
          <p:nvPr/>
        </p:nvSpPr>
        <p:spPr>
          <a:xfrm>
            <a:off x="1985686" y="7455252"/>
            <a:ext cx="2557733" cy="639234"/>
          </a:xfrm>
          <a:prstGeom prst="rect">
            <a:avLst/>
          </a:prstGeom>
          <a:ln w="254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lgn="ctr">
              <a:lnSpc>
                <a:spcPct val="100000"/>
              </a:lnSpc>
              <a:spcBef>
                <a:spcPts val="0"/>
              </a:spcBef>
              <a:defRPr sz="2400">
                <a:solidFill>
                  <a:srgbClr val="000000"/>
                </a:solidFill>
              </a:defRPr>
            </a:lvl1pPr>
          </a:lstStyle>
          <a:p>
            <a:r>
              <a:t>DEVELOPERS</a:t>
            </a:r>
          </a:p>
        </p:txBody>
      </p:sp>
      <p:grpSp>
        <p:nvGrpSpPr>
          <p:cNvPr id="1157" name="Group 1157"/>
          <p:cNvGrpSpPr/>
          <p:nvPr/>
        </p:nvGrpSpPr>
        <p:grpSpPr>
          <a:xfrm>
            <a:off x="3463840" y="8956115"/>
            <a:ext cx="681098" cy="2866536"/>
            <a:chOff x="0" y="0"/>
            <a:chExt cx="681096" cy="2866535"/>
          </a:xfrm>
        </p:grpSpPr>
        <p:sp>
          <p:nvSpPr>
            <p:cNvPr id="1151" name="Shape 1151"/>
            <p:cNvSpPr/>
            <p:nvPr/>
          </p:nvSpPr>
          <p:spPr>
            <a:xfrm>
              <a:off x="149253" y="1040372"/>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152" name="Shape 1152"/>
            <p:cNvSpPr/>
            <p:nvPr/>
          </p:nvSpPr>
          <p:spPr>
            <a:xfrm>
              <a:off x="0" y="1439642"/>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153" name="Shape 1153"/>
            <p:cNvSpPr/>
            <p:nvPr/>
          </p:nvSpPr>
          <p:spPr>
            <a:xfrm>
              <a:off x="149253" y="2079852"/>
              <a:ext cx="387917" cy="387418"/>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154" name="Shape 1154"/>
            <p:cNvSpPr/>
            <p:nvPr/>
          </p:nvSpPr>
          <p:spPr>
            <a:xfrm>
              <a:off x="0" y="2479123"/>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155" name="Shape 1155"/>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156" name="Shape 1156"/>
            <p:cNvSpPr/>
            <p:nvPr/>
          </p:nvSpPr>
          <p:spPr>
            <a:xfrm>
              <a:off x="0" y="399270"/>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sp>
        <p:nvSpPr>
          <p:cNvPr id="1158" name="Shape 1158"/>
          <p:cNvSpPr/>
          <p:nvPr/>
        </p:nvSpPr>
        <p:spPr>
          <a:xfrm>
            <a:off x="2159236" y="12060848"/>
            <a:ext cx="2210633" cy="639234"/>
          </a:xfrm>
          <a:prstGeom prst="rect">
            <a:avLst/>
          </a:prstGeom>
          <a:ln w="254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lnSpc>
                <a:spcPct val="100000"/>
              </a:lnSpc>
              <a:spcBef>
                <a:spcPts val="0"/>
              </a:spcBef>
              <a:defRPr sz="2400">
                <a:solidFill>
                  <a:schemeClr val="accent3"/>
                </a:solidFill>
              </a:defRPr>
            </a:lvl1pPr>
          </a:lstStyle>
          <a:p>
            <a:r>
              <a:t>OPERATORS</a:t>
            </a:r>
          </a:p>
        </p:txBody>
      </p:sp>
      <p:sp>
        <p:nvSpPr>
          <p:cNvPr id="1159" name="Shape 1159"/>
          <p:cNvSpPr/>
          <p:nvPr/>
        </p:nvSpPr>
        <p:spPr>
          <a:xfrm>
            <a:off x="10249674" y="5400046"/>
            <a:ext cx="5031632" cy="2915961"/>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chemeClr val="accent4">
              <a:alpha val="2800"/>
            </a:schemeClr>
          </a:solidFill>
          <a:ln w="63500">
            <a:solidFill>
              <a:schemeClr val="accent4">
                <a:alpha val="11200"/>
              </a:schemeClr>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160" name="Shape 1160"/>
          <p:cNvSpPr/>
          <p:nvPr/>
        </p:nvSpPr>
        <p:spPr>
          <a:xfrm>
            <a:off x="10207497" y="8382365"/>
            <a:ext cx="5031633" cy="2915961"/>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chemeClr val="accent4">
              <a:alpha val="2800"/>
            </a:schemeClr>
          </a:solidFill>
          <a:ln w="63500">
            <a:solidFill>
              <a:schemeClr val="accent4">
                <a:alpha val="11200"/>
              </a:schemeClr>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161" name="Shape 1161"/>
          <p:cNvSpPr/>
          <p:nvPr/>
        </p:nvSpPr>
        <p:spPr>
          <a:xfrm>
            <a:off x="10302671" y="9984375"/>
            <a:ext cx="5031632" cy="2915961"/>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chemeClr val="accent4">
              <a:alpha val="2800"/>
            </a:schemeClr>
          </a:solidFill>
          <a:ln w="63500">
            <a:solidFill>
              <a:schemeClr val="accent4">
                <a:alpha val="11200"/>
              </a:schemeClr>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168" name="Group 1168"/>
          <p:cNvGrpSpPr/>
          <p:nvPr/>
        </p:nvGrpSpPr>
        <p:grpSpPr>
          <a:xfrm>
            <a:off x="3463840" y="4368875"/>
            <a:ext cx="681098" cy="2866536"/>
            <a:chOff x="0" y="0"/>
            <a:chExt cx="681096" cy="2866535"/>
          </a:xfrm>
        </p:grpSpPr>
        <p:sp>
          <p:nvSpPr>
            <p:cNvPr id="1162" name="Shape 1162"/>
            <p:cNvSpPr/>
            <p:nvPr/>
          </p:nvSpPr>
          <p:spPr>
            <a:xfrm>
              <a:off x="149253" y="1040372"/>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163" name="Shape 1163"/>
            <p:cNvSpPr/>
            <p:nvPr/>
          </p:nvSpPr>
          <p:spPr>
            <a:xfrm>
              <a:off x="0" y="1439642"/>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164" name="Shape 1164"/>
            <p:cNvSpPr/>
            <p:nvPr/>
          </p:nvSpPr>
          <p:spPr>
            <a:xfrm>
              <a:off x="149253" y="2079852"/>
              <a:ext cx="387917" cy="387418"/>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165" name="Shape 1165"/>
            <p:cNvSpPr/>
            <p:nvPr/>
          </p:nvSpPr>
          <p:spPr>
            <a:xfrm>
              <a:off x="0" y="2479123"/>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166" name="Shape 1166"/>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167" name="Shape 1167"/>
            <p:cNvSpPr/>
            <p:nvPr/>
          </p:nvSpPr>
          <p:spPr>
            <a:xfrm>
              <a:off x="0" y="399270"/>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nvGrpSpPr>
          <p:cNvPr id="1175" name="Group 1175"/>
          <p:cNvGrpSpPr/>
          <p:nvPr/>
        </p:nvGrpSpPr>
        <p:grpSpPr>
          <a:xfrm>
            <a:off x="5990202" y="11553337"/>
            <a:ext cx="1270001" cy="1270001"/>
            <a:chOff x="0" y="0"/>
            <a:chExt cx="1270000" cy="1270000"/>
          </a:xfrm>
        </p:grpSpPr>
        <p:sp>
          <p:nvSpPr>
            <p:cNvPr id="1169" name="Shape 1169"/>
            <p:cNvSpPr/>
            <p:nvPr/>
          </p:nvSpPr>
          <p:spPr>
            <a:xfrm>
              <a:off x="0" y="0"/>
              <a:ext cx="1270000" cy="1270000"/>
            </a:xfrm>
            <a:prstGeom prst="ellipse">
              <a:avLst/>
            </a:prstGeom>
            <a:solidFill>
              <a:srgbClr val="FFFFFF"/>
            </a:solidFill>
            <a:ln w="25400" cap="flat">
              <a:solidFill>
                <a:srgbClr val="A7A7A7"/>
              </a:solidFill>
              <a:prstDash val="solid"/>
              <a:miter lim="8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174" name="Group 1174"/>
            <p:cNvGrpSpPr/>
            <p:nvPr/>
          </p:nvGrpSpPr>
          <p:grpSpPr>
            <a:xfrm>
              <a:off x="116500" y="159352"/>
              <a:ext cx="1011600" cy="976696"/>
              <a:chOff x="0" y="0"/>
              <a:chExt cx="1011598" cy="976695"/>
            </a:xfrm>
          </p:grpSpPr>
          <p:sp>
            <p:nvSpPr>
              <p:cNvPr id="1170" name="Shape 1170"/>
              <p:cNvSpPr/>
              <p:nvPr/>
            </p:nvSpPr>
            <p:spPr>
              <a:xfrm>
                <a:off x="215973" y="881946"/>
                <a:ext cx="584441" cy="9475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8532" y="13722"/>
                      <a:pt x="14817" y="21600"/>
                      <a:pt x="10820" y="21600"/>
                    </a:cubicBezTo>
                    <a:cubicBezTo>
                      <a:pt x="6823" y="21600"/>
                      <a:pt x="3109" y="13722"/>
                      <a:pt x="0" y="0"/>
                    </a:cubicBezTo>
                  </a:path>
                </a:pathLst>
              </a:custGeom>
              <a:noFill/>
              <a:ln w="25400" cap="flat">
                <a:solidFill>
                  <a:srgbClr val="DDDDDD"/>
                </a:solidFill>
                <a:prstDash val="solid"/>
                <a:miter lim="800000"/>
                <a:tailEnd type="triangle" w="med" len="med"/>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171" name="Shape 1171"/>
              <p:cNvSpPr/>
              <p:nvPr/>
            </p:nvSpPr>
            <p:spPr>
              <a:xfrm>
                <a:off x="0" y="0"/>
                <a:ext cx="310880" cy="47343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0" y="21501"/>
                      <a:pt x="0" y="21402"/>
                      <a:pt x="0" y="21352"/>
                    </a:cubicBezTo>
                    <a:cubicBezTo>
                      <a:pt x="0" y="11692"/>
                      <a:pt x="8881" y="3517"/>
                      <a:pt x="21600" y="0"/>
                    </a:cubicBezTo>
                  </a:path>
                </a:pathLst>
              </a:custGeom>
              <a:noFill/>
              <a:ln w="25400" cap="flat">
                <a:solidFill>
                  <a:srgbClr val="DDDDDD"/>
                </a:solidFill>
                <a:prstDash val="solid"/>
                <a:miter lim="800000"/>
                <a:tailEnd type="triangle" w="med" len="med"/>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172" name="Shape 1172"/>
              <p:cNvSpPr/>
              <p:nvPr/>
            </p:nvSpPr>
            <p:spPr>
              <a:xfrm>
                <a:off x="724714" y="9586"/>
                <a:ext cx="286885" cy="463847"/>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21600" y="21498"/>
                      <a:pt x="21600" y="21397"/>
                      <a:pt x="21600" y="21346"/>
                    </a:cubicBezTo>
                    <a:cubicBezTo>
                      <a:pt x="21600" y="11944"/>
                      <a:pt x="12715" y="3761"/>
                      <a:pt x="0" y="0"/>
                    </a:cubicBezTo>
                  </a:path>
                </a:pathLst>
              </a:custGeom>
              <a:noFill/>
              <a:ln w="25400" cap="flat">
                <a:solidFill>
                  <a:srgbClr val="DDDDDD"/>
                </a:solidFill>
                <a:prstDash val="solid"/>
                <a:miter lim="800000"/>
                <a:headEnd type="triangle" w="med" len="med"/>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173" name="Shape 1173"/>
              <p:cNvSpPr/>
              <p:nvPr/>
            </p:nvSpPr>
            <p:spPr>
              <a:xfrm>
                <a:off x="130920" y="88802"/>
                <a:ext cx="762001" cy="762001"/>
              </a:xfrm>
              <a:prstGeom prst="ellipse">
                <a:avLst/>
              </a:prstGeom>
              <a:solidFill>
                <a:srgbClr val="DDDDDD"/>
              </a:solidFill>
              <a:ln w="25400" cap="flat">
                <a:solidFill>
                  <a:srgbClr val="DDDDDD"/>
                </a:solidFill>
                <a:prstDash val="solid"/>
                <a:miter lim="8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grpSp>
      <p:sp>
        <p:nvSpPr>
          <p:cNvPr id="1176" name="Shape 1176"/>
          <p:cNvSpPr/>
          <p:nvPr/>
        </p:nvSpPr>
        <p:spPr>
          <a:xfrm>
            <a:off x="5990202" y="11914017"/>
            <a:ext cx="1270001" cy="523241"/>
          </a:xfrm>
          <a:prstGeom prst="rect">
            <a:avLst/>
          </a:prstGeom>
          <a:ln w="25400">
            <a:miter lim="400000"/>
          </a:ln>
          <a:extLst>
            <a:ext uri="{C572A759-6A51-4108-AA02-DFA0A04FC94B}">
              <ma14:wrappingTextBoxFlag xmlns="" xmlns:ma14="http://schemas.microsoft.com/office/mac/drawingml/2011/main" val="1"/>
            </a:ext>
          </a:extLst>
        </p:spPr>
        <p:txBody>
          <a:bodyPr lIns="121919" tIns="121919" rIns="121919" bIns="121919" anchor="b">
            <a:spAutoFit/>
          </a:bodyPr>
          <a:lstStyle>
            <a:lvl1pPr algn="ctr">
              <a:lnSpc>
                <a:spcPct val="150000"/>
              </a:lnSpc>
              <a:spcBef>
                <a:spcPts val="0"/>
              </a:spcBef>
              <a:defRPr sz="1800" cap="all">
                <a:solidFill>
                  <a:srgbClr val="44546A"/>
                </a:solidFill>
                <a:latin typeface="Verdana"/>
                <a:ea typeface="Verdana"/>
                <a:cs typeface="Verdana"/>
                <a:sym typeface="Verdana"/>
              </a:defRPr>
            </a:lvl1pPr>
          </a:lstStyle>
          <a:p>
            <a:r>
              <a:t>VCS</a:t>
            </a:r>
          </a:p>
        </p:txBody>
      </p:sp>
      <p:sp>
        <p:nvSpPr>
          <p:cNvPr id="1177" name="Shape 1177"/>
          <p:cNvSpPr/>
          <p:nvPr/>
        </p:nvSpPr>
        <p:spPr>
          <a:xfrm>
            <a:off x="17277794" y="5395690"/>
            <a:ext cx="651799" cy="651798"/>
          </a:xfrm>
          <a:prstGeom prst="line">
            <a:avLst/>
          </a:prstGeom>
          <a:ln w="63500">
            <a:solidFill>
              <a:srgbClr val="000000">
                <a:alpha val="34000"/>
              </a:srgbClr>
            </a:solidFill>
            <a:miter lim="400000"/>
          </a:ln>
        </p:spPr>
        <p:txBody>
          <a:bodyPr lIns="50800" tIns="50800" rIns="50800" bIns="50800" anchor="ctr"/>
          <a:lstStyle/>
          <a:p>
            <a:pPr algn="ctr" defTabSz="825500">
              <a:lnSpc>
                <a:spcPct val="100000"/>
              </a:lnSpc>
              <a:spcBef>
                <a:spcPts val="0"/>
              </a:spcBef>
              <a:defRPr sz="3200" b="0">
                <a:solidFill>
                  <a:srgbClr val="000000"/>
                </a:solidFill>
                <a:latin typeface="Helvetica Light"/>
                <a:ea typeface="Helvetica Light"/>
                <a:cs typeface="Helvetica Light"/>
                <a:sym typeface="Helvetica Light"/>
              </a:defRPr>
            </a:pPr>
            <a:endParaRPr/>
          </a:p>
        </p:txBody>
      </p:sp>
      <p:sp>
        <p:nvSpPr>
          <p:cNvPr id="1178" name="Shape 1178"/>
          <p:cNvSpPr/>
          <p:nvPr/>
        </p:nvSpPr>
        <p:spPr>
          <a:xfrm>
            <a:off x="15538449" y="6880206"/>
            <a:ext cx="2465230" cy="1"/>
          </a:xfrm>
          <a:prstGeom prst="line">
            <a:avLst/>
          </a:prstGeom>
          <a:ln w="63500">
            <a:solidFill>
              <a:srgbClr val="000000">
                <a:alpha val="34000"/>
              </a:srgbClr>
            </a:solidFill>
            <a:miter lim="400000"/>
            <a:headEnd type="oval"/>
          </a:ln>
        </p:spPr>
        <p:txBody>
          <a:bodyPr lIns="50800" tIns="50800" rIns="50800" bIns="50800" anchor="ctr"/>
          <a:lstStyle/>
          <a:p>
            <a:pPr algn="ctr" defTabSz="825500">
              <a:lnSpc>
                <a:spcPct val="100000"/>
              </a:lnSpc>
              <a:spcBef>
                <a:spcPts val="0"/>
              </a:spcBef>
              <a:defRPr sz="3200" b="0">
                <a:solidFill>
                  <a:srgbClr val="000000"/>
                </a:solidFill>
                <a:latin typeface="Helvetica Light"/>
                <a:ea typeface="Helvetica Light"/>
                <a:cs typeface="Helvetica Light"/>
                <a:sym typeface="Helvetica Light"/>
              </a:defRPr>
            </a:pPr>
            <a:endParaRPr/>
          </a:p>
        </p:txBody>
      </p:sp>
      <p:sp>
        <p:nvSpPr>
          <p:cNvPr id="1179" name="Shape 1179"/>
          <p:cNvSpPr/>
          <p:nvPr/>
        </p:nvSpPr>
        <p:spPr>
          <a:xfrm>
            <a:off x="15538449" y="5382990"/>
            <a:ext cx="1758009" cy="1"/>
          </a:xfrm>
          <a:prstGeom prst="line">
            <a:avLst/>
          </a:prstGeom>
          <a:ln w="63500">
            <a:solidFill>
              <a:srgbClr val="000000">
                <a:alpha val="34000"/>
              </a:srgbClr>
            </a:solidFill>
            <a:miter lim="400000"/>
            <a:headEnd type="oval"/>
          </a:ln>
        </p:spPr>
        <p:txBody>
          <a:bodyPr lIns="50800" tIns="50800" rIns="50800" bIns="50800" anchor="ctr"/>
          <a:lstStyle/>
          <a:p>
            <a:pPr algn="ctr" defTabSz="825500">
              <a:lnSpc>
                <a:spcPct val="100000"/>
              </a:lnSpc>
              <a:spcBef>
                <a:spcPts val="0"/>
              </a:spcBef>
              <a:defRPr sz="3200" b="0">
                <a:solidFill>
                  <a:srgbClr val="000000"/>
                </a:solidFill>
                <a:latin typeface="Helvetica Light"/>
                <a:ea typeface="Helvetica Light"/>
                <a:cs typeface="Helvetica Light"/>
                <a:sym typeface="Helvetica Light"/>
              </a:defRPr>
            </a:pPr>
            <a:endParaRPr/>
          </a:p>
        </p:txBody>
      </p:sp>
      <p:sp>
        <p:nvSpPr>
          <p:cNvPr id="1180" name="Shape 1180"/>
          <p:cNvSpPr/>
          <p:nvPr/>
        </p:nvSpPr>
        <p:spPr>
          <a:xfrm flipV="1">
            <a:off x="17990011" y="6095999"/>
            <a:ext cx="629990" cy="797183"/>
          </a:xfrm>
          <a:prstGeom prst="line">
            <a:avLst/>
          </a:prstGeom>
          <a:ln w="63500">
            <a:solidFill>
              <a:srgbClr val="000000">
                <a:alpha val="34000"/>
              </a:srgbClr>
            </a:solidFill>
            <a:miter lim="400000"/>
          </a:ln>
        </p:spPr>
        <p:txBody>
          <a:bodyPr lIns="50800" tIns="50800" rIns="50800" bIns="50800" anchor="ctr"/>
          <a:lstStyle/>
          <a:p>
            <a:pPr algn="ctr" defTabSz="825500">
              <a:lnSpc>
                <a:spcPct val="100000"/>
              </a:lnSpc>
              <a:spcBef>
                <a:spcPts val="0"/>
              </a:spcBef>
              <a:defRPr sz="3200" b="0">
                <a:solidFill>
                  <a:srgbClr val="000000"/>
                </a:solidFill>
                <a:latin typeface="Helvetica Light"/>
                <a:ea typeface="Helvetica Light"/>
                <a:cs typeface="Helvetica Light"/>
                <a:sym typeface="Helvetica Light"/>
              </a:defRPr>
            </a:pPr>
            <a:endParaRPr/>
          </a:p>
        </p:txBody>
      </p:sp>
      <p:sp>
        <p:nvSpPr>
          <p:cNvPr id="1181" name="Shape 1181"/>
          <p:cNvSpPr/>
          <p:nvPr/>
        </p:nvSpPr>
        <p:spPr>
          <a:xfrm>
            <a:off x="17244243" y="9892259"/>
            <a:ext cx="651798" cy="651799"/>
          </a:xfrm>
          <a:prstGeom prst="line">
            <a:avLst/>
          </a:prstGeom>
          <a:ln w="63500">
            <a:solidFill>
              <a:srgbClr val="000000">
                <a:alpha val="34000"/>
              </a:srgbClr>
            </a:solidFill>
            <a:miter lim="400000"/>
          </a:ln>
        </p:spPr>
        <p:txBody>
          <a:bodyPr lIns="50800" tIns="50800" rIns="50800" bIns="50800" anchor="ctr"/>
          <a:lstStyle/>
          <a:p>
            <a:pPr algn="ctr" defTabSz="825500">
              <a:lnSpc>
                <a:spcPct val="100000"/>
              </a:lnSpc>
              <a:spcBef>
                <a:spcPts val="0"/>
              </a:spcBef>
              <a:defRPr sz="3200" b="0">
                <a:solidFill>
                  <a:srgbClr val="000000"/>
                </a:solidFill>
                <a:latin typeface="Helvetica Light"/>
                <a:ea typeface="Helvetica Light"/>
                <a:cs typeface="Helvetica Light"/>
                <a:sym typeface="Helvetica Light"/>
              </a:defRPr>
            </a:pPr>
            <a:endParaRPr/>
          </a:p>
        </p:txBody>
      </p:sp>
      <p:sp>
        <p:nvSpPr>
          <p:cNvPr id="1182" name="Shape 1182"/>
          <p:cNvSpPr/>
          <p:nvPr/>
        </p:nvSpPr>
        <p:spPr>
          <a:xfrm>
            <a:off x="15538450" y="11376776"/>
            <a:ext cx="2431677" cy="1"/>
          </a:xfrm>
          <a:prstGeom prst="line">
            <a:avLst/>
          </a:prstGeom>
          <a:ln w="63500">
            <a:solidFill>
              <a:srgbClr val="000000">
                <a:alpha val="34000"/>
              </a:srgbClr>
            </a:solidFill>
            <a:miter lim="400000"/>
            <a:headEnd type="oval"/>
          </a:ln>
        </p:spPr>
        <p:txBody>
          <a:bodyPr lIns="50800" tIns="50800" rIns="50800" bIns="50800" anchor="ctr"/>
          <a:lstStyle/>
          <a:p>
            <a:pPr algn="ctr" defTabSz="825500">
              <a:lnSpc>
                <a:spcPct val="100000"/>
              </a:lnSpc>
              <a:spcBef>
                <a:spcPts val="0"/>
              </a:spcBef>
              <a:defRPr sz="3200" b="0">
                <a:solidFill>
                  <a:srgbClr val="000000"/>
                </a:solidFill>
                <a:latin typeface="Helvetica Light"/>
                <a:ea typeface="Helvetica Light"/>
                <a:cs typeface="Helvetica Light"/>
                <a:sym typeface="Helvetica Light"/>
              </a:defRPr>
            </a:pPr>
            <a:endParaRPr/>
          </a:p>
        </p:txBody>
      </p:sp>
      <p:sp>
        <p:nvSpPr>
          <p:cNvPr id="1183" name="Shape 1183"/>
          <p:cNvSpPr/>
          <p:nvPr/>
        </p:nvSpPr>
        <p:spPr>
          <a:xfrm>
            <a:off x="15538450" y="9879559"/>
            <a:ext cx="1724456" cy="1"/>
          </a:xfrm>
          <a:prstGeom prst="line">
            <a:avLst/>
          </a:prstGeom>
          <a:ln w="63500">
            <a:solidFill>
              <a:srgbClr val="000000">
                <a:alpha val="34000"/>
              </a:srgbClr>
            </a:solidFill>
            <a:miter lim="400000"/>
            <a:headEnd type="oval"/>
          </a:ln>
        </p:spPr>
        <p:txBody>
          <a:bodyPr lIns="50800" tIns="50800" rIns="50800" bIns="50800" anchor="ctr"/>
          <a:lstStyle/>
          <a:p>
            <a:pPr algn="ctr" defTabSz="825500">
              <a:lnSpc>
                <a:spcPct val="100000"/>
              </a:lnSpc>
              <a:spcBef>
                <a:spcPts val="0"/>
              </a:spcBef>
              <a:defRPr sz="3200" b="0">
                <a:solidFill>
                  <a:srgbClr val="000000"/>
                </a:solidFill>
                <a:latin typeface="Helvetica Light"/>
                <a:ea typeface="Helvetica Light"/>
                <a:cs typeface="Helvetica Light"/>
                <a:sym typeface="Helvetica Light"/>
              </a:defRPr>
            </a:pPr>
            <a:endParaRPr/>
          </a:p>
        </p:txBody>
      </p:sp>
      <p:sp>
        <p:nvSpPr>
          <p:cNvPr id="1184" name="Shape 1184"/>
          <p:cNvSpPr/>
          <p:nvPr/>
        </p:nvSpPr>
        <p:spPr>
          <a:xfrm flipV="1">
            <a:off x="17956459" y="10592569"/>
            <a:ext cx="629990" cy="797183"/>
          </a:xfrm>
          <a:prstGeom prst="line">
            <a:avLst/>
          </a:prstGeom>
          <a:ln w="63500">
            <a:solidFill>
              <a:srgbClr val="000000">
                <a:alpha val="34000"/>
              </a:srgbClr>
            </a:solidFill>
            <a:miter lim="400000"/>
          </a:ln>
        </p:spPr>
        <p:txBody>
          <a:bodyPr lIns="50800" tIns="50800" rIns="50800" bIns="50800" anchor="ctr"/>
          <a:lstStyle/>
          <a:p>
            <a:pPr algn="ctr" defTabSz="825500">
              <a:lnSpc>
                <a:spcPct val="100000"/>
              </a:lnSpc>
              <a:spcBef>
                <a:spcPts val="0"/>
              </a:spcBef>
              <a:defRPr sz="3200" b="0">
                <a:solidFill>
                  <a:srgbClr val="000000"/>
                </a:solidFill>
                <a:latin typeface="Helvetica Light"/>
                <a:ea typeface="Helvetica Light"/>
                <a:cs typeface="Helvetica Light"/>
                <a:sym typeface="Helvetica Light"/>
              </a:defRPr>
            </a:pPr>
            <a:endParaRPr/>
          </a:p>
        </p:txBody>
      </p:sp>
    </p:spTree>
  </p:cSld>
  <p:clrMapOvr>
    <a:masterClrMapping/>
  </p:clrMapOvr>
  <p:transition spd="slow"/>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8" name="Shape 1188"/>
          <p:cNvSpPr/>
          <p:nvPr/>
        </p:nvSpPr>
        <p:spPr>
          <a:xfrm>
            <a:off x="4954754" y="7795047"/>
            <a:ext cx="5524057" cy="1"/>
          </a:xfrm>
          <a:prstGeom prst="line">
            <a:avLst/>
          </a:prstGeom>
          <a:ln w="63500">
            <a:solidFill>
              <a:srgbClr val="000000"/>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189" name="Shape 1189"/>
          <p:cNvSpPr/>
          <p:nvPr/>
        </p:nvSpPr>
        <p:spPr>
          <a:xfrm flipV="1">
            <a:off x="10477612" y="7771204"/>
            <a:ext cx="1" cy="2650967"/>
          </a:xfrm>
          <a:prstGeom prst="line">
            <a:avLst/>
          </a:prstGeom>
          <a:ln w="63500">
            <a:solidFill>
              <a:srgbClr val="000000"/>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190" name="Shape 1190"/>
          <p:cNvSpPr/>
          <p:nvPr/>
        </p:nvSpPr>
        <p:spPr>
          <a:xfrm>
            <a:off x="3044854" y="8504237"/>
            <a:ext cx="7065568" cy="1"/>
          </a:xfrm>
          <a:prstGeom prst="line">
            <a:avLst/>
          </a:prstGeom>
          <a:ln w="63500">
            <a:solidFill>
              <a:schemeClr val="accent3"/>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191" name="Shape 1191"/>
          <p:cNvSpPr/>
          <p:nvPr/>
        </p:nvSpPr>
        <p:spPr>
          <a:xfrm flipV="1">
            <a:off x="10064520" y="8527616"/>
            <a:ext cx="1" cy="1784529"/>
          </a:xfrm>
          <a:prstGeom prst="line">
            <a:avLst/>
          </a:prstGeom>
          <a:ln w="63500">
            <a:solidFill>
              <a:schemeClr val="accent3"/>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192" name="Shape 1192"/>
          <p:cNvSpPr/>
          <p:nvPr/>
        </p:nvSpPr>
        <p:spPr>
          <a:xfrm>
            <a:off x="1372374" y="3356885"/>
            <a:ext cx="7467601" cy="9146283"/>
          </a:xfrm>
          <a:prstGeom prst="rect">
            <a:avLst/>
          </a:prstGeom>
          <a:gradFill>
            <a:gsLst>
              <a:gs pos="0">
                <a:srgbClr val="FFFFFF">
                  <a:alpha val="44001"/>
                </a:srgbClr>
              </a:gs>
              <a:gs pos="100000">
                <a:srgbClr val="EEEEEE">
                  <a:alpha val="44001"/>
                </a:srgbClr>
              </a:gs>
            </a:gsLst>
            <a:lin ang="16200000"/>
          </a:gra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193" name="Shape 1193"/>
          <p:cNvSpPr/>
          <p:nvPr/>
        </p:nvSpPr>
        <p:spPr>
          <a:xfrm>
            <a:off x="10255084" y="9170670"/>
            <a:ext cx="5031633" cy="2915961"/>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chemeClr val="accent4">
              <a:alpha val="14000"/>
            </a:schemeClr>
          </a:solidFill>
          <a:ln w="63500">
            <a:solidFill>
              <a:schemeClr val="accent4">
                <a:alpha val="56000"/>
              </a:schemeClr>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194" name="Shape 1194"/>
          <p:cNvSpPr/>
          <p:nvPr/>
        </p:nvSpPr>
        <p:spPr>
          <a:xfrm>
            <a:off x="14211275" y="10118800"/>
            <a:ext cx="2557732" cy="1019647"/>
          </a:xfrm>
          <a:prstGeom prst="rect">
            <a:avLst/>
          </a:prstGeom>
          <a:solidFill>
            <a:schemeClr val="accent4"/>
          </a:solidFill>
          <a:ln w="12700">
            <a:miter lim="400000"/>
          </a:ln>
          <a:effectLst>
            <a:outerShdw blurRad="38100" dist="25400" dir="5400000" rotWithShape="0">
              <a:srgbClr val="000000">
                <a:alpha val="50000"/>
              </a:srgbClr>
            </a:outerShdw>
          </a:effectLst>
          <a:extLst>
            <a:ext uri="{C572A759-6A51-4108-AA02-DFA0A04FC94B}">
              <ma14:wrappingTextBoxFlag xmlns="" xmlns:ma14="http://schemas.microsoft.com/office/mac/drawingml/2011/main" val="1"/>
            </a:ext>
          </a:extLst>
        </p:spPr>
        <p:txBody>
          <a:bodyPr lIns="50800" tIns="50800" rIns="50800" bIns="50800" anchor="ctr"/>
          <a:lstStyle>
            <a:lvl1pPr algn="ctr" defTabSz="825500">
              <a:lnSpc>
                <a:spcPct val="100000"/>
              </a:lnSpc>
              <a:spcBef>
                <a:spcPts val="0"/>
              </a:spcBef>
              <a:defRPr sz="3700" b="0">
                <a:latin typeface="Klavika Basic"/>
                <a:ea typeface="Klavika Basic"/>
                <a:cs typeface="Klavika Basic"/>
                <a:sym typeface="Klavika Basic"/>
              </a:defRPr>
            </a:lvl1pPr>
          </a:lstStyle>
          <a:p>
            <a:r>
              <a:t>Provider</a:t>
            </a:r>
          </a:p>
        </p:txBody>
      </p:sp>
      <p:sp>
        <p:nvSpPr>
          <p:cNvPr id="1195" name="Shape 1195"/>
          <p:cNvSpPr/>
          <p:nvPr/>
        </p:nvSpPr>
        <p:spPr>
          <a:xfrm>
            <a:off x="8772954" y="10118800"/>
            <a:ext cx="2557732" cy="1019647"/>
          </a:xfrm>
          <a:prstGeom prst="rect">
            <a:avLst/>
          </a:prstGeom>
          <a:solidFill>
            <a:schemeClr val="accent4"/>
          </a:solidFill>
          <a:ln w="12700">
            <a:miter lim="400000"/>
          </a:ln>
          <a:effectLst>
            <a:outerShdw blurRad="38100" dist="25400" dir="5400000" rotWithShape="0">
              <a:srgbClr val="000000">
                <a:alpha val="50000"/>
              </a:srgbClr>
            </a:outerShdw>
          </a:effectLst>
          <a:extLst>
            <a:ext uri="{C572A759-6A51-4108-AA02-DFA0A04FC94B}">
              <ma14:wrappingTextBoxFlag xmlns="" xmlns:ma14="http://schemas.microsoft.com/office/mac/drawingml/2011/main" val="1"/>
            </a:ext>
          </a:extLst>
        </p:spPr>
        <p:txBody>
          <a:bodyPr lIns="50800" tIns="50800" rIns="50800" bIns="50800" anchor="ctr"/>
          <a:lstStyle>
            <a:lvl1pPr algn="ctr" defTabSz="825500">
              <a:lnSpc>
                <a:spcPct val="100000"/>
              </a:lnSpc>
              <a:spcBef>
                <a:spcPts val="0"/>
              </a:spcBef>
              <a:defRPr sz="3700" b="0">
                <a:latin typeface="Klavika Basic"/>
                <a:ea typeface="Klavika Basic"/>
                <a:cs typeface="Klavika Basic"/>
                <a:sym typeface="Klavika Basic"/>
              </a:defRPr>
            </a:lvl1pPr>
          </a:lstStyle>
          <a:p>
            <a:r>
              <a:t>Core</a:t>
            </a:r>
          </a:p>
        </p:txBody>
      </p:sp>
      <p:sp>
        <p:nvSpPr>
          <p:cNvPr id="1196" name="Shape 1196"/>
          <p:cNvSpPr/>
          <p:nvPr/>
        </p:nvSpPr>
        <p:spPr>
          <a:xfrm>
            <a:off x="4954754" y="7795047"/>
            <a:ext cx="5524057" cy="1"/>
          </a:xfrm>
          <a:prstGeom prst="line">
            <a:avLst/>
          </a:prstGeom>
          <a:ln w="63500">
            <a:solidFill>
              <a:srgbClr val="000000"/>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197" name="Shape 1197"/>
          <p:cNvSpPr/>
          <p:nvPr/>
        </p:nvSpPr>
        <p:spPr>
          <a:xfrm flipV="1">
            <a:off x="5816865" y="5986008"/>
            <a:ext cx="1" cy="1784529"/>
          </a:xfrm>
          <a:prstGeom prst="line">
            <a:avLst/>
          </a:prstGeom>
          <a:ln w="63500">
            <a:solidFill>
              <a:srgbClr val="000000"/>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198" name="Shape 1198"/>
          <p:cNvSpPr/>
          <p:nvPr/>
        </p:nvSpPr>
        <p:spPr>
          <a:xfrm>
            <a:off x="900669" y="4271235"/>
            <a:ext cx="11353939" cy="1"/>
          </a:xfrm>
          <a:prstGeom prst="line">
            <a:avLst/>
          </a:prstGeom>
          <a:ln w="63500">
            <a:solidFill>
              <a:srgbClr val="FFFFFF"/>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205" name="Group 1205"/>
          <p:cNvGrpSpPr/>
          <p:nvPr/>
        </p:nvGrpSpPr>
        <p:grpSpPr>
          <a:xfrm>
            <a:off x="1823968" y="6618227"/>
            <a:ext cx="681098" cy="2866536"/>
            <a:chOff x="0" y="0"/>
            <a:chExt cx="681096" cy="2866535"/>
          </a:xfrm>
        </p:grpSpPr>
        <p:sp>
          <p:nvSpPr>
            <p:cNvPr id="1199" name="Shape 1199"/>
            <p:cNvSpPr/>
            <p:nvPr/>
          </p:nvSpPr>
          <p:spPr>
            <a:xfrm>
              <a:off x="149253" y="1040372"/>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200" name="Shape 1200"/>
            <p:cNvSpPr/>
            <p:nvPr/>
          </p:nvSpPr>
          <p:spPr>
            <a:xfrm>
              <a:off x="0" y="1439642"/>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201" name="Shape 1201"/>
            <p:cNvSpPr/>
            <p:nvPr/>
          </p:nvSpPr>
          <p:spPr>
            <a:xfrm>
              <a:off x="149253" y="2079852"/>
              <a:ext cx="387917" cy="387418"/>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202" name="Shape 1202"/>
            <p:cNvSpPr/>
            <p:nvPr/>
          </p:nvSpPr>
          <p:spPr>
            <a:xfrm>
              <a:off x="0" y="2479123"/>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203" name="Shape 1203"/>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204" name="Shape 1204"/>
            <p:cNvSpPr/>
            <p:nvPr/>
          </p:nvSpPr>
          <p:spPr>
            <a:xfrm>
              <a:off x="0" y="399270"/>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sp>
        <p:nvSpPr>
          <p:cNvPr id="1206" name="Shape 1206"/>
          <p:cNvSpPr/>
          <p:nvPr/>
        </p:nvSpPr>
        <p:spPr>
          <a:xfrm flipV="1">
            <a:off x="2725419" y="6563217"/>
            <a:ext cx="1" cy="3171886"/>
          </a:xfrm>
          <a:prstGeom prst="line">
            <a:avLst/>
          </a:prstGeom>
          <a:ln w="63500">
            <a:solidFill>
              <a:schemeClr val="accent3"/>
            </a:solidFill>
            <a:miter/>
            <a:headEnd type="oval"/>
            <a:tailEnd type="oval"/>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207" name="Shape 1207"/>
          <p:cNvSpPr/>
          <p:nvPr/>
        </p:nvSpPr>
        <p:spPr>
          <a:xfrm>
            <a:off x="5816865" y="9532653"/>
            <a:ext cx="1" cy="1270001"/>
          </a:xfrm>
          <a:prstGeom prst="line">
            <a:avLst/>
          </a:prstGeom>
          <a:ln w="63500">
            <a:solidFill>
              <a:srgbClr val="DDDDDD"/>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208" name="Shape 1208"/>
          <p:cNvSpPr/>
          <p:nvPr/>
        </p:nvSpPr>
        <p:spPr>
          <a:xfrm>
            <a:off x="1827839" y="11474798"/>
            <a:ext cx="4725400" cy="1390120"/>
          </a:xfrm>
          <a:prstGeom prst="rect">
            <a:avLst/>
          </a:prstGeom>
          <a:solidFill>
            <a:srgbClr val="DDDDDD"/>
          </a:soli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209" name="Shape 1209"/>
          <p:cNvSpPr/>
          <p:nvPr/>
        </p:nvSpPr>
        <p:spPr>
          <a:xfrm>
            <a:off x="2754126" y="8504237"/>
            <a:ext cx="7356297" cy="1"/>
          </a:xfrm>
          <a:prstGeom prst="line">
            <a:avLst/>
          </a:prstGeom>
          <a:ln w="63500">
            <a:solidFill>
              <a:schemeClr val="accent3"/>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210" name="Shape 1210"/>
          <p:cNvSpPr/>
          <p:nvPr/>
        </p:nvSpPr>
        <p:spPr>
          <a:xfrm>
            <a:off x="1216422" y="9848037"/>
            <a:ext cx="2210633" cy="639234"/>
          </a:xfrm>
          <a:prstGeom prst="rect">
            <a:avLst/>
          </a:prstGeom>
          <a:ln w="254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lnSpc>
                <a:spcPct val="100000"/>
              </a:lnSpc>
              <a:spcBef>
                <a:spcPts val="0"/>
              </a:spcBef>
              <a:defRPr sz="2400">
                <a:solidFill>
                  <a:schemeClr val="accent3"/>
                </a:solidFill>
              </a:defRPr>
            </a:lvl1pPr>
          </a:lstStyle>
          <a:p>
            <a:r>
              <a:t>OPERATORS</a:t>
            </a:r>
          </a:p>
        </p:txBody>
      </p:sp>
      <p:sp>
        <p:nvSpPr>
          <p:cNvPr id="1211" name="Shape 1211"/>
          <p:cNvSpPr/>
          <p:nvPr/>
        </p:nvSpPr>
        <p:spPr>
          <a:xfrm>
            <a:off x="2268095" y="3533723"/>
            <a:ext cx="5676158" cy="690035"/>
          </a:xfrm>
          <a:prstGeom prst="rect">
            <a:avLst/>
          </a:prstGeom>
          <a:ln w="254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lgn="ctr">
              <a:lnSpc>
                <a:spcPct val="100000"/>
              </a:lnSpc>
              <a:spcBef>
                <a:spcPts val="0"/>
              </a:spcBef>
              <a:defRPr sz="2700">
                <a:solidFill>
                  <a:schemeClr val="accent1">
                    <a:lumOff val="11519"/>
                  </a:schemeClr>
                </a:solidFill>
              </a:defRPr>
            </a:lvl1pPr>
          </a:lstStyle>
          <a:p>
            <a:r>
              <a:t>INFRASTRUCTURE AS CODE</a:t>
            </a:r>
          </a:p>
        </p:txBody>
      </p:sp>
      <p:sp>
        <p:nvSpPr>
          <p:cNvPr id="1212" name="Shape 1212"/>
          <p:cNvSpPr/>
          <p:nvPr/>
        </p:nvSpPr>
        <p:spPr>
          <a:xfrm>
            <a:off x="3702437" y="6053413"/>
            <a:ext cx="4228857" cy="1"/>
          </a:xfrm>
          <a:prstGeom prst="line">
            <a:avLst/>
          </a:prstGeom>
          <a:ln w="63500">
            <a:solidFill>
              <a:srgbClr val="000000"/>
            </a:solidFill>
            <a:miter/>
            <a:headEnd type="oval"/>
            <a:tailEnd type="oval"/>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219" name="Group 1219"/>
          <p:cNvGrpSpPr/>
          <p:nvPr/>
        </p:nvGrpSpPr>
        <p:grpSpPr>
          <a:xfrm>
            <a:off x="5181865" y="10374780"/>
            <a:ext cx="1270001" cy="1270001"/>
            <a:chOff x="0" y="0"/>
            <a:chExt cx="1270000" cy="1270000"/>
          </a:xfrm>
        </p:grpSpPr>
        <p:sp>
          <p:nvSpPr>
            <p:cNvPr id="1213" name="Shape 1213"/>
            <p:cNvSpPr/>
            <p:nvPr/>
          </p:nvSpPr>
          <p:spPr>
            <a:xfrm>
              <a:off x="0" y="0"/>
              <a:ext cx="1270000" cy="1270000"/>
            </a:xfrm>
            <a:prstGeom prst="ellipse">
              <a:avLst/>
            </a:prstGeom>
            <a:solidFill>
              <a:srgbClr val="FFFFFF"/>
            </a:solidFill>
            <a:ln w="25400" cap="flat">
              <a:solidFill>
                <a:srgbClr val="A7A7A7"/>
              </a:solidFill>
              <a:prstDash val="solid"/>
              <a:miter lim="8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218" name="Group 1218"/>
            <p:cNvGrpSpPr/>
            <p:nvPr/>
          </p:nvGrpSpPr>
          <p:grpSpPr>
            <a:xfrm>
              <a:off x="116500" y="159352"/>
              <a:ext cx="1011600" cy="976696"/>
              <a:chOff x="0" y="0"/>
              <a:chExt cx="1011598" cy="976695"/>
            </a:xfrm>
          </p:grpSpPr>
          <p:sp>
            <p:nvSpPr>
              <p:cNvPr id="1214" name="Shape 1214"/>
              <p:cNvSpPr/>
              <p:nvPr/>
            </p:nvSpPr>
            <p:spPr>
              <a:xfrm>
                <a:off x="215973" y="881946"/>
                <a:ext cx="584441" cy="9475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8532" y="13722"/>
                      <a:pt x="14817" y="21600"/>
                      <a:pt x="10820" y="21600"/>
                    </a:cubicBezTo>
                    <a:cubicBezTo>
                      <a:pt x="6823" y="21600"/>
                      <a:pt x="3109" y="13722"/>
                      <a:pt x="0" y="0"/>
                    </a:cubicBezTo>
                  </a:path>
                </a:pathLst>
              </a:custGeom>
              <a:noFill/>
              <a:ln w="25400" cap="flat">
                <a:solidFill>
                  <a:srgbClr val="DDDDDD"/>
                </a:solidFill>
                <a:prstDash val="solid"/>
                <a:miter lim="800000"/>
                <a:tailEnd type="triangle" w="med" len="med"/>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215" name="Shape 1215"/>
              <p:cNvSpPr/>
              <p:nvPr/>
            </p:nvSpPr>
            <p:spPr>
              <a:xfrm>
                <a:off x="0" y="0"/>
                <a:ext cx="310880" cy="47343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0" y="21501"/>
                      <a:pt x="0" y="21402"/>
                      <a:pt x="0" y="21352"/>
                    </a:cubicBezTo>
                    <a:cubicBezTo>
                      <a:pt x="0" y="11692"/>
                      <a:pt x="8881" y="3517"/>
                      <a:pt x="21600" y="0"/>
                    </a:cubicBezTo>
                  </a:path>
                </a:pathLst>
              </a:custGeom>
              <a:noFill/>
              <a:ln w="25400" cap="flat">
                <a:solidFill>
                  <a:srgbClr val="DDDDDD"/>
                </a:solidFill>
                <a:prstDash val="solid"/>
                <a:miter lim="800000"/>
                <a:tailEnd type="triangle" w="med" len="med"/>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216" name="Shape 1216"/>
              <p:cNvSpPr/>
              <p:nvPr/>
            </p:nvSpPr>
            <p:spPr>
              <a:xfrm>
                <a:off x="724714" y="9586"/>
                <a:ext cx="286885" cy="463847"/>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21600" y="21498"/>
                      <a:pt x="21600" y="21397"/>
                      <a:pt x="21600" y="21346"/>
                    </a:cubicBezTo>
                    <a:cubicBezTo>
                      <a:pt x="21600" y="11944"/>
                      <a:pt x="12715" y="3761"/>
                      <a:pt x="0" y="0"/>
                    </a:cubicBezTo>
                  </a:path>
                </a:pathLst>
              </a:custGeom>
              <a:noFill/>
              <a:ln w="25400" cap="flat">
                <a:solidFill>
                  <a:srgbClr val="DDDDDD"/>
                </a:solidFill>
                <a:prstDash val="solid"/>
                <a:miter lim="800000"/>
                <a:headEnd type="triangle" w="med" len="med"/>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217" name="Shape 1217"/>
              <p:cNvSpPr/>
              <p:nvPr/>
            </p:nvSpPr>
            <p:spPr>
              <a:xfrm>
                <a:off x="130920" y="88802"/>
                <a:ext cx="762001" cy="762001"/>
              </a:xfrm>
              <a:prstGeom prst="ellipse">
                <a:avLst/>
              </a:prstGeom>
              <a:solidFill>
                <a:srgbClr val="DDDDDD"/>
              </a:solidFill>
              <a:ln w="25400" cap="flat">
                <a:solidFill>
                  <a:srgbClr val="DDDDDD"/>
                </a:solidFill>
                <a:prstDash val="solid"/>
                <a:miter lim="8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grpSp>
      <p:sp>
        <p:nvSpPr>
          <p:cNvPr id="1220" name="Shape 1220"/>
          <p:cNvSpPr/>
          <p:nvPr/>
        </p:nvSpPr>
        <p:spPr>
          <a:xfrm>
            <a:off x="5181865" y="10711887"/>
            <a:ext cx="1270001" cy="523241"/>
          </a:xfrm>
          <a:prstGeom prst="rect">
            <a:avLst/>
          </a:prstGeom>
          <a:ln w="25400">
            <a:miter lim="400000"/>
          </a:ln>
          <a:extLst>
            <a:ext uri="{C572A759-6A51-4108-AA02-DFA0A04FC94B}">
              <ma14:wrappingTextBoxFlag xmlns="" xmlns:ma14="http://schemas.microsoft.com/office/mac/drawingml/2011/main" val="1"/>
            </a:ext>
          </a:extLst>
        </p:spPr>
        <p:txBody>
          <a:bodyPr lIns="121919" tIns="121919" rIns="121919" bIns="121919" anchor="b">
            <a:spAutoFit/>
          </a:bodyPr>
          <a:lstStyle>
            <a:lvl1pPr algn="ctr">
              <a:lnSpc>
                <a:spcPct val="150000"/>
              </a:lnSpc>
              <a:spcBef>
                <a:spcPts val="0"/>
              </a:spcBef>
              <a:defRPr sz="1800" cap="all">
                <a:solidFill>
                  <a:srgbClr val="44546A"/>
                </a:solidFill>
                <a:latin typeface="Verdana"/>
                <a:ea typeface="Verdana"/>
                <a:cs typeface="Verdana"/>
                <a:sym typeface="Verdana"/>
              </a:defRPr>
            </a:lvl1pPr>
          </a:lstStyle>
          <a:p>
            <a:r>
              <a:t>VCS</a:t>
            </a:r>
          </a:p>
        </p:txBody>
      </p:sp>
      <p:grpSp>
        <p:nvGrpSpPr>
          <p:cNvPr id="1225" name="Group 1225"/>
          <p:cNvGrpSpPr/>
          <p:nvPr/>
        </p:nvGrpSpPr>
        <p:grpSpPr>
          <a:xfrm>
            <a:off x="1985440" y="11660010"/>
            <a:ext cx="1019695" cy="1019696"/>
            <a:chOff x="0" y="0"/>
            <a:chExt cx="1019694" cy="1019694"/>
          </a:xfrm>
        </p:grpSpPr>
        <p:pic>
          <p:nvPicPr>
            <p:cNvPr id="1221" name="pasted-image.pdf"/>
            <p:cNvPicPr>
              <a:picLocks noChangeAspect="1"/>
            </p:cNvPicPr>
            <p:nvPr/>
          </p:nvPicPr>
          <p:blipFill>
            <a:blip r:embed="rId3">
              <a:alphaModFix amt="34000"/>
              <a:extLst/>
            </a:blip>
            <a:srcRect/>
            <a:stretch>
              <a:fillRect/>
            </a:stretch>
          </p:blipFill>
          <p:spPr>
            <a:xfrm>
              <a:off x="0" y="0"/>
              <a:ext cx="1019695" cy="1019695"/>
            </a:xfrm>
            <a:prstGeom prst="rect">
              <a:avLst/>
            </a:prstGeom>
            <a:ln w="12700" cap="flat">
              <a:noFill/>
              <a:miter lim="400000"/>
            </a:ln>
            <a:effectLst/>
          </p:spPr>
        </p:pic>
        <p:sp>
          <p:nvSpPr>
            <p:cNvPr id="1222" name="Shape 1222"/>
            <p:cNvSpPr/>
            <p:nvPr/>
          </p:nvSpPr>
          <p:spPr>
            <a:xfrm>
              <a:off x="162757" y="126755"/>
              <a:ext cx="694057" cy="224769"/>
            </a:xfrm>
            <a:prstGeom prst="rect">
              <a:avLst/>
            </a:prstGeom>
            <a:solidFill>
              <a:schemeClr val="accent3"/>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223" name="Shape 1223"/>
            <p:cNvSpPr/>
            <p:nvPr/>
          </p:nvSpPr>
          <p:spPr>
            <a:xfrm>
              <a:off x="162757" y="397402"/>
              <a:ext cx="694057" cy="224769"/>
            </a:xfrm>
            <a:prstGeom prst="rect">
              <a:avLst/>
            </a:prstGeom>
            <a:solidFill>
              <a:schemeClr val="accent3"/>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224" name="Shape 1224"/>
            <p:cNvSpPr/>
            <p:nvPr/>
          </p:nvSpPr>
          <p:spPr>
            <a:xfrm>
              <a:off x="162757" y="668049"/>
              <a:ext cx="694057" cy="224769"/>
            </a:xfrm>
            <a:prstGeom prst="rect">
              <a:avLst/>
            </a:prstGeom>
            <a:solidFill>
              <a:schemeClr val="accent3"/>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grpSp>
        <p:nvGrpSpPr>
          <p:cNvPr id="1230" name="Group 1230"/>
          <p:cNvGrpSpPr/>
          <p:nvPr/>
        </p:nvGrpSpPr>
        <p:grpSpPr>
          <a:xfrm>
            <a:off x="3140930" y="11660010"/>
            <a:ext cx="1019695" cy="1019696"/>
            <a:chOff x="0" y="0"/>
            <a:chExt cx="1019694" cy="1019694"/>
          </a:xfrm>
        </p:grpSpPr>
        <p:pic>
          <p:nvPicPr>
            <p:cNvPr id="1226" name="pasted-image.pdf"/>
            <p:cNvPicPr>
              <a:picLocks noChangeAspect="1"/>
            </p:cNvPicPr>
            <p:nvPr/>
          </p:nvPicPr>
          <p:blipFill>
            <a:blip r:embed="rId3">
              <a:alphaModFix amt="34000"/>
              <a:extLst/>
            </a:blip>
            <a:srcRect/>
            <a:stretch>
              <a:fillRect/>
            </a:stretch>
          </p:blipFill>
          <p:spPr>
            <a:xfrm>
              <a:off x="0" y="0"/>
              <a:ext cx="1019695" cy="1019695"/>
            </a:xfrm>
            <a:prstGeom prst="rect">
              <a:avLst/>
            </a:prstGeom>
            <a:ln w="12700" cap="flat">
              <a:noFill/>
              <a:miter lim="400000"/>
            </a:ln>
            <a:effectLst/>
          </p:spPr>
        </p:pic>
        <p:sp>
          <p:nvSpPr>
            <p:cNvPr id="1227" name="Shape 1227"/>
            <p:cNvSpPr/>
            <p:nvPr/>
          </p:nvSpPr>
          <p:spPr>
            <a:xfrm>
              <a:off x="162757" y="126755"/>
              <a:ext cx="694057" cy="224769"/>
            </a:xfrm>
            <a:prstGeom prst="rect">
              <a:avLst/>
            </a:prstGeom>
            <a:solidFill>
              <a:schemeClr val="accent3"/>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228" name="Shape 1228"/>
            <p:cNvSpPr/>
            <p:nvPr/>
          </p:nvSpPr>
          <p:spPr>
            <a:xfrm>
              <a:off x="162757" y="397402"/>
              <a:ext cx="694057" cy="224769"/>
            </a:xfrm>
            <a:prstGeom prst="rect">
              <a:avLst/>
            </a:prstGeom>
            <a:solidFill>
              <a:schemeClr val="accent3"/>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229" name="Shape 1229"/>
            <p:cNvSpPr/>
            <p:nvPr/>
          </p:nvSpPr>
          <p:spPr>
            <a:xfrm>
              <a:off x="162757" y="668049"/>
              <a:ext cx="694057" cy="224769"/>
            </a:xfrm>
            <a:prstGeom prst="rect">
              <a:avLst/>
            </a:prstGeom>
            <a:solidFill>
              <a:schemeClr val="accent3"/>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pic>
        <p:nvPicPr>
          <p:cNvPr id="1231" name="pasted-image.tiff"/>
          <p:cNvPicPr>
            <a:picLocks noChangeAspect="1"/>
          </p:cNvPicPr>
          <p:nvPr/>
        </p:nvPicPr>
        <p:blipFill>
          <a:blip r:embed="rId4">
            <a:extLst/>
          </a:blip>
          <a:stretch>
            <a:fillRect/>
          </a:stretch>
        </p:blipFill>
        <p:spPr>
          <a:xfrm>
            <a:off x="3183425" y="6551743"/>
            <a:ext cx="6032133" cy="3393506"/>
          </a:xfrm>
          <a:prstGeom prst="rect">
            <a:avLst/>
          </a:prstGeom>
          <a:ln w="12700">
            <a:miter lim="400000"/>
          </a:ln>
        </p:spPr>
      </p:pic>
      <p:sp>
        <p:nvSpPr>
          <p:cNvPr id="1232" name="Shape 1232"/>
          <p:cNvSpPr>
            <a:spLocks noGrp="1"/>
          </p:cNvSpPr>
          <p:nvPr>
            <p:ph type="title"/>
          </p:nvPr>
        </p:nvSpPr>
        <p:spPr>
          <a:xfrm>
            <a:off x="1565396" y="875901"/>
            <a:ext cx="21746796" cy="1405845"/>
          </a:xfrm>
          <a:prstGeom prst="rect">
            <a:avLst/>
          </a:prstGeom>
        </p:spPr>
        <p:txBody>
          <a:bodyPr/>
          <a:lstStyle>
            <a:lvl1pPr defTabSz="1737360">
              <a:spcBef>
                <a:spcPts val="1700"/>
              </a:spcBef>
              <a:defRPr sz="7029" spc="-251">
                <a:latin typeface="Verdana"/>
                <a:ea typeface="Verdana"/>
                <a:cs typeface="Verdana"/>
                <a:sym typeface="Verdana"/>
              </a:defRPr>
            </a:lvl1pPr>
          </a:lstStyle>
          <a:p>
            <a:r>
              <a:t>Workspace management and VCS connection</a:t>
            </a:r>
          </a:p>
        </p:txBody>
      </p:sp>
      <p:sp>
        <p:nvSpPr>
          <p:cNvPr id="1233" name="Shape 1233"/>
          <p:cNvSpPr/>
          <p:nvPr/>
        </p:nvSpPr>
        <p:spPr>
          <a:xfrm>
            <a:off x="7023133" y="4832060"/>
            <a:ext cx="2557732" cy="639235"/>
          </a:xfrm>
          <a:prstGeom prst="rect">
            <a:avLst/>
          </a:prstGeom>
          <a:ln w="254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lgn="ctr">
              <a:lnSpc>
                <a:spcPct val="100000"/>
              </a:lnSpc>
              <a:spcBef>
                <a:spcPts val="0"/>
              </a:spcBef>
              <a:defRPr sz="2400">
                <a:solidFill>
                  <a:srgbClr val="000000"/>
                </a:solidFill>
              </a:defRPr>
            </a:lvl1pPr>
          </a:lstStyle>
          <a:p>
            <a:r>
              <a:t>DEVELOPERS</a:t>
            </a:r>
          </a:p>
        </p:txBody>
      </p:sp>
      <p:grpSp>
        <p:nvGrpSpPr>
          <p:cNvPr id="1259" name="Group 1259"/>
          <p:cNvGrpSpPr/>
          <p:nvPr/>
        </p:nvGrpSpPr>
        <p:grpSpPr>
          <a:xfrm>
            <a:off x="4546046" y="4769116"/>
            <a:ext cx="2541639" cy="1132479"/>
            <a:chOff x="0" y="0"/>
            <a:chExt cx="2541638" cy="1132477"/>
          </a:xfrm>
        </p:grpSpPr>
        <p:grpSp>
          <p:nvGrpSpPr>
            <p:cNvPr id="1238" name="Group 1238"/>
            <p:cNvGrpSpPr/>
            <p:nvPr/>
          </p:nvGrpSpPr>
          <p:grpSpPr>
            <a:xfrm>
              <a:off x="0" y="-1"/>
              <a:ext cx="782944" cy="917733"/>
              <a:chOff x="0" y="0"/>
              <a:chExt cx="782943" cy="917731"/>
            </a:xfrm>
          </p:grpSpPr>
          <p:sp>
            <p:nvSpPr>
              <p:cNvPr id="1234" name="Shape 1234"/>
              <p:cNvSpPr/>
              <p:nvPr/>
            </p:nvSpPr>
            <p:spPr>
              <a:xfrm>
                <a:off x="0" y="432591"/>
                <a:ext cx="782944" cy="485141"/>
              </a:xfrm>
              <a:prstGeom prst="rect">
                <a:avLst/>
              </a:prstGeom>
              <a:gradFill flip="none" rotWithShape="1">
                <a:gsLst>
                  <a:gs pos="0">
                    <a:srgbClr val="FFFFFF"/>
                  </a:gs>
                  <a:gs pos="100000">
                    <a:srgbClr val="EEEEEE"/>
                  </a:gs>
                </a:gsLst>
                <a:lin ang="16200000" scaled="0"/>
              </a:gra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237" name="Group 1237"/>
              <p:cNvGrpSpPr/>
              <p:nvPr/>
            </p:nvGrpSpPr>
            <p:grpSpPr>
              <a:xfrm>
                <a:off x="50923" y="0"/>
                <a:ext cx="681097" cy="786682"/>
                <a:chOff x="0" y="0"/>
                <a:chExt cx="681096" cy="786681"/>
              </a:xfrm>
            </p:grpSpPr>
            <p:sp>
              <p:nvSpPr>
                <p:cNvPr id="1235" name="Shape 1235"/>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236" name="Shape 1236"/>
                <p:cNvSpPr/>
                <p:nvPr/>
              </p:nvSpPr>
              <p:spPr>
                <a:xfrm>
                  <a:off x="0" y="399269"/>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grpSp>
          <p:nvGrpSpPr>
            <p:cNvPr id="1243" name="Group 1243"/>
            <p:cNvGrpSpPr/>
            <p:nvPr/>
          </p:nvGrpSpPr>
          <p:grpSpPr>
            <a:xfrm>
              <a:off x="458216" y="-1"/>
              <a:ext cx="782945" cy="917733"/>
              <a:chOff x="0" y="0"/>
              <a:chExt cx="782943" cy="917731"/>
            </a:xfrm>
          </p:grpSpPr>
          <p:sp>
            <p:nvSpPr>
              <p:cNvPr id="1239" name="Shape 1239"/>
              <p:cNvSpPr/>
              <p:nvPr/>
            </p:nvSpPr>
            <p:spPr>
              <a:xfrm>
                <a:off x="0" y="432591"/>
                <a:ext cx="782944" cy="485141"/>
              </a:xfrm>
              <a:prstGeom prst="rect">
                <a:avLst/>
              </a:prstGeom>
              <a:gradFill flip="none" rotWithShape="1">
                <a:gsLst>
                  <a:gs pos="0">
                    <a:srgbClr val="FFFFFF"/>
                  </a:gs>
                  <a:gs pos="100000">
                    <a:srgbClr val="EEEEEE"/>
                  </a:gs>
                </a:gsLst>
                <a:lin ang="16200000" scaled="0"/>
              </a:gra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242" name="Group 1242"/>
              <p:cNvGrpSpPr/>
              <p:nvPr/>
            </p:nvGrpSpPr>
            <p:grpSpPr>
              <a:xfrm>
                <a:off x="50923" y="0"/>
                <a:ext cx="681097" cy="786682"/>
                <a:chOff x="0" y="0"/>
                <a:chExt cx="681096" cy="786681"/>
              </a:xfrm>
            </p:grpSpPr>
            <p:sp>
              <p:nvSpPr>
                <p:cNvPr id="1240" name="Shape 1240"/>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241" name="Shape 1241"/>
                <p:cNvSpPr/>
                <p:nvPr/>
              </p:nvSpPr>
              <p:spPr>
                <a:xfrm>
                  <a:off x="0" y="399269"/>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grpSp>
          <p:nvGrpSpPr>
            <p:cNvPr id="1248" name="Group 1248"/>
            <p:cNvGrpSpPr/>
            <p:nvPr/>
          </p:nvGrpSpPr>
          <p:grpSpPr>
            <a:xfrm>
              <a:off x="1758695" y="-1"/>
              <a:ext cx="782944" cy="917733"/>
              <a:chOff x="0" y="0"/>
              <a:chExt cx="782943" cy="917731"/>
            </a:xfrm>
          </p:grpSpPr>
          <p:sp>
            <p:nvSpPr>
              <p:cNvPr id="1244" name="Shape 1244"/>
              <p:cNvSpPr/>
              <p:nvPr/>
            </p:nvSpPr>
            <p:spPr>
              <a:xfrm>
                <a:off x="0" y="432591"/>
                <a:ext cx="782944" cy="485141"/>
              </a:xfrm>
              <a:prstGeom prst="rect">
                <a:avLst/>
              </a:prstGeom>
              <a:gradFill flip="none" rotWithShape="1">
                <a:gsLst>
                  <a:gs pos="0">
                    <a:srgbClr val="FFFFFF"/>
                  </a:gs>
                  <a:gs pos="100000">
                    <a:srgbClr val="EEEEEE"/>
                  </a:gs>
                </a:gsLst>
                <a:lin ang="16200000" scaled="0"/>
              </a:gra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247" name="Group 1247"/>
              <p:cNvGrpSpPr/>
              <p:nvPr/>
            </p:nvGrpSpPr>
            <p:grpSpPr>
              <a:xfrm>
                <a:off x="50923" y="0"/>
                <a:ext cx="681097" cy="786682"/>
                <a:chOff x="0" y="0"/>
                <a:chExt cx="681096" cy="786681"/>
              </a:xfrm>
            </p:grpSpPr>
            <p:sp>
              <p:nvSpPr>
                <p:cNvPr id="1245" name="Shape 1245"/>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246" name="Shape 1246"/>
                <p:cNvSpPr/>
                <p:nvPr/>
              </p:nvSpPr>
              <p:spPr>
                <a:xfrm>
                  <a:off x="0" y="399269"/>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grpSp>
          <p:nvGrpSpPr>
            <p:cNvPr id="1253" name="Group 1253"/>
            <p:cNvGrpSpPr/>
            <p:nvPr/>
          </p:nvGrpSpPr>
          <p:grpSpPr>
            <a:xfrm>
              <a:off x="1306576" y="-1"/>
              <a:ext cx="782944" cy="917733"/>
              <a:chOff x="0" y="0"/>
              <a:chExt cx="782943" cy="917731"/>
            </a:xfrm>
          </p:grpSpPr>
          <p:sp>
            <p:nvSpPr>
              <p:cNvPr id="1249" name="Shape 1249"/>
              <p:cNvSpPr/>
              <p:nvPr/>
            </p:nvSpPr>
            <p:spPr>
              <a:xfrm>
                <a:off x="0" y="432591"/>
                <a:ext cx="782944" cy="485141"/>
              </a:xfrm>
              <a:prstGeom prst="rect">
                <a:avLst/>
              </a:prstGeom>
              <a:gradFill flip="none" rotWithShape="1">
                <a:gsLst>
                  <a:gs pos="0">
                    <a:srgbClr val="FFFFFF"/>
                  </a:gs>
                  <a:gs pos="100000">
                    <a:srgbClr val="EEEEEE"/>
                  </a:gs>
                </a:gsLst>
                <a:lin ang="16200000" scaled="0"/>
              </a:gra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252" name="Group 1252"/>
              <p:cNvGrpSpPr/>
              <p:nvPr/>
            </p:nvGrpSpPr>
            <p:grpSpPr>
              <a:xfrm>
                <a:off x="50923" y="0"/>
                <a:ext cx="681097" cy="786682"/>
                <a:chOff x="0" y="0"/>
                <a:chExt cx="681096" cy="786681"/>
              </a:xfrm>
            </p:grpSpPr>
            <p:sp>
              <p:nvSpPr>
                <p:cNvPr id="1250" name="Shape 1250"/>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251" name="Shape 1251"/>
                <p:cNvSpPr/>
                <p:nvPr/>
              </p:nvSpPr>
              <p:spPr>
                <a:xfrm>
                  <a:off x="0" y="399269"/>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grpSp>
          <p:nvGrpSpPr>
            <p:cNvPr id="1258" name="Group 1258"/>
            <p:cNvGrpSpPr/>
            <p:nvPr/>
          </p:nvGrpSpPr>
          <p:grpSpPr>
            <a:xfrm>
              <a:off x="789432" y="0"/>
              <a:ext cx="966150" cy="1132478"/>
              <a:chOff x="0" y="0"/>
              <a:chExt cx="966148" cy="1132477"/>
            </a:xfrm>
          </p:grpSpPr>
          <p:sp>
            <p:nvSpPr>
              <p:cNvPr id="1254" name="Shape 1254"/>
              <p:cNvSpPr/>
              <p:nvPr/>
            </p:nvSpPr>
            <p:spPr>
              <a:xfrm>
                <a:off x="0" y="533816"/>
                <a:ext cx="966149" cy="598662"/>
              </a:xfrm>
              <a:prstGeom prst="rect">
                <a:avLst/>
              </a:prstGeom>
              <a:gradFill flip="none" rotWithShape="1">
                <a:gsLst>
                  <a:gs pos="0">
                    <a:srgbClr val="FFFFFF"/>
                  </a:gs>
                  <a:gs pos="100000">
                    <a:srgbClr val="EEEEEE"/>
                  </a:gs>
                </a:gsLst>
                <a:lin ang="16200000" scaled="0"/>
              </a:gra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257" name="Group 1257"/>
              <p:cNvGrpSpPr/>
              <p:nvPr/>
            </p:nvGrpSpPr>
            <p:grpSpPr>
              <a:xfrm>
                <a:off x="62839" y="0"/>
                <a:ext cx="840471" cy="970763"/>
                <a:chOff x="0" y="0"/>
                <a:chExt cx="840470" cy="970762"/>
              </a:xfrm>
            </p:grpSpPr>
            <p:sp>
              <p:nvSpPr>
                <p:cNvPr id="1255" name="Shape 1255"/>
                <p:cNvSpPr/>
                <p:nvPr/>
              </p:nvSpPr>
              <p:spPr>
                <a:xfrm>
                  <a:off x="184178" y="0"/>
                  <a:ext cx="478687" cy="478071"/>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256" name="Shape 1256"/>
                <p:cNvSpPr/>
                <p:nvPr/>
              </p:nvSpPr>
              <p:spPr>
                <a:xfrm>
                  <a:off x="0" y="492697"/>
                  <a:ext cx="840471" cy="47806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grpSp>
    </p:spTree>
  </p:cSld>
  <p:clrMapOvr>
    <a:masterClrMapping/>
  </p:clrMapOvr>
  <p:transition spd="slow"/>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3" name="Shape 1263"/>
          <p:cNvSpPr/>
          <p:nvPr/>
        </p:nvSpPr>
        <p:spPr>
          <a:xfrm>
            <a:off x="4954754" y="7795047"/>
            <a:ext cx="5524057" cy="1"/>
          </a:xfrm>
          <a:prstGeom prst="line">
            <a:avLst/>
          </a:prstGeom>
          <a:ln w="63500">
            <a:solidFill>
              <a:srgbClr val="000000"/>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264" name="Shape 1264"/>
          <p:cNvSpPr/>
          <p:nvPr/>
        </p:nvSpPr>
        <p:spPr>
          <a:xfrm flipV="1">
            <a:off x="10490312" y="7796604"/>
            <a:ext cx="1" cy="2650967"/>
          </a:xfrm>
          <a:prstGeom prst="line">
            <a:avLst/>
          </a:prstGeom>
          <a:ln w="63500">
            <a:solidFill>
              <a:srgbClr val="000000"/>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265" name="Shape 1265"/>
          <p:cNvSpPr/>
          <p:nvPr/>
        </p:nvSpPr>
        <p:spPr>
          <a:xfrm flipV="1">
            <a:off x="6180623" y="5965736"/>
            <a:ext cx="1" cy="1784529"/>
          </a:xfrm>
          <a:prstGeom prst="line">
            <a:avLst/>
          </a:prstGeom>
          <a:ln w="63500">
            <a:solidFill>
              <a:srgbClr val="000000"/>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266" name="Shape 1266"/>
          <p:cNvSpPr/>
          <p:nvPr/>
        </p:nvSpPr>
        <p:spPr>
          <a:xfrm>
            <a:off x="1372374" y="3356885"/>
            <a:ext cx="7467601" cy="9146283"/>
          </a:xfrm>
          <a:prstGeom prst="rect">
            <a:avLst/>
          </a:prstGeom>
          <a:gradFill>
            <a:gsLst>
              <a:gs pos="0">
                <a:srgbClr val="FFFFFF">
                  <a:alpha val="44001"/>
                </a:srgbClr>
              </a:gs>
              <a:gs pos="100000">
                <a:srgbClr val="EEEEEE">
                  <a:alpha val="44001"/>
                </a:srgbClr>
              </a:gs>
            </a:gsLst>
            <a:lin ang="16200000"/>
          </a:gra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267" name="Shape 1267"/>
          <p:cNvSpPr/>
          <p:nvPr/>
        </p:nvSpPr>
        <p:spPr>
          <a:xfrm>
            <a:off x="3178958" y="4271235"/>
            <a:ext cx="9075649" cy="1"/>
          </a:xfrm>
          <a:prstGeom prst="line">
            <a:avLst/>
          </a:prstGeom>
          <a:ln w="63500">
            <a:solidFill>
              <a:srgbClr val="FFFFFF"/>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268" name="Shape 1268"/>
          <p:cNvSpPr/>
          <p:nvPr/>
        </p:nvSpPr>
        <p:spPr>
          <a:xfrm>
            <a:off x="13472346" y="3517025"/>
            <a:ext cx="8710406" cy="664634"/>
          </a:xfrm>
          <a:prstGeom prst="rect">
            <a:avLst/>
          </a:prstGeom>
          <a:ln w="254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lgn="ctr">
              <a:lnSpc>
                <a:spcPct val="150000"/>
              </a:lnSpc>
              <a:spcBef>
                <a:spcPts val="0"/>
              </a:spcBef>
              <a:defRPr sz="2600" cap="all">
                <a:solidFill>
                  <a:srgbClr val="44546A"/>
                </a:solidFill>
                <a:latin typeface="Verdana"/>
                <a:ea typeface="Verdana"/>
                <a:cs typeface="Verdana"/>
                <a:sym typeface="Verdana"/>
              </a:defRPr>
            </a:lvl1pPr>
          </a:lstStyle>
          <a:p>
            <a:r>
              <a:t> </a:t>
            </a:r>
          </a:p>
        </p:txBody>
      </p:sp>
      <p:sp>
        <p:nvSpPr>
          <p:cNvPr id="1269" name="Shape 1269"/>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68</a:t>
            </a:fld>
            <a:endParaRPr/>
          </a:p>
        </p:txBody>
      </p:sp>
      <p:sp>
        <p:nvSpPr>
          <p:cNvPr id="1270" name="Shape 1270"/>
          <p:cNvSpPr/>
          <p:nvPr/>
        </p:nvSpPr>
        <p:spPr>
          <a:xfrm>
            <a:off x="10255084" y="9170670"/>
            <a:ext cx="5031633" cy="2915961"/>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chemeClr val="accent4">
              <a:alpha val="14000"/>
            </a:schemeClr>
          </a:solidFill>
          <a:ln w="63500">
            <a:solidFill>
              <a:schemeClr val="accent4">
                <a:alpha val="56000"/>
              </a:schemeClr>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275" name="Group 1275"/>
          <p:cNvGrpSpPr/>
          <p:nvPr/>
        </p:nvGrpSpPr>
        <p:grpSpPr>
          <a:xfrm>
            <a:off x="12465370" y="10280274"/>
            <a:ext cx="611222" cy="696699"/>
            <a:chOff x="0" y="0"/>
            <a:chExt cx="611221" cy="696698"/>
          </a:xfrm>
        </p:grpSpPr>
        <p:sp>
          <p:nvSpPr>
            <p:cNvPr id="1271" name="Shape 1271"/>
            <p:cNvSpPr/>
            <p:nvPr/>
          </p:nvSpPr>
          <p:spPr>
            <a:xfrm>
              <a:off x="211052" y="123302"/>
              <a:ext cx="189117" cy="32906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7200"/>
                  </a:lnTo>
                  <a:lnTo>
                    <a:pt x="21600" y="21600"/>
                  </a:lnTo>
                  <a:lnTo>
                    <a:pt x="0" y="14400"/>
                  </a:lnTo>
                  <a:lnTo>
                    <a:pt x="0" y="0"/>
                  </a:lnTo>
                  <a:close/>
                </a:path>
              </a:pathLst>
            </a:custGeom>
            <a:solidFill>
              <a:schemeClr val="accent4"/>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1272" name="Shape 1272"/>
            <p:cNvSpPr/>
            <p:nvPr/>
          </p:nvSpPr>
          <p:spPr>
            <a:xfrm>
              <a:off x="420592" y="123302"/>
              <a:ext cx="190630" cy="329061"/>
            </a:xfrm>
            <a:custGeom>
              <a:avLst/>
              <a:gdLst/>
              <a:ahLst/>
              <a:cxnLst>
                <a:cxn ang="0">
                  <a:pos x="wd2" y="hd2"/>
                </a:cxn>
                <a:cxn ang="5400000">
                  <a:pos x="wd2" y="hd2"/>
                </a:cxn>
                <a:cxn ang="10800000">
                  <a:pos x="wd2" y="hd2"/>
                </a:cxn>
                <a:cxn ang="16200000">
                  <a:pos x="wd2" y="hd2"/>
                </a:cxn>
              </a:cxnLst>
              <a:rect l="0" t="0" r="r" b="b"/>
              <a:pathLst>
                <a:path w="21600" h="21600" extrusionOk="0">
                  <a:moveTo>
                    <a:pt x="0" y="7200"/>
                  </a:moveTo>
                  <a:lnTo>
                    <a:pt x="0" y="21600"/>
                  </a:lnTo>
                  <a:lnTo>
                    <a:pt x="21600" y="14400"/>
                  </a:lnTo>
                  <a:lnTo>
                    <a:pt x="21600" y="0"/>
                  </a:lnTo>
                  <a:lnTo>
                    <a:pt x="0" y="7200"/>
                  </a:lnTo>
                  <a:close/>
                </a:path>
              </a:pathLst>
            </a:custGeom>
            <a:solidFill>
              <a:srgbClr val="4040B2"/>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1273" name="Shape 1273"/>
            <p:cNvSpPr/>
            <p:nvPr/>
          </p:nvSpPr>
          <p:spPr>
            <a:xfrm>
              <a:off x="-1" y="-1"/>
              <a:ext cx="189874" cy="33057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4384"/>
                  </a:lnTo>
                  <a:lnTo>
                    <a:pt x="21600" y="21600"/>
                  </a:lnTo>
                  <a:lnTo>
                    <a:pt x="21600" y="7216"/>
                  </a:lnTo>
                  <a:lnTo>
                    <a:pt x="0" y="0"/>
                  </a:lnTo>
                  <a:close/>
                </a:path>
              </a:pathLst>
            </a:custGeom>
            <a:solidFill>
              <a:schemeClr val="accent4"/>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1274" name="Shape 1274"/>
            <p:cNvSpPr/>
            <p:nvPr/>
          </p:nvSpPr>
          <p:spPr>
            <a:xfrm>
              <a:off x="211052" y="366882"/>
              <a:ext cx="189117" cy="329817"/>
            </a:xfrm>
            <a:custGeom>
              <a:avLst/>
              <a:gdLst/>
              <a:ahLst/>
              <a:cxnLst>
                <a:cxn ang="0">
                  <a:pos x="wd2" y="hd2"/>
                </a:cxn>
                <a:cxn ang="5400000">
                  <a:pos x="wd2" y="hd2"/>
                </a:cxn>
                <a:cxn ang="10800000">
                  <a:pos x="wd2" y="hd2"/>
                </a:cxn>
                <a:cxn ang="16200000">
                  <a:pos x="wd2" y="hd2"/>
                </a:cxn>
              </a:cxnLst>
              <a:rect l="0" t="0" r="r" b="b"/>
              <a:pathLst>
                <a:path w="21600" h="21600" extrusionOk="0">
                  <a:moveTo>
                    <a:pt x="0" y="14417"/>
                  </a:moveTo>
                  <a:lnTo>
                    <a:pt x="21600" y="21600"/>
                  </a:lnTo>
                  <a:lnTo>
                    <a:pt x="21600" y="7233"/>
                  </a:lnTo>
                  <a:lnTo>
                    <a:pt x="0" y="0"/>
                  </a:lnTo>
                  <a:lnTo>
                    <a:pt x="0" y="14417"/>
                  </a:lnTo>
                  <a:close/>
                </a:path>
              </a:pathLst>
            </a:custGeom>
            <a:solidFill>
              <a:schemeClr val="accent4"/>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grpSp>
      <p:sp>
        <p:nvSpPr>
          <p:cNvPr id="1276" name="Shape 1276"/>
          <p:cNvSpPr>
            <a:spLocks noGrp="1"/>
          </p:cNvSpPr>
          <p:nvPr>
            <p:ph type="title"/>
          </p:nvPr>
        </p:nvSpPr>
        <p:spPr>
          <a:xfrm>
            <a:off x="1565396" y="875901"/>
            <a:ext cx="21746796" cy="1405845"/>
          </a:xfrm>
          <a:prstGeom prst="rect">
            <a:avLst/>
          </a:prstGeom>
        </p:spPr>
        <p:txBody>
          <a:bodyPr/>
          <a:lstStyle>
            <a:lvl1pPr defTabSz="1737360">
              <a:spcBef>
                <a:spcPts val="1700"/>
              </a:spcBef>
              <a:defRPr sz="7029" spc="-251">
                <a:latin typeface="Verdana"/>
                <a:ea typeface="Verdana"/>
                <a:cs typeface="Verdana"/>
                <a:sym typeface="Verdana"/>
              </a:defRPr>
            </a:lvl1pPr>
          </a:lstStyle>
          <a:p>
            <a:r>
              <a:t>Workspace management and VCS connection</a:t>
            </a:r>
          </a:p>
        </p:txBody>
      </p:sp>
      <p:sp>
        <p:nvSpPr>
          <p:cNvPr id="1277" name="Shape 1277"/>
          <p:cNvSpPr/>
          <p:nvPr/>
        </p:nvSpPr>
        <p:spPr>
          <a:xfrm>
            <a:off x="14211275" y="10118800"/>
            <a:ext cx="2557732" cy="1019647"/>
          </a:xfrm>
          <a:prstGeom prst="rect">
            <a:avLst/>
          </a:prstGeom>
          <a:solidFill>
            <a:schemeClr val="accent4"/>
          </a:solidFill>
          <a:ln w="12700">
            <a:miter lim="400000"/>
          </a:ln>
          <a:effectLst>
            <a:outerShdw blurRad="38100" dist="25400" dir="5400000" rotWithShape="0">
              <a:srgbClr val="000000">
                <a:alpha val="50000"/>
              </a:srgbClr>
            </a:outerShdw>
          </a:effectLst>
          <a:extLst>
            <a:ext uri="{C572A759-6A51-4108-AA02-DFA0A04FC94B}">
              <ma14:wrappingTextBoxFlag xmlns="" xmlns:ma14="http://schemas.microsoft.com/office/mac/drawingml/2011/main" val="1"/>
            </a:ext>
          </a:extLst>
        </p:spPr>
        <p:txBody>
          <a:bodyPr lIns="50800" tIns="50800" rIns="50800" bIns="50800" anchor="ctr"/>
          <a:lstStyle>
            <a:lvl1pPr algn="ctr" defTabSz="825500">
              <a:lnSpc>
                <a:spcPct val="100000"/>
              </a:lnSpc>
              <a:spcBef>
                <a:spcPts val="0"/>
              </a:spcBef>
              <a:defRPr sz="3700" b="0">
                <a:latin typeface="Klavika Basic"/>
                <a:ea typeface="Klavika Basic"/>
                <a:cs typeface="Klavika Basic"/>
                <a:sym typeface="Klavika Basic"/>
              </a:defRPr>
            </a:lvl1pPr>
          </a:lstStyle>
          <a:p>
            <a:r>
              <a:t>Provider</a:t>
            </a:r>
          </a:p>
        </p:txBody>
      </p:sp>
      <p:sp>
        <p:nvSpPr>
          <p:cNvPr id="1278" name="Shape 1278"/>
          <p:cNvSpPr/>
          <p:nvPr/>
        </p:nvSpPr>
        <p:spPr>
          <a:xfrm>
            <a:off x="1252163" y="4271235"/>
            <a:ext cx="23037635" cy="1"/>
          </a:xfrm>
          <a:prstGeom prst="line">
            <a:avLst/>
          </a:prstGeom>
          <a:ln w="63500">
            <a:solidFill>
              <a:srgbClr val="FFFFFF"/>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285" name="Group 1285"/>
          <p:cNvGrpSpPr/>
          <p:nvPr/>
        </p:nvGrpSpPr>
        <p:grpSpPr>
          <a:xfrm>
            <a:off x="1724889" y="6715892"/>
            <a:ext cx="681097" cy="2866536"/>
            <a:chOff x="0" y="0"/>
            <a:chExt cx="681096" cy="2866535"/>
          </a:xfrm>
        </p:grpSpPr>
        <p:sp>
          <p:nvSpPr>
            <p:cNvPr id="1279" name="Shape 1279"/>
            <p:cNvSpPr/>
            <p:nvPr/>
          </p:nvSpPr>
          <p:spPr>
            <a:xfrm>
              <a:off x="149253" y="1040372"/>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280" name="Shape 1280"/>
            <p:cNvSpPr/>
            <p:nvPr/>
          </p:nvSpPr>
          <p:spPr>
            <a:xfrm>
              <a:off x="0" y="1439642"/>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281" name="Shape 1281"/>
            <p:cNvSpPr/>
            <p:nvPr/>
          </p:nvSpPr>
          <p:spPr>
            <a:xfrm>
              <a:off x="149253" y="2079852"/>
              <a:ext cx="387917" cy="387418"/>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282" name="Shape 1282"/>
            <p:cNvSpPr/>
            <p:nvPr/>
          </p:nvSpPr>
          <p:spPr>
            <a:xfrm>
              <a:off x="0" y="2479123"/>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283" name="Shape 1283"/>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284" name="Shape 1284"/>
            <p:cNvSpPr/>
            <p:nvPr/>
          </p:nvSpPr>
          <p:spPr>
            <a:xfrm>
              <a:off x="0" y="399270"/>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sp>
        <p:nvSpPr>
          <p:cNvPr id="1286" name="Shape 1286"/>
          <p:cNvSpPr/>
          <p:nvPr/>
        </p:nvSpPr>
        <p:spPr>
          <a:xfrm flipV="1">
            <a:off x="3063657" y="6563217"/>
            <a:ext cx="1" cy="3171886"/>
          </a:xfrm>
          <a:prstGeom prst="line">
            <a:avLst/>
          </a:prstGeom>
          <a:ln w="63500">
            <a:solidFill>
              <a:schemeClr val="accent3"/>
            </a:solidFill>
            <a:miter/>
            <a:headEnd type="oval"/>
            <a:tailEnd type="oval"/>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287" name="Shape 1287"/>
          <p:cNvSpPr/>
          <p:nvPr/>
        </p:nvSpPr>
        <p:spPr>
          <a:xfrm>
            <a:off x="6180623" y="9492243"/>
            <a:ext cx="1" cy="1270001"/>
          </a:xfrm>
          <a:prstGeom prst="line">
            <a:avLst/>
          </a:prstGeom>
          <a:ln w="63500">
            <a:solidFill>
              <a:srgbClr val="DDDDDD"/>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311" name="Group 1311"/>
          <p:cNvGrpSpPr/>
          <p:nvPr/>
        </p:nvGrpSpPr>
        <p:grpSpPr>
          <a:xfrm>
            <a:off x="4914457" y="11434254"/>
            <a:ext cx="2532333" cy="1390119"/>
            <a:chOff x="0" y="0"/>
            <a:chExt cx="2532331" cy="1390118"/>
          </a:xfrm>
        </p:grpSpPr>
        <p:sp>
          <p:nvSpPr>
            <p:cNvPr id="1288" name="Shape 1288"/>
            <p:cNvSpPr/>
            <p:nvPr/>
          </p:nvSpPr>
          <p:spPr>
            <a:xfrm>
              <a:off x="0" y="0"/>
              <a:ext cx="2532332" cy="1390119"/>
            </a:xfrm>
            <a:prstGeom prst="rect">
              <a:avLst/>
            </a:prstGeom>
            <a:solidFill>
              <a:srgbClr val="DDDDDD"/>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298" name="Group 1298"/>
            <p:cNvGrpSpPr/>
            <p:nvPr/>
          </p:nvGrpSpPr>
          <p:grpSpPr>
            <a:xfrm>
              <a:off x="132941" y="289214"/>
              <a:ext cx="681097" cy="931808"/>
              <a:chOff x="0" y="0"/>
              <a:chExt cx="681096" cy="931806"/>
            </a:xfrm>
          </p:grpSpPr>
          <p:sp>
            <p:nvSpPr>
              <p:cNvPr id="1289" name="Shape 1289"/>
              <p:cNvSpPr/>
              <p:nvPr/>
            </p:nvSpPr>
            <p:spPr>
              <a:xfrm>
                <a:off x="-1" y="0"/>
                <a:ext cx="681098" cy="931807"/>
              </a:xfrm>
              <a:prstGeom prst="rect">
                <a:avLst/>
              </a:prstGeom>
              <a:solidFill>
                <a:srgbClr val="FFFFFF"/>
              </a:solidFill>
              <a:ln w="50800" cap="flat">
                <a:solidFill>
                  <a:schemeClr val="accent4"/>
                </a:solidFill>
                <a:prstDash val="solid"/>
                <a:miter lim="8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1290" name="Shape 1290"/>
              <p:cNvSpPr/>
              <p:nvPr/>
            </p:nvSpPr>
            <p:spPr>
              <a:xfrm flipH="1" flipV="1">
                <a:off x="211014" y="307120"/>
                <a:ext cx="227730" cy="1"/>
              </a:xfrm>
              <a:prstGeom prst="line">
                <a:avLst/>
              </a:prstGeom>
              <a:noFill/>
              <a:ln w="50800" cap="flat">
                <a:solidFill>
                  <a:schemeClr val="accent4"/>
                </a:solidFill>
                <a:prstDash val="solid"/>
                <a:miter lim="8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291" name="Shape 1291"/>
              <p:cNvSpPr/>
              <p:nvPr/>
            </p:nvSpPr>
            <p:spPr>
              <a:xfrm flipH="1" flipV="1">
                <a:off x="135802" y="179675"/>
                <a:ext cx="409494" cy="1"/>
              </a:xfrm>
              <a:prstGeom prst="line">
                <a:avLst/>
              </a:prstGeom>
              <a:noFill/>
              <a:ln w="50800" cap="flat">
                <a:solidFill>
                  <a:schemeClr val="accent4"/>
                </a:solidFill>
                <a:prstDash val="solid"/>
                <a:miter lim="8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292" name="Shape 1292"/>
              <p:cNvSpPr/>
              <p:nvPr/>
            </p:nvSpPr>
            <p:spPr>
              <a:xfrm flipH="1">
                <a:off x="135802" y="430386"/>
                <a:ext cx="75213" cy="1"/>
              </a:xfrm>
              <a:prstGeom prst="line">
                <a:avLst/>
              </a:prstGeom>
              <a:noFill/>
              <a:ln w="50800" cap="flat">
                <a:solidFill>
                  <a:schemeClr val="accent4"/>
                </a:solidFill>
                <a:prstDash val="solid"/>
                <a:miter lim="8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293" name="Shape 1293"/>
              <p:cNvSpPr/>
              <p:nvPr/>
            </p:nvSpPr>
            <p:spPr>
              <a:xfrm flipH="1">
                <a:off x="298764" y="430386"/>
                <a:ext cx="246532" cy="1"/>
              </a:xfrm>
              <a:prstGeom prst="line">
                <a:avLst/>
              </a:prstGeom>
              <a:noFill/>
              <a:ln w="50800" cap="flat">
                <a:solidFill>
                  <a:schemeClr val="accent4"/>
                </a:solidFill>
                <a:prstDash val="solid"/>
                <a:miter lim="8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294" name="Shape 1294"/>
              <p:cNvSpPr/>
              <p:nvPr/>
            </p:nvSpPr>
            <p:spPr>
              <a:xfrm>
                <a:off x="135801" y="662293"/>
                <a:ext cx="190121" cy="1"/>
              </a:xfrm>
              <a:prstGeom prst="line">
                <a:avLst/>
              </a:prstGeom>
              <a:noFill/>
              <a:ln w="50800" cap="flat">
                <a:solidFill>
                  <a:schemeClr val="accent4"/>
                </a:solidFill>
                <a:prstDash val="solid"/>
                <a:miter lim="8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295" name="Shape 1295"/>
              <p:cNvSpPr/>
              <p:nvPr/>
            </p:nvSpPr>
            <p:spPr>
              <a:xfrm flipH="1">
                <a:off x="231908" y="545295"/>
                <a:ext cx="313388" cy="1"/>
              </a:xfrm>
              <a:prstGeom prst="line">
                <a:avLst/>
              </a:prstGeom>
              <a:noFill/>
              <a:ln w="50800" cap="flat">
                <a:solidFill>
                  <a:schemeClr val="accent4"/>
                </a:solidFill>
                <a:prstDash val="solid"/>
                <a:miter lim="8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296" name="Shape 1296"/>
              <p:cNvSpPr/>
              <p:nvPr/>
            </p:nvSpPr>
            <p:spPr>
              <a:xfrm flipH="1">
                <a:off x="135803" y="777202"/>
                <a:ext cx="56409" cy="1"/>
              </a:xfrm>
              <a:prstGeom prst="line">
                <a:avLst/>
              </a:prstGeom>
              <a:noFill/>
              <a:ln w="50800" cap="flat">
                <a:solidFill>
                  <a:schemeClr val="accent4"/>
                </a:solidFill>
                <a:prstDash val="solid"/>
                <a:miter lim="8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297" name="Shape 1297"/>
              <p:cNvSpPr/>
              <p:nvPr/>
            </p:nvSpPr>
            <p:spPr>
              <a:xfrm flipH="1">
                <a:off x="282050" y="777202"/>
                <a:ext cx="119087" cy="1"/>
              </a:xfrm>
              <a:prstGeom prst="line">
                <a:avLst/>
              </a:prstGeom>
              <a:noFill/>
              <a:ln w="50800" cap="flat">
                <a:solidFill>
                  <a:schemeClr val="accent4"/>
                </a:solidFill>
                <a:prstDash val="solid"/>
                <a:miter lim="8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grpSp>
          <p:nvGrpSpPr>
            <p:cNvPr id="1304" name="Group 1304"/>
            <p:cNvGrpSpPr/>
            <p:nvPr/>
          </p:nvGrpSpPr>
          <p:grpSpPr>
            <a:xfrm>
              <a:off x="1012350" y="477280"/>
              <a:ext cx="618625" cy="555676"/>
              <a:chOff x="0" y="0"/>
              <a:chExt cx="618624" cy="555675"/>
            </a:xfrm>
          </p:grpSpPr>
          <p:sp>
            <p:nvSpPr>
              <p:cNvPr id="1299" name="Shape 1299"/>
              <p:cNvSpPr/>
              <p:nvPr/>
            </p:nvSpPr>
            <p:spPr>
              <a:xfrm>
                <a:off x="0" y="0"/>
                <a:ext cx="618625" cy="555676"/>
              </a:xfrm>
              <a:prstGeom prst="rect">
                <a:avLst/>
              </a:prstGeom>
              <a:solidFill>
                <a:srgbClr val="FFFFFF"/>
              </a:solidFill>
              <a:ln w="50800" cap="flat">
                <a:solidFill>
                  <a:schemeClr val="accent4"/>
                </a:solidFill>
                <a:prstDash val="solid"/>
                <a:miter lim="8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1300" name="Shape 1300"/>
              <p:cNvSpPr/>
              <p:nvPr/>
            </p:nvSpPr>
            <p:spPr>
              <a:xfrm flipH="1" flipV="1">
                <a:off x="96592" y="158454"/>
                <a:ext cx="431953" cy="1"/>
              </a:xfrm>
              <a:prstGeom prst="line">
                <a:avLst/>
              </a:prstGeom>
              <a:noFill/>
              <a:ln w="50800" cap="flat">
                <a:solidFill>
                  <a:schemeClr val="accent4"/>
                </a:solidFill>
                <a:prstDash val="solid"/>
                <a:bevel/>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301" name="Shape 1301"/>
              <p:cNvSpPr/>
              <p:nvPr/>
            </p:nvSpPr>
            <p:spPr>
              <a:xfrm flipH="1" flipV="1">
                <a:off x="96594" y="290861"/>
                <a:ext cx="221401" cy="1"/>
              </a:xfrm>
              <a:prstGeom prst="line">
                <a:avLst/>
              </a:prstGeom>
              <a:noFill/>
              <a:ln w="50800" cap="flat">
                <a:solidFill>
                  <a:schemeClr val="accent4"/>
                </a:solidFill>
                <a:prstDash val="solid"/>
                <a:round/>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302" name="Shape 1302"/>
              <p:cNvSpPr/>
              <p:nvPr/>
            </p:nvSpPr>
            <p:spPr>
              <a:xfrm flipH="1">
                <a:off x="406989" y="290861"/>
                <a:ext cx="104190" cy="1"/>
              </a:xfrm>
              <a:prstGeom prst="line">
                <a:avLst/>
              </a:prstGeom>
              <a:noFill/>
              <a:ln w="50800" cap="flat">
                <a:solidFill>
                  <a:schemeClr val="accent4"/>
                </a:solidFill>
                <a:prstDash val="solid"/>
                <a:round/>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303" name="Shape 1303"/>
              <p:cNvSpPr/>
              <p:nvPr/>
            </p:nvSpPr>
            <p:spPr>
              <a:xfrm flipH="1">
                <a:off x="96593" y="423268"/>
                <a:ext cx="80313" cy="1"/>
              </a:xfrm>
              <a:prstGeom prst="line">
                <a:avLst/>
              </a:prstGeom>
              <a:noFill/>
              <a:ln w="50800" cap="flat">
                <a:solidFill>
                  <a:schemeClr val="accent4"/>
                </a:solidFill>
                <a:prstDash val="solid"/>
                <a:round/>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grpSp>
          <p:nvGrpSpPr>
            <p:cNvPr id="1310" name="Group 1310"/>
            <p:cNvGrpSpPr/>
            <p:nvPr/>
          </p:nvGrpSpPr>
          <p:grpSpPr>
            <a:xfrm>
              <a:off x="1829287" y="478872"/>
              <a:ext cx="611222" cy="552493"/>
              <a:chOff x="0" y="0"/>
              <a:chExt cx="611221" cy="552491"/>
            </a:xfrm>
          </p:grpSpPr>
          <p:sp>
            <p:nvSpPr>
              <p:cNvPr id="1305" name="Shape 1305"/>
              <p:cNvSpPr/>
              <p:nvPr/>
            </p:nvSpPr>
            <p:spPr>
              <a:xfrm>
                <a:off x="0" y="-1"/>
                <a:ext cx="611222" cy="552493"/>
              </a:xfrm>
              <a:prstGeom prst="rect">
                <a:avLst/>
              </a:prstGeom>
              <a:solidFill>
                <a:srgbClr val="FFFFFF"/>
              </a:solidFill>
              <a:ln w="50800" cap="flat">
                <a:solidFill>
                  <a:schemeClr val="accent4"/>
                </a:solidFill>
                <a:prstDash val="solid"/>
                <a:miter lim="8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1306" name="Shape 1306"/>
              <p:cNvSpPr/>
              <p:nvPr/>
            </p:nvSpPr>
            <p:spPr>
              <a:xfrm flipH="1" flipV="1">
                <a:off x="89633" y="160959"/>
                <a:ext cx="432857" cy="1"/>
              </a:xfrm>
              <a:prstGeom prst="line">
                <a:avLst/>
              </a:prstGeom>
              <a:noFill/>
              <a:ln w="50800" cap="flat">
                <a:solidFill>
                  <a:schemeClr val="accent4"/>
                </a:solidFill>
                <a:prstDash val="solid"/>
                <a:round/>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307" name="Shape 1307"/>
              <p:cNvSpPr/>
              <p:nvPr/>
            </p:nvSpPr>
            <p:spPr>
              <a:xfrm flipH="1" flipV="1">
                <a:off x="274525" y="294733"/>
                <a:ext cx="247965" cy="1"/>
              </a:xfrm>
              <a:prstGeom prst="line">
                <a:avLst/>
              </a:prstGeom>
              <a:noFill/>
              <a:ln w="50800" cap="flat">
                <a:solidFill>
                  <a:schemeClr val="accent4"/>
                </a:solidFill>
                <a:prstDash val="solid"/>
                <a:round/>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308" name="Shape 1308"/>
              <p:cNvSpPr/>
              <p:nvPr/>
            </p:nvSpPr>
            <p:spPr>
              <a:xfrm flipH="1">
                <a:off x="274525" y="420893"/>
                <a:ext cx="247965" cy="1"/>
              </a:xfrm>
              <a:prstGeom prst="line">
                <a:avLst/>
              </a:prstGeom>
              <a:noFill/>
              <a:ln w="50800" cap="flat">
                <a:solidFill>
                  <a:schemeClr val="accent4"/>
                </a:solidFill>
                <a:prstDash val="solid"/>
                <a:round/>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309" name="Shape 1309"/>
              <p:cNvSpPr/>
              <p:nvPr/>
            </p:nvSpPr>
            <p:spPr>
              <a:xfrm flipH="1">
                <a:off x="89632" y="420893"/>
                <a:ext cx="80482" cy="1"/>
              </a:xfrm>
              <a:prstGeom prst="line">
                <a:avLst/>
              </a:prstGeom>
              <a:noFill/>
              <a:ln w="50800" cap="flat">
                <a:solidFill>
                  <a:schemeClr val="accent4"/>
                </a:solidFill>
                <a:prstDash val="solid"/>
                <a:round/>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grpSp>
      <p:sp>
        <p:nvSpPr>
          <p:cNvPr id="1312" name="Shape 1312"/>
          <p:cNvSpPr/>
          <p:nvPr/>
        </p:nvSpPr>
        <p:spPr>
          <a:xfrm>
            <a:off x="3044854" y="8504237"/>
            <a:ext cx="7065568" cy="1"/>
          </a:xfrm>
          <a:prstGeom prst="line">
            <a:avLst/>
          </a:prstGeom>
          <a:ln w="63500">
            <a:solidFill>
              <a:schemeClr val="accent3"/>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313" name="Shape 1313"/>
          <p:cNvSpPr/>
          <p:nvPr/>
        </p:nvSpPr>
        <p:spPr>
          <a:xfrm flipV="1">
            <a:off x="10064520" y="8527616"/>
            <a:ext cx="1" cy="1784529"/>
          </a:xfrm>
          <a:prstGeom prst="line">
            <a:avLst/>
          </a:prstGeom>
          <a:ln w="63500">
            <a:solidFill>
              <a:schemeClr val="accent3"/>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314" name="Shape 1314"/>
          <p:cNvSpPr/>
          <p:nvPr/>
        </p:nvSpPr>
        <p:spPr>
          <a:xfrm>
            <a:off x="6955826" y="11867692"/>
            <a:ext cx="4894741" cy="523241"/>
          </a:xfrm>
          <a:prstGeom prst="rect">
            <a:avLst/>
          </a:prstGeom>
          <a:ln w="25400">
            <a:miter lim="400000"/>
          </a:ln>
          <a:extLst>
            <a:ext uri="{C572A759-6A51-4108-AA02-DFA0A04FC94B}">
              <ma14:wrappingTextBoxFlag xmlns="" xmlns:ma14="http://schemas.microsoft.com/office/mac/drawingml/2011/main" val="1"/>
            </a:ext>
          </a:extLst>
        </p:spPr>
        <p:txBody>
          <a:bodyPr lIns="121919" tIns="121919" rIns="121919" bIns="121919" anchor="b">
            <a:spAutoFit/>
          </a:bodyPr>
          <a:lstStyle>
            <a:lvl1pPr algn="ctr">
              <a:lnSpc>
                <a:spcPct val="150000"/>
              </a:lnSpc>
              <a:spcBef>
                <a:spcPts val="0"/>
              </a:spcBef>
              <a:defRPr sz="1800" cap="all">
                <a:solidFill>
                  <a:srgbClr val="44546A"/>
                </a:solidFill>
                <a:latin typeface="Verdana"/>
                <a:ea typeface="Verdana"/>
                <a:cs typeface="Verdana"/>
                <a:sym typeface="Verdana"/>
              </a:defRPr>
            </a:lvl1pPr>
          </a:lstStyle>
          <a:p>
            <a:r>
              <a:t>Terraform Configuration </a:t>
            </a:r>
          </a:p>
        </p:txBody>
      </p:sp>
      <p:pic>
        <p:nvPicPr>
          <p:cNvPr id="1315" name="pasted-image.tiff"/>
          <p:cNvPicPr>
            <a:picLocks noChangeAspect="1"/>
          </p:cNvPicPr>
          <p:nvPr/>
        </p:nvPicPr>
        <p:blipFill>
          <a:blip r:embed="rId3">
            <a:extLst/>
          </a:blip>
          <a:stretch>
            <a:fillRect/>
          </a:stretch>
        </p:blipFill>
        <p:spPr>
          <a:xfrm>
            <a:off x="3721329" y="6807484"/>
            <a:ext cx="6032133" cy="3393506"/>
          </a:xfrm>
          <a:prstGeom prst="rect">
            <a:avLst/>
          </a:prstGeom>
          <a:ln w="12700">
            <a:miter lim="400000"/>
          </a:ln>
        </p:spPr>
      </p:pic>
      <p:sp>
        <p:nvSpPr>
          <p:cNvPr id="1316" name="Shape 1316"/>
          <p:cNvSpPr/>
          <p:nvPr/>
        </p:nvSpPr>
        <p:spPr>
          <a:xfrm>
            <a:off x="8772954" y="10118800"/>
            <a:ext cx="2557732" cy="1019647"/>
          </a:xfrm>
          <a:prstGeom prst="rect">
            <a:avLst/>
          </a:prstGeom>
          <a:solidFill>
            <a:schemeClr val="accent4"/>
          </a:solidFill>
          <a:ln w="12700">
            <a:miter lim="400000"/>
          </a:ln>
          <a:effectLst>
            <a:outerShdw blurRad="38100" dist="25400" dir="5400000" rotWithShape="0">
              <a:srgbClr val="000000">
                <a:alpha val="50000"/>
              </a:srgbClr>
            </a:outerShdw>
          </a:effectLst>
          <a:extLst>
            <a:ext uri="{C572A759-6A51-4108-AA02-DFA0A04FC94B}">
              <ma14:wrappingTextBoxFlag xmlns="" xmlns:ma14="http://schemas.microsoft.com/office/mac/drawingml/2011/main" val="1"/>
            </a:ext>
          </a:extLst>
        </p:spPr>
        <p:txBody>
          <a:bodyPr lIns="50800" tIns="50800" rIns="50800" bIns="50800" anchor="ctr"/>
          <a:lstStyle>
            <a:lvl1pPr algn="ctr" defTabSz="825500">
              <a:lnSpc>
                <a:spcPct val="100000"/>
              </a:lnSpc>
              <a:spcBef>
                <a:spcPts val="0"/>
              </a:spcBef>
              <a:defRPr sz="3700" b="0">
                <a:latin typeface="Klavika Basic"/>
                <a:ea typeface="Klavika Basic"/>
                <a:cs typeface="Klavika Basic"/>
                <a:sym typeface="Klavika Basic"/>
              </a:defRPr>
            </a:lvl1pPr>
          </a:lstStyle>
          <a:p>
            <a:r>
              <a:t>Core</a:t>
            </a:r>
          </a:p>
        </p:txBody>
      </p:sp>
      <p:sp>
        <p:nvSpPr>
          <p:cNvPr id="1317" name="Shape 1317"/>
          <p:cNvSpPr/>
          <p:nvPr/>
        </p:nvSpPr>
        <p:spPr>
          <a:xfrm>
            <a:off x="4069575" y="9368905"/>
            <a:ext cx="4725400" cy="523241"/>
          </a:xfrm>
          <a:prstGeom prst="rect">
            <a:avLst/>
          </a:prstGeom>
          <a:ln w="25400">
            <a:miter lim="400000"/>
          </a:ln>
          <a:extLst>
            <a:ext uri="{C572A759-6A51-4108-AA02-DFA0A04FC94B}">
              <ma14:wrappingTextBoxFlag xmlns="" xmlns:ma14="http://schemas.microsoft.com/office/mac/drawingml/2011/main" val="1"/>
            </a:ext>
          </a:extLst>
        </p:spPr>
        <p:txBody>
          <a:bodyPr lIns="121919" tIns="121919" rIns="121919" bIns="121919" anchor="b">
            <a:spAutoFit/>
          </a:bodyPr>
          <a:lstStyle>
            <a:lvl1pPr algn="ctr">
              <a:lnSpc>
                <a:spcPct val="150000"/>
              </a:lnSpc>
              <a:spcBef>
                <a:spcPts val="0"/>
              </a:spcBef>
              <a:defRPr sz="1800" cap="all">
                <a:solidFill>
                  <a:srgbClr val="44546A"/>
                </a:solidFill>
                <a:latin typeface="Verdana"/>
                <a:ea typeface="Verdana"/>
                <a:cs typeface="Verdana"/>
                <a:sym typeface="Verdana"/>
              </a:defRPr>
            </a:lvl1pPr>
          </a:lstStyle>
          <a:p>
            <a:r>
              <a:t>TFE Workspace Management</a:t>
            </a:r>
          </a:p>
        </p:txBody>
      </p:sp>
      <p:sp>
        <p:nvSpPr>
          <p:cNvPr id="1318" name="Shape 1318"/>
          <p:cNvSpPr/>
          <p:nvPr/>
        </p:nvSpPr>
        <p:spPr>
          <a:xfrm>
            <a:off x="1259404" y="9972757"/>
            <a:ext cx="2557732" cy="1007534"/>
          </a:xfrm>
          <a:prstGeom prst="rect">
            <a:avLst/>
          </a:prstGeom>
          <a:ln w="254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lnSpc>
                <a:spcPct val="100000"/>
              </a:lnSpc>
              <a:spcBef>
                <a:spcPts val="0"/>
              </a:spcBef>
              <a:defRPr sz="2400">
                <a:solidFill>
                  <a:schemeClr val="accent1"/>
                </a:solidFill>
              </a:defRPr>
            </a:lvl1pPr>
          </a:lstStyle>
          <a:p>
            <a:r>
              <a:t>TEAM OF OPERATORS</a:t>
            </a:r>
          </a:p>
        </p:txBody>
      </p:sp>
      <p:sp>
        <p:nvSpPr>
          <p:cNvPr id="1319" name="Shape 1319"/>
          <p:cNvSpPr/>
          <p:nvPr/>
        </p:nvSpPr>
        <p:spPr>
          <a:xfrm>
            <a:off x="2268095" y="3533723"/>
            <a:ext cx="5676158" cy="690035"/>
          </a:xfrm>
          <a:prstGeom prst="rect">
            <a:avLst/>
          </a:prstGeom>
          <a:ln w="254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lgn="ctr">
              <a:lnSpc>
                <a:spcPct val="100000"/>
              </a:lnSpc>
              <a:spcBef>
                <a:spcPts val="0"/>
              </a:spcBef>
              <a:defRPr sz="2700">
                <a:solidFill>
                  <a:schemeClr val="accent1">
                    <a:lumOff val="11519"/>
                  </a:schemeClr>
                </a:solidFill>
              </a:defRPr>
            </a:lvl1pPr>
          </a:lstStyle>
          <a:p>
            <a:r>
              <a:t>INFRASTRUCTURE AS CODE</a:t>
            </a:r>
          </a:p>
        </p:txBody>
      </p:sp>
      <p:grpSp>
        <p:nvGrpSpPr>
          <p:cNvPr id="1330" name="Group 1330"/>
          <p:cNvGrpSpPr/>
          <p:nvPr/>
        </p:nvGrpSpPr>
        <p:grpSpPr>
          <a:xfrm>
            <a:off x="3966469" y="4820533"/>
            <a:ext cx="4428309" cy="786683"/>
            <a:chOff x="0" y="0"/>
            <a:chExt cx="4428307" cy="786682"/>
          </a:xfrm>
        </p:grpSpPr>
        <p:sp>
          <p:nvSpPr>
            <p:cNvPr id="1320" name="Shape 1320"/>
            <p:cNvSpPr/>
            <p:nvPr/>
          </p:nvSpPr>
          <p:spPr>
            <a:xfrm>
              <a:off x="1117806" y="0"/>
              <a:ext cx="387916"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321" name="Shape 1321"/>
            <p:cNvSpPr/>
            <p:nvPr/>
          </p:nvSpPr>
          <p:spPr>
            <a:xfrm>
              <a:off x="968552" y="399270"/>
              <a:ext cx="681098"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322" name="Shape 1322"/>
            <p:cNvSpPr/>
            <p:nvPr/>
          </p:nvSpPr>
          <p:spPr>
            <a:xfrm>
              <a:off x="3896464" y="0"/>
              <a:ext cx="387916"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323" name="Shape 1323"/>
            <p:cNvSpPr/>
            <p:nvPr/>
          </p:nvSpPr>
          <p:spPr>
            <a:xfrm>
              <a:off x="3747210" y="399269"/>
              <a:ext cx="681098"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324" name="Shape 1324"/>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325" name="Shape 1325"/>
            <p:cNvSpPr/>
            <p:nvPr/>
          </p:nvSpPr>
          <p:spPr>
            <a:xfrm>
              <a:off x="0" y="399270"/>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326" name="Shape 1326"/>
            <p:cNvSpPr/>
            <p:nvPr/>
          </p:nvSpPr>
          <p:spPr>
            <a:xfrm>
              <a:off x="3054911" y="0"/>
              <a:ext cx="387916"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327" name="Shape 1327"/>
            <p:cNvSpPr/>
            <p:nvPr/>
          </p:nvSpPr>
          <p:spPr>
            <a:xfrm>
              <a:off x="2905657" y="399269"/>
              <a:ext cx="681098"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328" name="Shape 1328"/>
            <p:cNvSpPr/>
            <p:nvPr/>
          </p:nvSpPr>
          <p:spPr>
            <a:xfrm>
              <a:off x="2086359" y="0"/>
              <a:ext cx="387916"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329" name="Shape 1329"/>
            <p:cNvSpPr/>
            <p:nvPr/>
          </p:nvSpPr>
          <p:spPr>
            <a:xfrm>
              <a:off x="1937105" y="399269"/>
              <a:ext cx="681098"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sp>
        <p:nvSpPr>
          <p:cNvPr id="1331" name="Shape 1331"/>
          <p:cNvSpPr/>
          <p:nvPr/>
        </p:nvSpPr>
        <p:spPr>
          <a:xfrm>
            <a:off x="1454476" y="4710108"/>
            <a:ext cx="2557732" cy="1007534"/>
          </a:xfrm>
          <a:prstGeom prst="rect">
            <a:avLst/>
          </a:prstGeom>
          <a:ln w="254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lnSpc>
                <a:spcPct val="100000"/>
              </a:lnSpc>
              <a:spcBef>
                <a:spcPts val="0"/>
              </a:spcBef>
              <a:defRPr sz="2400">
                <a:solidFill>
                  <a:srgbClr val="000000"/>
                </a:solidFill>
              </a:defRPr>
            </a:lvl1pPr>
          </a:lstStyle>
          <a:p>
            <a:r>
              <a:t>TEAMS OF DEVELOPERS</a:t>
            </a:r>
          </a:p>
        </p:txBody>
      </p:sp>
      <p:sp>
        <p:nvSpPr>
          <p:cNvPr id="1332" name="Shape 1332"/>
          <p:cNvSpPr/>
          <p:nvPr/>
        </p:nvSpPr>
        <p:spPr>
          <a:xfrm>
            <a:off x="4066195" y="6033141"/>
            <a:ext cx="4228857" cy="1"/>
          </a:xfrm>
          <a:prstGeom prst="line">
            <a:avLst/>
          </a:prstGeom>
          <a:ln w="63500">
            <a:solidFill>
              <a:srgbClr val="000000"/>
            </a:solidFill>
            <a:miter/>
            <a:headEnd type="oval"/>
            <a:tailEnd type="oval"/>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339" name="Group 1339"/>
          <p:cNvGrpSpPr/>
          <p:nvPr/>
        </p:nvGrpSpPr>
        <p:grpSpPr>
          <a:xfrm>
            <a:off x="5545623" y="10513815"/>
            <a:ext cx="1270001" cy="1270001"/>
            <a:chOff x="0" y="0"/>
            <a:chExt cx="1270000" cy="1270000"/>
          </a:xfrm>
        </p:grpSpPr>
        <p:sp>
          <p:nvSpPr>
            <p:cNvPr id="1333" name="Shape 1333"/>
            <p:cNvSpPr/>
            <p:nvPr/>
          </p:nvSpPr>
          <p:spPr>
            <a:xfrm>
              <a:off x="0" y="0"/>
              <a:ext cx="1270000" cy="1270000"/>
            </a:xfrm>
            <a:prstGeom prst="ellipse">
              <a:avLst/>
            </a:prstGeom>
            <a:solidFill>
              <a:srgbClr val="FFFFFF"/>
            </a:solidFill>
            <a:ln w="25400" cap="flat">
              <a:solidFill>
                <a:srgbClr val="A7A7A7"/>
              </a:solidFill>
              <a:prstDash val="solid"/>
              <a:miter lim="8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338" name="Group 1338"/>
            <p:cNvGrpSpPr/>
            <p:nvPr/>
          </p:nvGrpSpPr>
          <p:grpSpPr>
            <a:xfrm>
              <a:off x="116500" y="159352"/>
              <a:ext cx="1011600" cy="976696"/>
              <a:chOff x="0" y="0"/>
              <a:chExt cx="1011598" cy="976695"/>
            </a:xfrm>
          </p:grpSpPr>
          <p:sp>
            <p:nvSpPr>
              <p:cNvPr id="1334" name="Shape 1334"/>
              <p:cNvSpPr/>
              <p:nvPr/>
            </p:nvSpPr>
            <p:spPr>
              <a:xfrm>
                <a:off x="215973" y="881946"/>
                <a:ext cx="584441" cy="9475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8532" y="13722"/>
                      <a:pt x="14817" y="21600"/>
                      <a:pt x="10820" y="21600"/>
                    </a:cubicBezTo>
                    <a:cubicBezTo>
                      <a:pt x="6823" y="21600"/>
                      <a:pt x="3109" y="13722"/>
                      <a:pt x="0" y="0"/>
                    </a:cubicBezTo>
                  </a:path>
                </a:pathLst>
              </a:custGeom>
              <a:noFill/>
              <a:ln w="25400" cap="flat">
                <a:solidFill>
                  <a:srgbClr val="DDDDDD"/>
                </a:solidFill>
                <a:prstDash val="solid"/>
                <a:miter lim="800000"/>
                <a:tailEnd type="triangle" w="med" len="med"/>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335" name="Shape 1335"/>
              <p:cNvSpPr/>
              <p:nvPr/>
            </p:nvSpPr>
            <p:spPr>
              <a:xfrm>
                <a:off x="0" y="0"/>
                <a:ext cx="310880" cy="47343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0" y="21501"/>
                      <a:pt x="0" y="21402"/>
                      <a:pt x="0" y="21352"/>
                    </a:cubicBezTo>
                    <a:cubicBezTo>
                      <a:pt x="0" y="11692"/>
                      <a:pt x="8881" y="3517"/>
                      <a:pt x="21600" y="0"/>
                    </a:cubicBezTo>
                  </a:path>
                </a:pathLst>
              </a:custGeom>
              <a:noFill/>
              <a:ln w="25400" cap="flat">
                <a:solidFill>
                  <a:srgbClr val="DDDDDD"/>
                </a:solidFill>
                <a:prstDash val="solid"/>
                <a:miter lim="800000"/>
                <a:tailEnd type="triangle" w="med" len="med"/>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336" name="Shape 1336"/>
              <p:cNvSpPr/>
              <p:nvPr/>
            </p:nvSpPr>
            <p:spPr>
              <a:xfrm>
                <a:off x="724714" y="9586"/>
                <a:ext cx="286885" cy="463847"/>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21600" y="21498"/>
                      <a:pt x="21600" y="21397"/>
                      <a:pt x="21600" y="21346"/>
                    </a:cubicBezTo>
                    <a:cubicBezTo>
                      <a:pt x="21600" y="11944"/>
                      <a:pt x="12715" y="3761"/>
                      <a:pt x="0" y="0"/>
                    </a:cubicBezTo>
                  </a:path>
                </a:pathLst>
              </a:custGeom>
              <a:noFill/>
              <a:ln w="25400" cap="flat">
                <a:solidFill>
                  <a:srgbClr val="DDDDDD"/>
                </a:solidFill>
                <a:prstDash val="solid"/>
                <a:miter lim="800000"/>
                <a:headEnd type="triangle" w="med" len="med"/>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337" name="Shape 1337"/>
              <p:cNvSpPr/>
              <p:nvPr/>
            </p:nvSpPr>
            <p:spPr>
              <a:xfrm>
                <a:off x="130920" y="88802"/>
                <a:ext cx="762001" cy="762001"/>
              </a:xfrm>
              <a:prstGeom prst="ellipse">
                <a:avLst/>
              </a:prstGeom>
              <a:solidFill>
                <a:srgbClr val="DDDDDD"/>
              </a:solidFill>
              <a:ln w="25400" cap="flat">
                <a:solidFill>
                  <a:srgbClr val="DDDDDD"/>
                </a:solidFill>
                <a:prstDash val="solid"/>
                <a:miter lim="8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grpSp>
      <p:sp>
        <p:nvSpPr>
          <p:cNvPr id="1340" name="Shape 1340"/>
          <p:cNvSpPr/>
          <p:nvPr/>
        </p:nvSpPr>
        <p:spPr>
          <a:xfrm>
            <a:off x="5545623" y="10867383"/>
            <a:ext cx="1270001" cy="523241"/>
          </a:xfrm>
          <a:prstGeom prst="rect">
            <a:avLst/>
          </a:prstGeom>
          <a:ln w="25400">
            <a:miter lim="400000"/>
          </a:ln>
          <a:extLst>
            <a:ext uri="{C572A759-6A51-4108-AA02-DFA0A04FC94B}">
              <ma14:wrappingTextBoxFlag xmlns="" xmlns:ma14="http://schemas.microsoft.com/office/mac/drawingml/2011/main" val="1"/>
            </a:ext>
          </a:extLst>
        </p:spPr>
        <p:txBody>
          <a:bodyPr lIns="121919" tIns="121919" rIns="121919" bIns="121919" anchor="b">
            <a:spAutoFit/>
          </a:bodyPr>
          <a:lstStyle>
            <a:lvl1pPr algn="ctr">
              <a:lnSpc>
                <a:spcPct val="150000"/>
              </a:lnSpc>
              <a:spcBef>
                <a:spcPts val="0"/>
              </a:spcBef>
              <a:defRPr sz="1800" cap="all">
                <a:solidFill>
                  <a:srgbClr val="44546A"/>
                </a:solidFill>
                <a:latin typeface="Verdana"/>
                <a:ea typeface="Verdana"/>
                <a:cs typeface="Verdana"/>
                <a:sym typeface="Verdana"/>
              </a:defRPr>
            </a:lvl1pPr>
          </a:lstStyle>
          <a:p>
            <a:r>
              <a:t>VCS</a:t>
            </a:r>
          </a:p>
        </p:txBody>
      </p:sp>
      <p:sp>
        <p:nvSpPr>
          <p:cNvPr id="1341" name="Shape 1341"/>
          <p:cNvSpPr/>
          <p:nvPr/>
        </p:nvSpPr>
        <p:spPr>
          <a:xfrm>
            <a:off x="1382982" y="3214341"/>
            <a:ext cx="22612748" cy="9631106"/>
          </a:xfrm>
          <a:prstGeom prst="rect">
            <a:avLst/>
          </a:prstGeom>
          <a:solidFill>
            <a:srgbClr val="FFFFFF">
              <a:alpha val="76649"/>
            </a:srgbClr>
          </a:soli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a:p>
        </p:txBody>
      </p:sp>
      <p:pic>
        <p:nvPicPr>
          <p:cNvPr id="1342" name="screencapture-atlas-hashicorp-beta-hashicorp-bank-1505519242000.png"/>
          <p:cNvPicPr>
            <a:picLocks noChangeAspect="1"/>
          </p:cNvPicPr>
          <p:nvPr/>
        </p:nvPicPr>
        <p:blipFill>
          <a:blip r:embed="rId4">
            <a:extLst/>
          </a:blip>
          <a:srcRect l="271"/>
          <a:stretch>
            <a:fillRect/>
          </a:stretch>
        </p:blipFill>
        <p:spPr>
          <a:xfrm>
            <a:off x="5048505" y="4354236"/>
            <a:ext cx="18549586" cy="7351440"/>
          </a:xfrm>
          <a:prstGeom prst="rect">
            <a:avLst/>
          </a:prstGeom>
          <a:ln w="88900">
            <a:solidFill>
              <a:srgbClr val="A7A7A7"/>
            </a:solidFill>
            <a:miter/>
          </a:ln>
          <a:effectLst>
            <a:outerShdw blurRad="127000" dir="2700000" rotWithShape="0">
              <a:srgbClr val="000000">
                <a:alpha val="75000"/>
              </a:srgbClr>
            </a:outerShdw>
          </a:effectLst>
        </p:spPr>
      </p:pic>
    </p:spTree>
  </p:cSld>
  <p:clrMapOvr>
    <a:masterClrMapping/>
  </p:clrMapOvr>
  <p:transition spd="slow"/>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6" name="Shape 1346"/>
          <p:cNvSpPr/>
          <p:nvPr/>
        </p:nvSpPr>
        <p:spPr>
          <a:xfrm>
            <a:off x="1372374" y="3356885"/>
            <a:ext cx="7467601" cy="9146283"/>
          </a:xfrm>
          <a:prstGeom prst="rect">
            <a:avLst/>
          </a:prstGeom>
          <a:gradFill>
            <a:gsLst>
              <a:gs pos="0">
                <a:srgbClr val="FFFFFF">
                  <a:alpha val="44001"/>
                </a:srgbClr>
              </a:gs>
              <a:gs pos="100000">
                <a:srgbClr val="EEEEEE">
                  <a:alpha val="44001"/>
                </a:srgbClr>
              </a:gs>
            </a:gsLst>
            <a:lin ang="16200000"/>
          </a:gra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347" name="Shape 1347"/>
          <p:cNvSpPr/>
          <p:nvPr/>
        </p:nvSpPr>
        <p:spPr>
          <a:xfrm>
            <a:off x="2268095" y="3533723"/>
            <a:ext cx="5676158" cy="690035"/>
          </a:xfrm>
          <a:prstGeom prst="rect">
            <a:avLst/>
          </a:prstGeom>
          <a:ln w="254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lgn="ctr">
              <a:lnSpc>
                <a:spcPct val="100000"/>
              </a:lnSpc>
              <a:spcBef>
                <a:spcPts val="0"/>
              </a:spcBef>
              <a:defRPr sz="2700">
                <a:solidFill>
                  <a:schemeClr val="accent1">
                    <a:lumOff val="11519"/>
                  </a:schemeClr>
                </a:solidFill>
              </a:defRPr>
            </a:lvl1pPr>
          </a:lstStyle>
          <a:p>
            <a:r>
              <a:t>INFRASTRUCTURE AS CODE</a:t>
            </a:r>
          </a:p>
        </p:txBody>
      </p:sp>
      <p:sp>
        <p:nvSpPr>
          <p:cNvPr id="1348" name="Shape 1348"/>
          <p:cNvSpPr/>
          <p:nvPr/>
        </p:nvSpPr>
        <p:spPr>
          <a:xfrm>
            <a:off x="9037180" y="3365100"/>
            <a:ext cx="7467601" cy="9146283"/>
          </a:xfrm>
          <a:prstGeom prst="rect">
            <a:avLst/>
          </a:prstGeom>
          <a:gradFill>
            <a:gsLst>
              <a:gs pos="0">
                <a:srgbClr val="FFFFFF">
                  <a:alpha val="44001"/>
                </a:srgbClr>
              </a:gs>
              <a:gs pos="100000">
                <a:srgbClr val="EEEEEE">
                  <a:alpha val="44001"/>
                </a:srgbClr>
              </a:gs>
            </a:gsLst>
            <a:lin ang="16200000"/>
          </a:gra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349" name="Shape 1349"/>
          <p:cNvSpPr/>
          <p:nvPr/>
        </p:nvSpPr>
        <p:spPr>
          <a:xfrm>
            <a:off x="9692370" y="3533723"/>
            <a:ext cx="6157223" cy="690035"/>
          </a:xfrm>
          <a:prstGeom prst="rect">
            <a:avLst/>
          </a:prstGeom>
          <a:ln w="254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lgn="ctr">
              <a:lnSpc>
                <a:spcPct val="100000"/>
              </a:lnSpc>
              <a:spcBef>
                <a:spcPts val="0"/>
              </a:spcBef>
              <a:defRPr sz="2700">
                <a:solidFill>
                  <a:schemeClr val="accent1">
                    <a:lumOff val="11519"/>
                  </a:schemeClr>
                </a:solidFill>
              </a:defRPr>
            </a:lvl1pPr>
          </a:lstStyle>
          <a:p>
            <a:r>
              <a:t>PROVISIONING WORKFLOW</a:t>
            </a:r>
          </a:p>
        </p:txBody>
      </p:sp>
      <p:sp>
        <p:nvSpPr>
          <p:cNvPr id="1350" name="Shape 1350"/>
          <p:cNvSpPr/>
          <p:nvPr/>
        </p:nvSpPr>
        <p:spPr>
          <a:xfrm>
            <a:off x="4954754" y="7795047"/>
            <a:ext cx="5524057" cy="1"/>
          </a:xfrm>
          <a:prstGeom prst="line">
            <a:avLst/>
          </a:prstGeom>
          <a:ln w="63500">
            <a:solidFill>
              <a:srgbClr val="000000"/>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351" name="Shape 1351"/>
          <p:cNvSpPr/>
          <p:nvPr/>
        </p:nvSpPr>
        <p:spPr>
          <a:xfrm flipV="1">
            <a:off x="10477612" y="7771204"/>
            <a:ext cx="1" cy="2650967"/>
          </a:xfrm>
          <a:prstGeom prst="line">
            <a:avLst/>
          </a:prstGeom>
          <a:ln w="63500">
            <a:solidFill>
              <a:srgbClr val="000000"/>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352" name="Shape 1352"/>
          <p:cNvSpPr/>
          <p:nvPr/>
        </p:nvSpPr>
        <p:spPr>
          <a:xfrm>
            <a:off x="3044854" y="8504237"/>
            <a:ext cx="7065568" cy="1"/>
          </a:xfrm>
          <a:prstGeom prst="line">
            <a:avLst/>
          </a:prstGeom>
          <a:ln w="63500">
            <a:solidFill>
              <a:schemeClr val="accent3"/>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353" name="Shape 1353"/>
          <p:cNvSpPr/>
          <p:nvPr/>
        </p:nvSpPr>
        <p:spPr>
          <a:xfrm flipV="1">
            <a:off x="10064520" y="8527616"/>
            <a:ext cx="1" cy="1784529"/>
          </a:xfrm>
          <a:prstGeom prst="line">
            <a:avLst/>
          </a:prstGeom>
          <a:ln w="63500">
            <a:solidFill>
              <a:schemeClr val="accent3"/>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354" name="Shape 1354"/>
          <p:cNvSpPr/>
          <p:nvPr/>
        </p:nvSpPr>
        <p:spPr>
          <a:xfrm>
            <a:off x="10255084" y="9170670"/>
            <a:ext cx="5031633" cy="2915961"/>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chemeClr val="accent4">
              <a:alpha val="14000"/>
            </a:schemeClr>
          </a:solidFill>
          <a:ln w="63500">
            <a:solidFill>
              <a:schemeClr val="accent4">
                <a:alpha val="56000"/>
              </a:schemeClr>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355" name="Shape 1355"/>
          <p:cNvSpPr/>
          <p:nvPr/>
        </p:nvSpPr>
        <p:spPr>
          <a:xfrm>
            <a:off x="14211275" y="10118800"/>
            <a:ext cx="2557732" cy="1019647"/>
          </a:xfrm>
          <a:prstGeom prst="rect">
            <a:avLst/>
          </a:prstGeom>
          <a:solidFill>
            <a:schemeClr val="accent4"/>
          </a:solidFill>
          <a:ln w="12700">
            <a:miter lim="400000"/>
          </a:ln>
          <a:effectLst>
            <a:outerShdw blurRad="38100" dist="25400" dir="5400000" rotWithShape="0">
              <a:srgbClr val="000000">
                <a:alpha val="50000"/>
              </a:srgbClr>
            </a:outerShdw>
          </a:effectLst>
          <a:extLst>
            <a:ext uri="{C572A759-6A51-4108-AA02-DFA0A04FC94B}">
              <ma14:wrappingTextBoxFlag xmlns="" xmlns:ma14="http://schemas.microsoft.com/office/mac/drawingml/2011/main" val="1"/>
            </a:ext>
          </a:extLst>
        </p:spPr>
        <p:txBody>
          <a:bodyPr lIns="50800" tIns="50800" rIns="50800" bIns="50800" anchor="ctr"/>
          <a:lstStyle>
            <a:lvl1pPr algn="ctr" defTabSz="825500">
              <a:lnSpc>
                <a:spcPct val="100000"/>
              </a:lnSpc>
              <a:spcBef>
                <a:spcPts val="0"/>
              </a:spcBef>
              <a:defRPr sz="3700" b="0">
                <a:latin typeface="Klavika Basic"/>
                <a:ea typeface="Klavika Basic"/>
                <a:cs typeface="Klavika Basic"/>
                <a:sym typeface="Klavika Basic"/>
              </a:defRPr>
            </a:lvl1pPr>
          </a:lstStyle>
          <a:p>
            <a:r>
              <a:t>Provider</a:t>
            </a:r>
          </a:p>
        </p:txBody>
      </p:sp>
      <p:sp>
        <p:nvSpPr>
          <p:cNvPr id="1356" name="Shape 1356"/>
          <p:cNvSpPr/>
          <p:nvPr/>
        </p:nvSpPr>
        <p:spPr>
          <a:xfrm>
            <a:off x="8772954" y="10118800"/>
            <a:ext cx="2557732" cy="1019647"/>
          </a:xfrm>
          <a:prstGeom prst="rect">
            <a:avLst/>
          </a:prstGeom>
          <a:solidFill>
            <a:schemeClr val="accent4"/>
          </a:solidFill>
          <a:ln w="12700">
            <a:miter lim="400000"/>
          </a:ln>
          <a:effectLst>
            <a:outerShdw blurRad="38100" dist="25400" dir="5400000" rotWithShape="0">
              <a:srgbClr val="000000">
                <a:alpha val="50000"/>
              </a:srgbClr>
            </a:outerShdw>
          </a:effectLst>
          <a:extLst>
            <a:ext uri="{C572A759-6A51-4108-AA02-DFA0A04FC94B}">
              <ma14:wrappingTextBoxFlag xmlns="" xmlns:ma14="http://schemas.microsoft.com/office/mac/drawingml/2011/main" val="1"/>
            </a:ext>
          </a:extLst>
        </p:spPr>
        <p:txBody>
          <a:bodyPr lIns="50800" tIns="50800" rIns="50800" bIns="50800" anchor="ctr"/>
          <a:lstStyle>
            <a:lvl1pPr algn="ctr" defTabSz="825500">
              <a:lnSpc>
                <a:spcPct val="100000"/>
              </a:lnSpc>
              <a:spcBef>
                <a:spcPts val="0"/>
              </a:spcBef>
              <a:defRPr sz="3700" b="0">
                <a:latin typeface="Klavika Basic"/>
                <a:ea typeface="Klavika Basic"/>
                <a:cs typeface="Klavika Basic"/>
                <a:sym typeface="Klavika Basic"/>
              </a:defRPr>
            </a:lvl1pPr>
          </a:lstStyle>
          <a:p>
            <a:r>
              <a:t>Core</a:t>
            </a:r>
          </a:p>
        </p:txBody>
      </p:sp>
      <p:sp>
        <p:nvSpPr>
          <p:cNvPr id="1357" name="Shape 1357"/>
          <p:cNvSpPr/>
          <p:nvPr/>
        </p:nvSpPr>
        <p:spPr>
          <a:xfrm>
            <a:off x="4954754" y="7795047"/>
            <a:ext cx="5524057" cy="1"/>
          </a:xfrm>
          <a:prstGeom prst="line">
            <a:avLst/>
          </a:prstGeom>
          <a:ln w="63500">
            <a:solidFill>
              <a:srgbClr val="000000"/>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358" name="Shape 1358"/>
          <p:cNvSpPr/>
          <p:nvPr/>
        </p:nvSpPr>
        <p:spPr>
          <a:xfrm flipV="1">
            <a:off x="5816865" y="5986008"/>
            <a:ext cx="1" cy="1784529"/>
          </a:xfrm>
          <a:prstGeom prst="line">
            <a:avLst/>
          </a:prstGeom>
          <a:ln w="63500">
            <a:solidFill>
              <a:srgbClr val="000000"/>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359" name="Shape 1359"/>
          <p:cNvSpPr/>
          <p:nvPr/>
        </p:nvSpPr>
        <p:spPr>
          <a:xfrm>
            <a:off x="3178958" y="4271235"/>
            <a:ext cx="9075649" cy="1"/>
          </a:xfrm>
          <a:prstGeom prst="line">
            <a:avLst/>
          </a:prstGeom>
          <a:ln w="63500">
            <a:solidFill>
              <a:srgbClr val="FFFFFF"/>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366" name="Group 1366"/>
          <p:cNvGrpSpPr/>
          <p:nvPr/>
        </p:nvGrpSpPr>
        <p:grpSpPr>
          <a:xfrm>
            <a:off x="1823968" y="6618227"/>
            <a:ext cx="681098" cy="2866536"/>
            <a:chOff x="0" y="0"/>
            <a:chExt cx="681096" cy="2866535"/>
          </a:xfrm>
        </p:grpSpPr>
        <p:sp>
          <p:nvSpPr>
            <p:cNvPr id="1360" name="Shape 1360"/>
            <p:cNvSpPr/>
            <p:nvPr/>
          </p:nvSpPr>
          <p:spPr>
            <a:xfrm>
              <a:off x="149253" y="1040372"/>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361" name="Shape 1361"/>
            <p:cNvSpPr/>
            <p:nvPr/>
          </p:nvSpPr>
          <p:spPr>
            <a:xfrm>
              <a:off x="0" y="1439642"/>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362" name="Shape 1362"/>
            <p:cNvSpPr/>
            <p:nvPr/>
          </p:nvSpPr>
          <p:spPr>
            <a:xfrm>
              <a:off x="149253" y="2079852"/>
              <a:ext cx="387917" cy="387418"/>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363" name="Shape 1363"/>
            <p:cNvSpPr/>
            <p:nvPr/>
          </p:nvSpPr>
          <p:spPr>
            <a:xfrm>
              <a:off x="0" y="2479123"/>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364" name="Shape 1364"/>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365" name="Shape 1365"/>
            <p:cNvSpPr/>
            <p:nvPr/>
          </p:nvSpPr>
          <p:spPr>
            <a:xfrm>
              <a:off x="0" y="399270"/>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sp>
        <p:nvSpPr>
          <p:cNvPr id="1367" name="Shape 1367"/>
          <p:cNvSpPr/>
          <p:nvPr/>
        </p:nvSpPr>
        <p:spPr>
          <a:xfrm flipV="1">
            <a:off x="2725419" y="6563217"/>
            <a:ext cx="1" cy="3171886"/>
          </a:xfrm>
          <a:prstGeom prst="line">
            <a:avLst/>
          </a:prstGeom>
          <a:ln w="63500">
            <a:solidFill>
              <a:schemeClr val="accent3"/>
            </a:solidFill>
            <a:miter/>
            <a:headEnd type="oval"/>
            <a:tailEnd type="oval"/>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368" name="Shape 1368"/>
          <p:cNvSpPr/>
          <p:nvPr/>
        </p:nvSpPr>
        <p:spPr>
          <a:xfrm>
            <a:off x="2754126" y="8504237"/>
            <a:ext cx="7356297" cy="1"/>
          </a:xfrm>
          <a:prstGeom prst="line">
            <a:avLst/>
          </a:prstGeom>
          <a:ln w="63500">
            <a:solidFill>
              <a:schemeClr val="accent3"/>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369" name="Shape 1369"/>
          <p:cNvSpPr/>
          <p:nvPr/>
        </p:nvSpPr>
        <p:spPr>
          <a:xfrm>
            <a:off x="1216422" y="9848037"/>
            <a:ext cx="2210633" cy="639234"/>
          </a:xfrm>
          <a:prstGeom prst="rect">
            <a:avLst/>
          </a:prstGeom>
          <a:ln w="254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lnSpc>
                <a:spcPct val="100000"/>
              </a:lnSpc>
              <a:spcBef>
                <a:spcPts val="0"/>
              </a:spcBef>
              <a:defRPr sz="2400">
                <a:solidFill>
                  <a:schemeClr val="accent3"/>
                </a:solidFill>
              </a:defRPr>
            </a:lvl1pPr>
          </a:lstStyle>
          <a:p>
            <a:r>
              <a:t>OPERATORS</a:t>
            </a:r>
          </a:p>
        </p:txBody>
      </p:sp>
      <p:sp>
        <p:nvSpPr>
          <p:cNvPr id="1370" name="Shape 1370"/>
          <p:cNvSpPr/>
          <p:nvPr/>
        </p:nvSpPr>
        <p:spPr>
          <a:xfrm>
            <a:off x="3702437" y="6053413"/>
            <a:ext cx="4228857" cy="1"/>
          </a:xfrm>
          <a:prstGeom prst="line">
            <a:avLst/>
          </a:prstGeom>
          <a:ln w="63500">
            <a:solidFill>
              <a:srgbClr val="000000"/>
            </a:solidFill>
            <a:miter/>
            <a:headEnd type="oval"/>
            <a:tailEnd type="oval"/>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371" name="Shape 1371"/>
          <p:cNvSpPr/>
          <p:nvPr/>
        </p:nvSpPr>
        <p:spPr>
          <a:xfrm>
            <a:off x="11668833" y="11424608"/>
            <a:ext cx="2204297" cy="892647"/>
          </a:xfrm>
          <a:prstGeom prst="rect">
            <a:avLst/>
          </a:prstGeom>
          <a:solidFill>
            <a:srgbClr val="FFFFFF"/>
          </a:solidFill>
          <a:ln w="63500">
            <a:solidFill>
              <a:schemeClr val="accent4">
                <a:lumOff val="9950"/>
              </a:schemeClr>
            </a:solidFill>
            <a:miter/>
          </a:ln>
          <a:extLst>
            <a:ext uri="{C572A759-6A51-4108-AA02-DFA0A04FC94B}">
              <ma14:wrappingTextBoxFlag xmlns="" xmlns:ma14="http://schemas.microsoft.com/office/mac/drawingml/2011/main" val="1"/>
            </a:ext>
          </a:extLst>
        </p:spPr>
        <p:txBody>
          <a:bodyPr lIns="121919" tIns="121919" rIns="121919" bIns="121919" anchor="ctr"/>
          <a:lstStyle>
            <a:lvl1pPr algn="ctr">
              <a:lnSpc>
                <a:spcPct val="100000"/>
              </a:lnSpc>
              <a:spcBef>
                <a:spcPts val="0"/>
              </a:spcBef>
              <a:defRPr sz="2800" b="0">
                <a:solidFill>
                  <a:srgbClr val="535353"/>
                </a:solidFill>
                <a:latin typeface="Verdana"/>
                <a:ea typeface="Verdana"/>
                <a:cs typeface="Verdana"/>
                <a:sym typeface="Verdana"/>
              </a:defRPr>
            </a:lvl1pPr>
          </a:lstStyle>
          <a:p>
            <a:r>
              <a:t>Apply</a:t>
            </a:r>
          </a:p>
        </p:txBody>
      </p:sp>
      <p:sp>
        <p:nvSpPr>
          <p:cNvPr id="1372" name="Shape 1372"/>
          <p:cNvSpPr/>
          <p:nvPr/>
        </p:nvSpPr>
        <p:spPr>
          <a:xfrm>
            <a:off x="11668833" y="8911939"/>
            <a:ext cx="2204297" cy="892647"/>
          </a:xfrm>
          <a:prstGeom prst="rect">
            <a:avLst/>
          </a:prstGeom>
          <a:solidFill>
            <a:srgbClr val="FFFFFF"/>
          </a:solidFill>
          <a:ln w="63500">
            <a:solidFill>
              <a:schemeClr val="accent4">
                <a:lumOff val="9950"/>
              </a:schemeClr>
            </a:solidFill>
            <a:miter/>
          </a:ln>
          <a:extLst>
            <a:ext uri="{C572A759-6A51-4108-AA02-DFA0A04FC94B}">
              <ma14:wrappingTextBoxFlag xmlns="" xmlns:ma14="http://schemas.microsoft.com/office/mac/drawingml/2011/main" val="1"/>
            </a:ext>
          </a:extLst>
        </p:spPr>
        <p:txBody>
          <a:bodyPr lIns="121919" tIns="121919" rIns="121919" bIns="121919" anchor="ctr"/>
          <a:lstStyle>
            <a:lvl1pPr algn="ctr">
              <a:lnSpc>
                <a:spcPct val="100000"/>
              </a:lnSpc>
              <a:spcBef>
                <a:spcPts val="0"/>
              </a:spcBef>
              <a:defRPr sz="2800" b="0">
                <a:solidFill>
                  <a:srgbClr val="535353"/>
                </a:solidFill>
                <a:latin typeface="Verdana"/>
                <a:ea typeface="Verdana"/>
                <a:cs typeface="Verdana"/>
                <a:sym typeface="Verdana"/>
              </a:defRPr>
            </a:lvl1pPr>
          </a:lstStyle>
          <a:p>
            <a:r>
              <a:t>Plan </a:t>
            </a:r>
          </a:p>
        </p:txBody>
      </p:sp>
      <p:sp>
        <p:nvSpPr>
          <p:cNvPr id="1373" name="Shape 1373"/>
          <p:cNvSpPr>
            <a:spLocks noGrp="1"/>
          </p:cNvSpPr>
          <p:nvPr>
            <p:ph type="title"/>
          </p:nvPr>
        </p:nvSpPr>
        <p:spPr>
          <a:xfrm>
            <a:off x="1565396" y="875901"/>
            <a:ext cx="21746796" cy="1405845"/>
          </a:xfrm>
          <a:prstGeom prst="rect">
            <a:avLst/>
          </a:prstGeom>
        </p:spPr>
        <p:txBody>
          <a:bodyPr/>
          <a:lstStyle>
            <a:lvl1pPr defTabSz="1664208">
              <a:spcBef>
                <a:spcPts val="1600"/>
              </a:spcBef>
              <a:defRPr sz="6734" spc="-240">
                <a:latin typeface="Verdana"/>
                <a:ea typeface="Verdana"/>
                <a:cs typeface="Verdana"/>
                <a:sym typeface="Verdana"/>
              </a:defRPr>
            </a:lvl1pPr>
          </a:lstStyle>
          <a:p>
            <a:r>
              <a:t>Remote Terraform runs and state management</a:t>
            </a:r>
          </a:p>
        </p:txBody>
      </p:sp>
      <p:pic>
        <p:nvPicPr>
          <p:cNvPr id="1374" name="pasted-image.tiff"/>
          <p:cNvPicPr>
            <a:picLocks noChangeAspect="1"/>
          </p:cNvPicPr>
          <p:nvPr/>
        </p:nvPicPr>
        <p:blipFill>
          <a:blip r:embed="rId3">
            <a:extLst/>
          </a:blip>
          <a:stretch>
            <a:fillRect/>
          </a:stretch>
        </p:blipFill>
        <p:spPr>
          <a:xfrm>
            <a:off x="3454165" y="6470191"/>
            <a:ext cx="4725400" cy="3706248"/>
          </a:xfrm>
          <a:prstGeom prst="rect">
            <a:avLst/>
          </a:prstGeom>
          <a:ln w="12700">
            <a:miter lim="400000"/>
          </a:ln>
        </p:spPr>
      </p:pic>
      <p:grpSp>
        <p:nvGrpSpPr>
          <p:cNvPr id="1400" name="Group 1400"/>
          <p:cNvGrpSpPr/>
          <p:nvPr/>
        </p:nvGrpSpPr>
        <p:grpSpPr>
          <a:xfrm>
            <a:off x="4546046" y="4769116"/>
            <a:ext cx="2541639" cy="1132479"/>
            <a:chOff x="0" y="0"/>
            <a:chExt cx="2541638" cy="1132477"/>
          </a:xfrm>
        </p:grpSpPr>
        <p:grpSp>
          <p:nvGrpSpPr>
            <p:cNvPr id="1379" name="Group 1379"/>
            <p:cNvGrpSpPr/>
            <p:nvPr/>
          </p:nvGrpSpPr>
          <p:grpSpPr>
            <a:xfrm>
              <a:off x="0" y="-1"/>
              <a:ext cx="782944" cy="917733"/>
              <a:chOff x="0" y="0"/>
              <a:chExt cx="782943" cy="917731"/>
            </a:xfrm>
          </p:grpSpPr>
          <p:sp>
            <p:nvSpPr>
              <p:cNvPr id="1375" name="Shape 1375"/>
              <p:cNvSpPr/>
              <p:nvPr/>
            </p:nvSpPr>
            <p:spPr>
              <a:xfrm>
                <a:off x="0" y="432591"/>
                <a:ext cx="782944" cy="485141"/>
              </a:xfrm>
              <a:prstGeom prst="rect">
                <a:avLst/>
              </a:prstGeom>
              <a:gradFill flip="none" rotWithShape="1">
                <a:gsLst>
                  <a:gs pos="0">
                    <a:srgbClr val="FFFFFF"/>
                  </a:gs>
                  <a:gs pos="100000">
                    <a:srgbClr val="EEEEEE"/>
                  </a:gs>
                </a:gsLst>
                <a:lin ang="16200000" scaled="0"/>
              </a:gra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378" name="Group 1378"/>
              <p:cNvGrpSpPr/>
              <p:nvPr/>
            </p:nvGrpSpPr>
            <p:grpSpPr>
              <a:xfrm>
                <a:off x="50923" y="0"/>
                <a:ext cx="681097" cy="786682"/>
                <a:chOff x="0" y="0"/>
                <a:chExt cx="681096" cy="786681"/>
              </a:xfrm>
            </p:grpSpPr>
            <p:sp>
              <p:nvSpPr>
                <p:cNvPr id="1376" name="Shape 1376"/>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377" name="Shape 1377"/>
                <p:cNvSpPr/>
                <p:nvPr/>
              </p:nvSpPr>
              <p:spPr>
                <a:xfrm>
                  <a:off x="0" y="399269"/>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grpSp>
          <p:nvGrpSpPr>
            <p:cNvPr id="1384" name="Group 1384"/>
            <p:cNvGrpSpPr/>
            <p:nvPr/>
          </p:nvGrpSpPr>
          <p:grpSpPr>
            <a:xfrm>
              <a:off x="458216" y="-1"/>
              <a:ext cx="782945" cy="917733"/>
              <a:chOff x="0" y="0"/>
              <a:chExt cx="782943" cy="917731"/>
            </a:xfrm>
          </p:grpSpPr>
          <p:sp>
            <p:nvSpPr>
              <p:cNvPr id="1380" name="Shape 1380"/>
              <p:cNvSpPr/>
              <p:nvPr/>
            </p:nvSpPr>
            <p:spPr>
              <a:xfrm>
                <a:off x="0" y="432591"/>
                <a:ext cx="782944" cy="485141"/>
              </a:xfrm>
              <a:prstGeom prst="rect">
                <a:avLst/>
              </a:prstGeom>
              <a:gradFill flip="none" rotWithShape="1">
                <a:gsLst>
                  <a:gs pos="0">
                    <a:srgbClr val="FFFFFF"/>
                  </a:gs>
                  <a:gs pos="100000">
                    <a:srgbClr val="EEEEEE"/>
                  </a:gs>
                </a:gsLst>
                <a:lin ang="16200000" scaled="0"/>
              </a:gra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383" name="Group 1383"/>
              <p:cNvGrpSpPr/>
              <p:nvPr/>
            </p:nvGrpSpPr>
            <p:grpSpPr>
              <a:xfrm>
                <a:off x="50923" y="0"/>
                <a:ext cx="681097" cy="786682"/>
                <a:chOff x="0" y="0"/>
                <a:chExt cx="681096" cy="786681"/>
              </a:xfrm>
            </p:grpSpPr>
            <p:sp>
              <p:nvSpPr>
                <p:cNvPr id="1381" name="Shape 1381"/>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382" name="Shape 1382"/>
                <p:cNvSpPr/>
                <p:nvPr/>
              </p:nvSpPr>
              <p:spPr>
                <a:xfrm>
                  <a:off x="0" y="399269"/>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grpSp>
          <p:nvGrpSpPr>
            <p:cNvPr id="1389" name="Group 1389"/>
            <p:cNvGrpSpPr/>
            <p:nvPr/>
          </p:nvGrpSpPr>
          <p:grpSpPr>
            <a:xfrm>
              <a:off x="1758695" y="-1"/>
              <a:ext cx="782944" cy="917733"/>
              <a:chOff x="0" y="0"/>
              <a:chExt cx="782943" cy="917731"/>
            </a:xfrm>
          </p:grpSpPr>
          <p:sp>
            <p:nvSpPr>
              <p:cNvPr id="1385" name="Shape 1385"/>
              <p:cNvSpPr/>
              <p:nvPr/>
            </p:nvSpPr>
            <p:spPr>
              <a:xfrm>
                <a:off x="0" y="432591"/>
                <a:ext cx="782944" cy="485141"/>
              </a:xfrm>
              <a:prstGeom prst="rect">
                <a:avLst/>
              </a:prstGeom>
              <a:gradFill flip="none" rotWithShape="1">
                <a:gsLst>
                  <a:gs pos="0">
                    <a:srgbClr val="FFFFFF"/>
                  </a:gs>
                  <a:gs pos="100000">
                    <a:srgbClr val="EEEEEE"/>
                  </a:gs>
                </a:gsLst>
                <a:lin ang="16200000" scaled="0"/>
              </a:gra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388" name="Group 1388"/>
              <p:cNvGrpSpPr/>
              <p:nvPr/>
            </p:nvGrpSpPr>
            <p:grpSpPr>
              <a:xfrm>
                <a:off x="50923" y="0"/>
                <a:ext cx="681097" cy="786682"/>
                <a:chOff x="0" y="0"/>
                <a:chExt cx="681096" cy="786681"/>
              </a:xfrm>
            </p:grpSpPr>
            <p:sp>
              <p:nvSpPr>
                <p:cNvPr id="1386" name="Shape 1386"/>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387" name="Shape 1387"/>
                <p:cNvSpPr/>
                <p:nvPr/>
              </p:nvSpPr>
              <p:spPr>
                <a:xfrm>
                  <a:off x="0" y="399269"/>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grpSp>
          <p:nvGrpSpPr>
            <p:cNvPr id="1394" name="Group 1394"/>
            <p:cNvGrpSpPr/>
            <p:nvPr/>
          </p:nvGrpSpPr>
          <p:grpSpPr>
            <a:xfrm>
              <a:off x="1306576" y="-1"/>
              <a:ext cx="782944" cy="917733"/>
              <a:chOff x="0" y="0"/>
              <a:chExt cx="782943" cy="917731"/>
            </a:xfrm>
          </p:grpSpPr>
          <p:sp>
            <p:nvSpPr>
              <p:cNvPr id="1390" name="Shape 1390"/>
              <p:cNvSpPr/>
              <p:nvPr/>
            </p:nvSpPr>
            <p:spPr>
              <a:xfrm>
                <a:off x="0" y="432591"/>
                <a:ext cx="782944" cy="485141"/>
              </a:xfrm>
              <a:prstGeom prst="rect">
                <a:avLst/>
              </a:prstGeom>
              <a:gradFill flip="none" rotWithShape="1">
                <a:gsLst>
                  <a:gs pos="0">
                    <a:srgbClr val="FFFFFF"/>
                  </a:gs>
                  <a:gs pos="100000">
                    <a:srgbClr val="EEEEEE"/>
                  </a:gs>
                </a:gsLst>
                <a:lin ang="16200000" scaled="0"/>
              </a:gra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393" name="Group 1393"/>
              <p:cNvGrpSpPr/>
              <p:nvPr/>
            </p:nvGrpSpPr>
            <p:grpSpPr>
              <a:xfrm>
                <a:off x="50923" y="0"/>
                <a:ext cx="681097" cy="786682"/>
                <a:chOff x="0" y="0"/>
                <a:chExt cx="681096" cy="786681"/>
              </a:xfrm>
            </p:grpSpPr>
            <p:sp>
              <p:nvSpPr>
                <p:cNvPr id="1391" name="Shape 1391"/>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392" name="Shape 1392"/>
                <p:cNvSpPr/>
                <p:nvPr/>
              </p:nvSpPr>
              <p:spPr>
                <a:xfrm>
                  <a:off x="0" y="399269"/>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grpSp>
          <p:nvGrpSpPr>
            <p:cNvPr id="1399" name="Group 1399"/>
            <p:cNvGrpSpPr/>
            <p:nvPr/>
          </p:nvGrpSpPr>
          <p:grpSpPr>
            <a:xfrm>
              <a:off x="789432" y="0"/>
              <a:ext cx="966150" cy="1132478"/>
              <a:chOff x="0" y="0"/>
              <a:chExt cx="966148" cy="1132477"/>
            </a:xfrm>
          </p:grpSpPr>
          <p:sp>
            <p:nvSpPr>
              <p:cNvPr id="1395" name="Shape 1395"/>
              <p:cNvSpPr/>
              <p:nvPr/>
            </p:nvSpPr>
            <p:spPr>
              <a:xfrm>
                <a:off x="0" y="533816"/>
                <a:ext cx="966149" cy="598662"/>
              </a:xfrm>
              <a:prstGeom prst="rect">
                <a:avLst/>
              </a:prstGeom>
              <a:gradFill flip="none" rotWithShape="1">
                <a:gsLst>
                  <a:gs pos="0">
                    <a:srgbClr val="FFFFFF"/>
                  </a:gs>
                  <a:gs pos="100000">
                    <a:srgbClr val="EEEEEE"/>
                  </a:gs>
                </a:gsLst>
                <a:lin ang="16200000" scaled="0"/>
              </a:gra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398" name="Group 1398"/>
              <p:cNvGrpSpPr/>
              <p:nvPr/>
            </p:nvGrpSpPr>
            <p:grpSpPr>
              <a:xfrm>
                <a:off x="62839" y="0"/>
                <a:ext cx="840471" cy="970763"/>
                <a:chOff x="0" y="0"/>
                <a:chExt cx="840470" cy="970762"/>
              </a:xfrm>
            </p:grpSpPr>
            <p:sp>
              <p:nvSpPr>
                <p:cNvPr id="1396" name="Shape 1396"/>
                <p:cNvSpPr/>
                <p:nvPr/>
              </p:nvSpPr>
              <p:spPr>
                <a:xfrm>
                  <a:off x="184178" y="0"/>
                  <a:ext cx="478687" cy="478071"/>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397" name="Shape 1397"/>
                <p:cNvSpPr/>
                <p:nvPr/>
              </p:nvSpPr>
              <p:spPr>
                <a:xfrm>
                  <a:off x="0" y="492697"/>
                  <a:ext cx="840471" cy="47806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grpSp>
      <p:sp>
        <p:nvSpPr>
          <p:cNvPr id="1401" name="Shape 1401"/>
          <p:cNvSpPr/>
          <p:nvPr/>
        </p:nvSpPr>
        <p:spPr>
          <a:xfrm>
            <a:off x="1784792" y="4821240"/>
            <a:ext cx="2557732" cy="639235"/>
          </a:xfrm>
          <a:prstGeom prst="rect">
            <a:avLst/>
          </a:prstGeom>
          <a:ln w="254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lgn="ctr">
              <a:lnSpc>
                <a:spcPct val="100000"/>
              </a:lnSpc>
              <a:spcBef>
                <a:spcPts val="0"/>
              </a:spcBef>
              <a:defRPr sz="2400">
                <a:solidFill>
                  <a:srgbClr val="000000"/>
                </a:solidFill>
              </a:defRPr>
            </a:lvl1pPr>
          </a:lstStyle>
          <a:p>
            <a:r>
              <a:t>DEVELOPERS</a:t>
            </a:r>
          </a:p>
        </p:txBody>
      </p:sp>
    </p:spTree>
  </p:cSld>
  <p:clrMapOvr>
    <a:masterClrMapping/>
  </p:clrMapOvr>
  <p:transition spd="slow"/>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56408DC-AE6D-C549-BBCF-15FF3776AD01}"/>
              </a:ext>
            </a:extLst>
          </p:cNvPr>
          <p:cNvSpPr>
            <a:spLocks noGrp="1"/>
          </p:cNvSpPr>
          <p:nvPr>
            <p:ph type="body" idx="1"/>
          </p:nvPr>
        </p:nvSpPr>
        <p:spPr/>
        <p:txBody>
          <a:bodyPr/>
          <a:lstStyle/>
          <a:p>
            <a:pPr marL="0" indent="0">
              <a:buNone/>
            </a:pPr>
            <a:r>
              <a:rPr lang="en-US" dirty="0"/>
              <a:t>Infrastructure as Code (</a:t>
            </a:r>
            <a:r>
              <a:rPr lang="en-US" dirty="0" err="1"/>
              <a:t>IaC</a:t>
            </a:r>
            <a:r>
              <a:rPr lang="en-US" dirty="0"/>
              <a:t>) is the process of managing and provisioning computer data centers through machine-readable definition files.</a:t>
            </a:r>
          </a:p>
          <a:p>
            <a:pPr marL="0" indent="0">
              <a:buNone/>
            </a:pPr>
            <a:endParaRPr lang="en-US" dirty="0"/>
          </a:p>
        </p:txBody>
      </p:sp>
      <p:sp>
        <p:nvSpPr>
          <p:cNvPr id="4" name="Title 3">
            <a:extLst>
              <a:ext uri="{FF2B5EF4-FFF2-40B4-BE49-F238E27FC236}">
                <a16:creationId xmlns:a16="http://schemas.microsoft.com/office/drawing/2014/main" id="{3049A7C6-2AB4-BB4C-BDBE-D3201B4D014B}"/>
              </a:ext>
            </a:extLst>
          </p:cNvPr>
          <p:cNvSpPr>
            <a:spLocks noGrp="1"/>
          </p:cNvSpPr>
          <p:nvPr>
            <p:ph type="title"/>
          </p:nvPr>
        </p:nvSpPr>
        <p:spPr/>
        <p:txBody>
          <a:bodyPr/>
          <a:lstStyle/>
          <a:p>
            <a:r>
              <a:rPr lang="en-US" dirty="0"/>
              <a:t>Infrastructure as Code</a:t>
            </a:r>
          </a:p>
        </p:txBody>
      </p:sp>
    </p:spTree>
    <p:extLst>
      <p:ext uri="{BB962C8B-B14F-4D97-AF65-F5344CB8AC3E}">
        <p14:creationId xmlns:p14="http://schemas.microsoft.com/office/powerpoint/2010/main" val="3764982870"/>
      </p:ext>
    </p:extLst>
  </p:cSld>
  <p:clrMapOvr>
    <a:masterClrMapping/>
  </p:clrMapOvr>
  <p:transition spd="me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5" name="Shape 1405"/>
          <p:cNvSpPr/>
          <p:nvPr/>
        </p:nvSpPr>
        <p:spPr>
          <a:xfrm>
            <a:off x="4954754" y="7795047"/>
            <a:ext cx="5524057" cy="1"/>
          </a:xfrm>
          <a:prstGeom prst="line">
            <a:avLst/>
          </a:prstGeom>
          <a:ln w="63500">
            <a:solidFill>
              <a:srgbClr val="000000"/>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406" name="Shape 1406"/>
          <p:cNvSpPr/>
          <p:nvPr/>
        </p:nvSpPr>
        <p:spPr>
          <a:xfrm flipV="1">
            <a:off x="10490312" y="7796604"/>
            <a:ext cx="1" cy="2650967"/>
          </a:xfrm>
          <a:prstGeom prst="line">
            <a:avLst/>
          </a:prstGeom>
          <a:ln w="63500">
            <a:solidFill>
              <a:srgbClr val="000000"/>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407" name="Shape 1407"/>
          <p:cNvSpPr/>
          <p:nvPr/>
        </p:nvSpPr>
        <p:spPr>
          <a:xfrm flipV="1">
            <a:off x="6180623" y="5965736"/>
            <a:ext cx="1" cy="1784529"/>
          </a:xfrm>
          <a:prstGeom prst="line">
            <a:avLst/>
          </a:prstGeom>
          <a:ln w="63500">
            <a:solidFill>
              <a:srgbClr val="000000"/>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408" name="Shape 1408"/>
          <p:cNvSpPr/>
          <p:nvPr/>
        </p:nvSpPr>
        <p:spPr>
          <a:xfrm>
            <a:off x="1372374" y="3356885"/>
            <a:ext cx="7467601" cy="9146283"/>
          </a:xfrm>
          <a:prstGeom prst="rect">
            <a:avLst/>
          </a:prstGeom>
          <a:gradFill>
            <a:gsLst>
              <a:gs pos="0">
                <a:srgbClr val="FFFFFF">
                  <a:alpha val="44001"/>
                </a:srgbClr>
              </a:gs>
              <a:gs pos="100000">
                <a:srgbClr val="EEEEEE">
                  <a:alpha val="44001"/>
                </a:srgbClr>
              </a:gs>
            </a:gsLst>
            <a:lin ang="16200000"/>
          </a:gra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409" name="Shape 1409"/>
          <p:cNvSpPr/>
          <p:nvPr/>
        </p:nvSpPr>
        <p:spPr>
          <a:xfrm>
            <a:off x="3178958" y="4271235"/>
            <a:ext cx="9075649" cy="1"/>
          </a:xfrm>
          <a:prstGeom prst="line">
            <a:avLst/>
          </a:prstGeom>
          <a:ln w="63500">
            <a:solidFill>
              <a:srgbClr val="FFFFFF"/>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410" name="Shape 1410"/>
          <p:cNvSpPr/>
          <p:nvPr/>
        </p:nvSpPr>
        <p:spPr>
          <a:xfrm>
            <a:off x="13472346" y="3517025"/>
            <a:ext cx="8710406" cy="664634"/>
          </a:xfrm>
          <a:prstGeom prst="rect">
            <a:avLst/>
          </a:prstGeom>
          <a:ln w="254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lgn="ctr">
              <a:lnSpc>
                <a:spcPct val="150000"/>
              </a:lnSpc>
              <a:spcBef>
                <a:spcPts val="0"/>
              </a:spcBef>
              <a:defRPr sz="2600" cap="all">
                <a:solidFill>
                  <a:srgbClr val="44546A"/>
                </a:solidFill>
                <a:latin typeface="Verdana"/>
                <a:ea typeface="Verdana"/>
                <a:cs typeface="Verdana"/>
                <a:sym typeface="Verdana"/>
              </a:defRPr>
            </a:lvl1pPr>
          </a:lstStyle>
          <a:p>
            <a:r>
              <a:t> </a:t>
            </a:r>
          </a:p>
        </p:txBody>
      </p:sp>
      <p:sp>
        <p:nvSpPr>
          <p:cNvPr id="1411" name="Shape 1411"/>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70</a:t>
            </a:fld>
            <a:endParaRPr/>
          </a:p>
        </p:txBody>
      </p:sp>
      <p:sp>
        <p:nvSpPr>
          <p:cNvPr id="1412" name="Shape 1412"/>
          <p:cNvSpPr/>
          <p:nvPr/>
        </p:nvSpPr>
        <p:spPr>
          <a:xfrm>
            <a:off x="10255084" y="9170670"/>
            <a:ext cx="5031633" cy="2915961"/>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chemeClr val="accent4">
              <a:alpha val="14000"/>
            </a:schemeClr>
          </a:solidFill>
          <a:ln w="63500">
            <a:solidFill>
              <a:schemeClr val="accent4">
                <a:alpha val="56000"/>
              </a:schemeClr>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417" name="Group 1417"/>
          <p:cNvGrpSpPr/>
          <p:nvPr/>
        </p:nvGrpSpPr>
        <p:grpSpPr>
          <a:xfrm>
            <a:off x="12465370" y="10280274"/>
            <a:ext cx="611222" cy="696699"/>
            <a:chOff x="0" y="0"/>
            <a:chExt cx="611221" cy="696698"/>
          </a:xfrm>
        </p:grpSpPr>
        <p:sp>
          <p:nvSpPr>
            <p:cNvPr id="1413" name="Shape 1413"/>
            <p:cNvSpPr/>
            <p:nvPr/>
          </p:nvSpPr>
          <p:spPr>
            <a:xfrm>
              <a:off x="211052" y="123302"/>
              <a:ext cx="189117" cy="32906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7200"/>
                  </a:lnTo>
                  <a:lnTo>
                    <a:pt x="21600" y="21600"/>
                  </a:lnTo>
                  <a:lnTo>
                    <a:pt x="0" y="14400"/>
                  </a:lnTo>
                  <a:lnTo>
                    <a:pt x="0" y="0"/>
                  </a:lnTo>
                  <a:close/>
                </a:path>
              </a:pathLst>
            </a:custGeom>
            <a:solidFill>
              <a:schemeClr val="accent4"/>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1414" name="Shape 1414"/>
            <p:cNvSpPr/>
            <p:nvPr/>
          </p:nvSpPr>
          <p:spPr>
            <a:xfrm>
              <a:off x="420592" y="123302"/>
              <a:ext cx="190630" cy="329061"/>
            </a:xfrm>
            <a:custGeom>
              <a:avLst/>
              <a:gdLst/>
              <a:ahLst/>
              <a:cxnLst>
                <a:cxn ang="0">
                  <a:pos x="wd2" y="hd2"/>
                </a:cxn>
                <a:cxn ang="5400000">
                  <a:pos x="wd2" y="hd2"/>
                </a:cxn>
                <a:cxn ang="10800000">
                  <a:pos x="wd2" y="hd2"/>
                </a:cxn>
                <a:cxn ang="16200000">
                  <a:pos x="wd2" y="hd2"/>
                </a:cxn>
              </a:cxnLst>
              <a:rect l="0" t="0" r="r" b="b"/>
              <a:pathLst>
                <a:path w="21600" h="21600" extrusionOk="0">
                  <a:moveTo>
                    <a:pt x="0" y="7200"/>
                  </a:moveTo>
                  <a:lnTo>
                    <a:pt x="0" y="21600"/>
                  </a:lnTo>
                  <a:lnTo>
                    <a:pt x="21600" y="14400"/>
                  </a:lnTo>
                  <a:lnTo>
                    <a:pt x="21600" y="0"/>
                  </a:lnTo>
                  <a:lnTo>
                    <a:pt x="0" y="7200"/>
                  </a:lnTo>
                  <a:close/>
                </a:path>
              </a:pathLst>
            </a:custGeom>
            <a:solidFill>
              <a:srgbClr val="4040B2"/>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1415" name="Shape 1415"/>
            <p:cNvSpPr/>
            <p:nvPr/>
          </p:nvSpPr>
          <p:spPr>
            <a:xfrm>
              <a:off x="-1" y="-1"/>
              <a:ext cx="189874" cy="33057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4384"/>
                  </a:lnTo>
                  <a:lnTo>
                    <a:pt x="21600" y="21600"/>
                  </a:lnTo>
                  <a:lnTo>
                    <a:pt x="21600" y="7216"/>
                  </a:lnTo>
                  <a:lnTo>
                    <a:pt x="0" y="0"/>
                  </a:lnTo>
                  <a:close/>
                </a:path>
              </a:pathLst>
            </a:custGeom>
            <a:solidFill>
              <a:schemeClr val="accent4"/>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1416" name="Shape 1416"/>
            <p:cNvSpPr/>
            <p:nvPr/>
          </p:nvSpPr>
          <p:spPr>
            <a:xfrm>
              <a:off x="211052" y="366882"/>
              <a:ext cx="189117" cy="329817"/>
            </a:xfrm>
            <a:custGeom>
              <a:avLst/>
              <a:gdLst/>
              <a:ahLst/>
              <a:cxnLst>
                <a:cxn ang="0">
                  <a:pos x="wd2" y="hd2"/>
                </a:cxn>
                <a:cxn ang="5400000">
                  <a:pos x="wd2" y="hd2"/>
                </a:cxn>
                <a:cxn ang="10800000">
                  <a:pos x="wd2" y="hd2"/>
                </a:cxn>
                <a:cxn ang="16200000">
                  <a:pos x="wd2" y="hd2"/>
                </a:cxn>
              </a:cxnLst>
              <a:rect l="0" t="0" r="r" b="b"/>
              <a:pathLst>
                <a:path w="21600" h="21600" extrusionOk="0">
                  <a:moveTo>
                    <a:pt x="0" y="14417"/>
                  </a:moveTo>
                  <a:lnTo>
                    <a:pt x="21600" y="21600"/>
                  </a:lnTo>
                  <a:lnTo>
                    <a:pt x="21600" y="7233"/>
                  </a:lnTo>
                  <a:lnTo>
                    <a:pt x="0" y="0"/>
                  </a:lnTo>
                  <a:lnTo>
                    <a:pt x="0" y="14417"/>
                  </a:lnTo>
                  <a:close/>
                </a:path>
              </a:pathLst>
            </a:custGeom>
            <a:solidFill>
              <a:schemeClr val="accent4"/>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grpSp>
      <p:sp>
        <p:nvSpPr>
          <p:cNvPr id="1418" name="Shape 1418"/>
          <p:cNvSpPr>
            <a:spLocks noGrp="1"/>
          </p:cNvSpPr>
          <p:nvPr>
            <p:ph type="title"/>
          </p:nvPr>
        </p:nvSpPr>
        <p:spPr>
          <a:xfrm>
            <a:off x="1565396" y="875901"/>
            <a:ext cx="21746796" cy="1405845"/>
          </a:xfrm>
          <a:prstGeom prst="rect">
            <a:avLst/>
          </a:prstGeom>
        </p:spPr>
        <p:txBody>
          <a:bodyPr/>
          <a:lstStyle>
            <a:lvl1pPr defTabSz="1664208">
              <a:spcBef>
                <a:spcPts val="1600"/>
              </a:spcBef>
              <a:defRPr sz="6734" spc="-240">
                <a:latin typeface="Verdana"/>
                <a:ea typeface="Verdana"/>
                <a:cs typeface="Verdana"/>
                <a:sym typeface="Verdana"/>
              </a:defRPr>
            </a:lvl1pPr>
          </a:lstStyle>
          <a:p>
            <a:r>
              <a:t>Remote state management and Terraform runs</a:t>
            </a:r>
          </a:p>
        </p:txBody>
      </p:sp>
      <p:sp>
        <p:nvSpPr>
          <p:cNvPr id="1419" name="Shape 1419"/>
          <p:cNvSpPr/>
          <p:nvPr/>
        </p:nvSpPr>
        <p:spPr>
          <a:xfrm>
            <a:off x="14211275" y="10118800"/>
            <a:ext cx="2557732" cy="1019647"/>
          </a:xfrm>
          <a:prstGeom prst="rect">
            <a:avLst/>
          </a:prstGeom>
          <a:solidFill>
            <a:schemeClr val="accent4"/>
          </a:solidFill>
          <a:ln w="12700">
            <a:miter lim="400000"/>
          </a:ln>
          <a:effectLst>
            <a:outerShdw blurRad="38100" dist="25400" dir="5400000" rotWithShape="0">
              <a:srgbClr val="000000">
                <a:alpha val="50000"/>
              </a:srgbClr>
            </a:outerShdw>
          </a:effectLst>
          <a:extLst>
            <a:ext uri="{C572A759-6A51-4108-AA02-DFA0A04FC94B}">
              <ma14:wrappingTextBoxFlag xmlns="" xmlns:ma14="http://schemas.microsoft.com/office/mac/drawingml/2011/main" val="1"/>
            </a:ext>
          </a:extLst>
        </p:spPr>
        <p:txBody>
          <a:bodyPr lIns="50800" tIns="50800" rIns="50800" bIns="50800" anchor="ctr"/>
          <a:lstStyle>
            <a:lvl1pPr algn="ctr" defTabSz="825500">
              <a:lnSpc>
                <a:spcPct val="100000"/>
              </a:lnSpc>
              <a:spcBef>
                <a:spcPts val="0"/>
              </a:spcBef>
              <a:defRPr sz="3700" b="0">
                <a:latin typeface="Klavika Basic"/>
                <a:ea typeface="Klavika Basic"/>
                <a:cs typeface="Klavika Basic"/>
                <a:sym typeface="Klavika Basic"/>
              </a:defRPr>
            </a:lvl1pPr>
          </a:lstStyle>
          <a:p>
            <a:r>
              <a:t>Provider</a:t>
            </a:r>
          </a:p>
        </p:txBody>
      </p:sp>
      <p:sp>
        <p:nvSpPr>
          <p:cNvPr id="1420" name="Shape 1420"/>
          <p:cNvSpPr/>
          <p:nvPr/>
        </p:nvSpPr>
        <p:spPr>
          <a:xfrm>
            <a:off x="1252163" y="4271235"/>
            <a:ext cx="23037635" cy="1"/>
          </a:xfrm>
          <a:prstGeom prst="line">
            <a:avLst/>
          </a:prstGeom>
          <a:ln w="63500">
            <a:solidFill>
              <a:srgbClr val="FFFFFF"/>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427" name="Group 1427"/>
          <p:cNvGrpSpPr/>
          <p:nvPr/>
        </p:nvGrpSpPr>
        <p:grpSpPr>
          <a:xfrm>
            <a:off x="1724889" y="6715892"/>
            <a:ext cx="681097" cy="2866536"/>
            <a:chOff x="0" y="0"/>
            <a:chExt cx="681096" cy="2866535"/>
          </a:xfrm>
        </p:grpSpPr>
        <p:sp>
          <p:nvSpPr>
            <p:cNvPr id="1421" name="Shape 1421"/>
            <p:cNvSpPr/>
            <p:nvPr/>
          </p:nvSpPr>
          <p:spPr>
            <a:xfrm>
              <a:off x="149253" y="1040372"/>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422" name="Shape 1422"/>
            <p:cNvSpPr/>
            <p:nvPr/>
          </p:nvSpPr>
          <p:spPr>
            <a:xfrm>
              <a:off x="0" y="1439642"/>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423" name="Shape 1423"/>
            <p:cNvSpPr/>
            <p:nvPr/>
          </p:nvSpPr>
          <p:spPr>
            <a:xfrm>
              <a:off x="149253" y="2079852"/>
              <a:ext cx="387917" cy="387418"/>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424" name="Shape 1424"/>
            <p:cNvSpPr/>
            <p:nvPr/>
          </p:nvSpPr>
          <p:spPr>
            <a:xfrm>
              <a:off x="0" y="2479123"/>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425" name="Shape 1425"/>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426" name="Shape 1426"/>
            <p:cNvSpPr/>
            <p:nvPr/>
          </p:nvSpPr>
          <p:spPr>
            <a:xfrm>
              <a:off x="0" y="399270"/>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sp>
        <p:nvSpPr>
          <p:cNvPr id="1428" name="Shape 1428"/>
          <p:cNvSpPr/>
          <p:nvPr/>
        </p:nvSpPr>
        <p:spPr>
          <a:xfrm flipV="1">
            <a:off x="3063657" y="6563217"/>
            <a:ext cx="1" cy="3171886"/>
          </a:xfrm>
          <a:prstGeom prst="line">
            <a:avLst/>
          </a:prstGeom>
          <a:ln w="63500">
            <a:solidFill>
              <a:schemeClr val="accent3"/>
            </a:solidFill>
            <a:miter/>
            <a:headEnd type="oval"/>
            <a:tailEnd type="oval"/>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429" name="Shape 1429"/>
          <p:cNvSpPr/>
          <p:nvPr/>
        </p:nvSpPr>
        <p:spPr>
          <a:xfrm>
            <a:off x="6180623" y="9492243"/>
            <a:ext cx="1" cy="1270001"/>
          </a:xfrm>
          <a:prstGeom prst="line">
            <a:avLst/>
          </a:prstGeom>
          <a:ln w="63500">
            <a:solidFill>
              <a:srgbClr val="DDDDDD"/>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453" name="Group 1453"/>
          <p:cNvGrpSpPr/>
          <p:nvPr/>
        </p:nvGrpSpPr>
        <p:grpSpPr>
          <a:xfrm>
            <a:off x="4914457" y="11434254"/>
            <a:ext cx="2532333" cy="1390119"/>
            <a:chOff x="0" y="0"/>
            <a:chExt cx="2532331" cy="1390118"/>
          </a:xfrm>
        </p:grpSpPr>
        <p:sp>
          <p:nvSpPr>
            <p:cNvPr id="1430" name="Shape 1430"/>
            <p:cNvSpPr/>
            <p:nvPr/>
          </p:nvSpPr>
          <p:spPr>
            <a:xfrm>
              <a:off x="0" y="0"/>
              <a:ext cx="2532332" cy="1390119"/>
            </a:xfrm>
            <a:prstGeom prst="rect">
              <a:avLst/>
            </a:prstGeom>
            <a:solidFill>
              <a:srgbClr val="DDDDDD"/>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440" name="Group 1440"/>
            <p:cNvGrpSpPr/>
            <p:nvPr/>
          </p:nvGrpSpPr>
          <p:grpSpPr>
            <a:xfrm>
              <a:off x="132941" y="289214"/>
              <a:ext cx="681097" cy="931808"/>
              <a:chOff x="0" y="0"/>
              <a:chExt cx="681096" cy="931806"/>
            </a:xfrm>
          </p:grpSpPr>
          <p:sp>
            <p:nvSpPr>
              <p:cNvPr id="1431" name="Shape 1431"/>
              <p:cNvSpPr/>
              <p:nvPr/>
            </p:nvSpPr>
            <p:spPr>
              <a:xfrm>
                <a:off x="-1" y="0"/>
                <a:ext cx="681098" cy="931807"/>
              </a:xfrm>
              <a:prstGeom prst="rect">
                <a:avLst/>
              </a:prstGeom>
              <a:solidFill>
                <a:srgbClr val="FFFFFF"/>
              </a:solidFill>
              <a:ln w="50800" cap="flat">
                <a:solidFill>
                  <a:schemeClr val="accent4"/>
                </a:solidFill>
                <a:prstDash val="solid"/>
                <a:miter lim="8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1432" name="Shape 1432"/>
              <p:cNvSpPr/>
              <p:nvPr/>
            </p:nvSpPr>
            <p:spPr>
              <a:xfrm flipH="1" flipV="1">
                <a:off x="211014" y="307120"/>
                <a:ext cx="227730" cy="1"/>
              </a:xfrm>
              <a:prstGeom prst="line">
                <a:avLst/>
              </a:prstGeom>
              <a:noFill/>
              <a:ln w="50800" cap="flat">
                <a:solidFill>
                  <a:schemeClr val="accent4"/>
                </a:solidFill>
                <a:prstDash val="solid"/>
                <a:miter lim="8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433" name="Shape 1433"/>
              <p:cNvSpPr/>
              <p:nvPr/>
            </p:nvSpPr>
            <p:spPr>
              <a:xfrm flipH="1" flipV="1">
                <a:off x="135802" y="179675"/>
                <a:ext cx="409494" cy="1"/>
              </a:xfrm>
              <a:prstGeom prst="line">
                <a:avLst/>
              </a:prstGeom>
              <a:noFill/>
              <a:ln w="50800" cap="flat">
                <a:solidFill>
                  <a:schemeClr val="accent4"/>
                </a:solidFill>
                <a:prstDash val="solid"/>
                <a:miter lim="8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434" name="Shape 1434"/>
              <p:cNvSpPr/>
              <p:nvPr/>
            </p:nvSpPr>
            <p:spPr>
              <a:xfrm flipH="1">
                <a:off x="135802" y="430386"/>
                <a:ext cx="75213" cy="1"/>
              </a:xfrm>
              <a:prstGeom prst="line">
                <a:avLst/>
              </a:prstGeom>
              <a:noFill/>
              <a:ln w="50800" cap="flat">
                <a:solidFill>
                  <a:schemeClr val="accent4"/>
                </a:solidFill>
                <a:prstDash val="solid"/>
                <a:miter lim="8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435" name="Shape 1435"/>
              <p:cNvSpPr/>
              <p:nvPr/>
            </p:nvSpPr>
            <p:spPr>
              <a:xfrm flipH="1">
                <a:off x="298764" y="430386"/>
                <a:ext cx="246532" cy="1"/>
              </a:xfrm>
              <a:prstGeom prst="line">
                <a:avLst/>
              </a:prstGeom>
              <a:noFill/>
              <a:ln w="50800" cap="flat">
                <a:solidFill>
                  <a:schemeClr val="accent4"/>
                </a:solidFill>
                <a:prstDash val="solid"/>
                <a:miter lim="8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436" name="Shape 1436"/>
              <p:cNvSpPr/>
              <p:nvPr/>
            </p:nvSpPr>
            <p:spPr>
              <a:xfrm>
                <a:off x="135801" y="662293"/>
                <a:ext cx="190121" cy="1"/>
              </a:xfrm>
              <a:prstGeom prst="line">
                <a:avLst/>
              </a:prstGeom>
              <a:noFill/>
              <a:ln w="50800" cap="flat">
                <a:solidFill>
                  <a:schemeClr val="accent4"/>
                </a:solidFill>
                <a:prstDash val="solid"/>
                <a:miter lim="8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437" name="Shape 1437"/>
              <p:cNvSpPr/>
              <p:nvPr/>
            </p:nvSpPr>
            <p:spPr>
              <a:xfrm flipH="1">
                <a:off x="231908" y="545295"/>
                <a:ext cx="313388" cy="1"/>
              </a:xfrm>
              <a:prstGeom prst="line">
                <a:avLst/>
              </a:prstGeom>
              <a:noFill/>
              <a:ln w="50800" cap="flat">
                <a:solidFill>
                  <a:schemeClr val="accent4"/>
                </a:solidFill>
                <a:prstDash val="solid"/>
                <a:miter lim="8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438" name="Shape 1438"/>
              <p:cNvSpPr/>
              <p:nvPr/>
            </p:nvSpPr>
            <p:spPr>
              <a:xfrm flipH="1">
                <a:off x="135803" y="777202"/>
                <a:ext cx="56409" cy="1"/>
              </a:xfrm>
              <a:prstGeom prst="line">
                <a:avLst/>
              </a:prstGeom>
              <a:noFill/>
              <a:ln w="50800" cap="flat">
                <a:solidFill>
                  <a:schemeClr val="accent4"/>
                </a:solidFill>
                <a:prstDash val="solid"/>
                <a:miter lim="8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439" name="Shape 1439"/>
              <p:cNvSpPr/>
              <p:nvPr/>
            </p:nvSpPr>
            <p:spPr>
              <a:xfrm flipH="1">
                <a:off x="282050" y="777202"/>
                <a:ext cx="119087" cy="1"/>
              </a:xfrm>
              <a:prstGeom prst="line">
                <a:avLst/>
              </a:prstGeom>
              <a:noFill/>
              <a:ln w="50800" cap="flat">
                <a:solidFill>
                  <a:schemeClr val="accent4"/>
                </a:solidFill>
                <a:prstDash val="solid"/>
                <a:miter lim="8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grpSp>
          <p:nvGrpSpPr>
            <p:cNvPr id="1446" name="Group 1446"/>
            <p:cNvGrpSpPr/>
            <p:nvPr/>
          </p:nvGrpSpPr>
          <p:grpSpPr>
            <a:xfrm>
              <a:off x="1012350" y="477280"/>
              <a:ext cx="618625" cy="555676"/>
              <a:chOff x="0" y="0"/>
              <a:chExt cx="618624" cy="555675"/>
            </a:xfrm>
          </p:grpSpPr>
          <p:sp>
            <p:nvSpPr>
              <p:cNvPr id="1441" name="Shape 1441"/>
              <p:cNvSpPr/>
              <p:nvPr/>
            </p:nvSpPr>
            <p:spPr>
              <a:xfrm>
                <a:off x="0" y="0"/>
                <a:ext cx="618625" cy="555676"/>
              </a:xfrm>
              <a:prstGeom prst="rect">
                <a:avLst/>
              </a:prstGeom>
              <a:solidFill>
                <a:srgbClr val="FFFFFF"/>
              </a:solidFill>
              <a:ln w="50800" cap="flat">
                <a:solidFill>
                  <a:schemeClr val="accent4"/>
                </a:solidFill>
                <a:prstDash val="solid"/>
                <a:miter lim="8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1442" name="Shape 1442"/>
              <p:cNvSpPr/>
              <p:nvPr/>
            </p:nvSpPr>
            <p:spPr>
              <a:xfrm flipH="1" flipV="1">
                <a:off x="96592" y="158454"/>
                <a:ext cx="431953" cy="1"/>
              </a:xfrm>
              <a:prstGeom prst="line">
                <a:avLst/>
              </a:prstGeom>
              <a:noFill/>
              <a:ln w="50800" cap="flat">
                <a:solidFill>
                  <a:schemeClr val="accent4"/>
                </a:solidFill>
                <a:prstDash val="solid"/>
                <a:bevel/>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443" name="Shape 1443"/>
              <p:cNvSpPr/>
              <p:nvPr/>
            </p:nvSpPr>
            <p:spPr>
              <a:xfrm flipH="1" flipV="1">
                <a:off x="96594" y="290861"/>
                <a:ext cx="221401" cy="1"/>
              </a:xfrm>
              <a:prstGeom prst="line">
                <a:avLst/>
              </a:prstGeom>
              <a:noFill/>
              <a:ln w="50800" cap="flat">
                <a:solidFill>
                  <a:schemeClr val="accent4"/>
                </a:solidFill>
                <a:prstDash val="solid"/>
                <a:round/>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444" name="Shape 1444"/>
              <p:cNvSpPr/>
              <p:nvPr/>
            </p:nvSpPr>
            <p:spPr>
              <a:xfrm flipH="1">
                <a:off x="406989" y="290861"/>
                <a:ext cx="104190" cy="1"/>
              </a:xfrm>
              <a:prstGeom prst="line">
                <a:avLst/>
              </a:prstGeom>
              <a:noFill/>
              <a:ln w="50800" cap="flat">
                <a:solidFill>
                  <a:schemeClr val="accent4"/>
                </a:solidFill>
                <a:prstDash val="solid"/>
                <a:round/>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445" name="Shape 1445"/>
              <p:cNvSpPr/>
              <p:nvPr/>
            </p:nvSpPr>
            <p:spPr>
              <a:xfrm flipH="1">
                <a:off x="96593" y="423268"/>
                <a:ext cx="80313" cy="1"/>
              </a:xfrm>
              <a:prstGeom prst="line">
                <a:avLst/>
              </a:prstGeom>
              <a:noFill/>
              <a:ln w="50800" cap="flat">
                <a:solidFill>
                  <a:schemeClr val="accent4"/>
                </a:solidFill>
                <a:prstDash val="solid"/>
                <a:round/>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grpSp>
          <p:nvGrpSpPr>
            <p:cNvPr id="1452" name="Group 1452"/>
            <p:cNvGrpSpPr/>
            <p:nvPr/>
          </p:nvGrpSpPr>
          <p:grpSpPr>
            <a:xfrm>
              <a:off x="1829287" y="478872"/>
              <a:ext cx="611222" cy="552493"/>
              <a:chOff x="0" y="0"/>
              <a:chExt cx="611221" cy="552491"/>
            </a:xfrm>
          </p:grpSpPr>
          <p:sp>
            <p:nvSpPr>
              <p:cNvPr id="1447" name="Shape 1447"/>
              <p:cNvSpPr/>
              <p:nvPr/>
            </p:nvSpPr>
            <p:spPr>
              <a:xfrm>
                <a:off x="0" y="-1"/>
                <a:ext cx="611222" cy="552493"/>
              </a:xfrm>
              <a:prstGeom prst="rect">
                <a:avLst/>
              </a:prstGeom>
              <a:solidFill>
                <a:srgbClr val="FFFFFF"/>
              </a:solidFill>
              <a:ln w="50800" cap="flat">
                <a:solidFill>
                  <a:schemeClr val="accent4"/>
                </a:solidFill>
                <a:prstDash val="solid"/>
                <a:miter lim="8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1448" name="Shape 1448"/>
              <p:cNvSpPr/>
              <p:nvPr/>
            </p:nvSpPr>
            <p:spPr>
              <a:xfrm flipH="1" flipV="1">
                <a:off x="89633" y="160959"/>
                <a:ext cx="432857" cy="1"/>
              </a:xfrm>
              <a:prstGeom prst="line">
                <a:avLst/>
              </a:prstGeom>
              <a:noFill/>
              <a:ln w="50800" cap="flat">
                <a:solidFill>
                  <a:schemeClr val="accent4"/>
                </a:solidFill>
                <a:prstDash val="solid"/>
                <a:round/>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449" name="Shape 1449"/>
              <p:cNvSpPr/>
              <p:nvPr/>
            </p:nvSpPr>
            <p:spPr>
              <a:xfrm flipH="1" flipV="1">
                <a:off x="274525" y="294733"/>
                <a:ext cx="247965" cy="1"/>
              </a:xfrm>
              <a:prstGeom prst="line">
                <a:avLst/>
              </a:prstGeom>
              <a:noFill/>
              <a:ln w="50800" cap="flat">
                <a:solidFill>
                  <a:schemeClr val="accent4"/>
                </a:solidFill>
                <a:prstDash val="solid"/>
                <a:round/>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450" name="Shape 1450"/>
              <p:cNvSpPr/>
              <p:nvPr/>
            </p:nvSpPr>
            <p:spPr>
              <a:xfrm flipH="1">
                <a:off x="274525" y="420893"/>
                <a:ext cx="247965" cy="1"/>
              </a:xfrm>
              <a:prstGeom prst="line">
                <a:avLst/>
              </a:prstGeom>
              <a:noFill/>
              <a:ln w="50800" cap="flat">
                <a:solidFill>
                  <a:schemeClr val="accent4"/>
                </a:solidFill>
                <a:prstDash val="solid"/>
                <a:round/>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451" name="Shape 1451"/>
              <p:cNvSpPr/>
              <p:nvPr/>
            </p:nvSpPr>
            <p:spPr>
              <a:xfrm flipH="1">
                <a:off x="89632" y="420893"/>
                <a:ext cx="80482" cy="1"/>
              </a:xfrm>
              <a:prstGeom prst="line">
                <a:avLst/>
              </a:prstGeom>
              <a:noFill/>
              <a:ln w="50800" cap="flat">
                <a:solidFill>
                  <a:schemeClr val="accent4"/>
                </a:solidFill>
                <a:prstDash val="solid"/>
                <a:round/>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grpSp>
      <p:sp>
        <p:nvSpPr>
          <p:cNvPr id="1454" name="Shape 1454"/>
          <p:cNvSpPr/>
          <p:nvPr/>
        </p:nvSpPr>
        <p:spPr>
          <a:xfrm>
            <a:off x="3044854" y="8504237"/>
            <a:ext cx="7065568" cy="1"/>
          </a:xfrm>
          <a:prstGeom prst="line">
            <a:avLst/>
          </a:prstGeom>
          <a:ln w="63500">
            <a:solidFill>
              <a:schemeClr val="accent3"/>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455" name="Shape 1455"/>
          <p:cNvSpPr/>
          <p:nvPr/>
        </p:nvSpPr>
        <p:spPr>
          <a:xfrm flipV="1">
            <a:off x="10064520" y="8527616"/>
            <a:ext cx="1" cy="1784529"/>
          </a:xfrm>
          <a:prstGeom prst="line">
            <a:avLst/>
          </a:prstGeom>
          <a:ln w="63500">
            <a:solidFill>
              <a:schemeClr val="accent3"/>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456" name="Shape 1456"/>
          <p:cNvSpPr/>
          <p:nvPr/>
        </p:nvSpPr>
        <p:spPr>
          <a:xfrm>
            <a:off x="6955826" y="11867692"/>
            <a:ext cx="4894741" cy="523241"/>
          </a:xfrm>
          <a:prstGeom prst="rect">
            <a:avLst/>
          </a:prstGeom>
          <a:ln w="25400">
            <a:miter lim="400000"/>
          </a:ln>
          <a:extLst>
            <a:ext uri="{C572A759-6A51-4108-AA02-DFA0A04FC94B}">
              <ma14:wrappingTextBoxFlag xmlns="" xmlns:ma14="http://schemas.microsoft.com/office/mac/drawingml/2011/main" val="1"/>
            </a:ext>
          </a:extLst>
        </p:spPr>
        <p:txBody>
          <a:bodyPr lIns="121919" tIns="121919" rIns="121919" bIns="121919" anchor="b">
            <a:spAutoFit/>
          </a:bodyPr>
          <a:lstStyle>
            <a:lvl1pPr algn="ctr">
              <a:lnSpc>
                <a:spcPct val="150000"/>
              </a:lnSpc>
              <a:spcBef>
                <a:spcPts val="0"/>
              </a:spcBef>
              <a:defRPr sz="1800" cap="all">
                <a:solidFill>
                  <a:srgbClr val="44546A"/>
                </a:solidFill>
                <a:latin typeface="Verdana"/>
                <a:ea typeface="Verdana"/>
                <a:cs typeface="Verdana"/>
                <a:sym typeface="Verdana"/>
              </a:defRPr>
            </a:lvl1pPr>
          </a:lstStyle>
          <a:p>
            <a:r>
              <a:t>Terraform Configuration </a:t>
            </a:r>
          </a:p>
        </p:txBody>
      </p:sp>
      <p:pic>
        <p:nvPicPr>
          <p:cNvPr id="1457" name="pasted-image.tiff"/>
          <p:cNvPicPr>
            <a:picLocks noChangeAspect="1"/>
          </p:cNvPicPr>
          <p:nvPr/>
        </p:nvPicPr>
        <p:blipFill>
          <a:blip r:embed="rId3">
            <a:extLst/>
          </a:blip>
          <a:stretch>
            <a:fillRect/>
          </a:stretch>
        </p:blipFill>
        <p:spPr>
          <a:xfrm>
            <a:off x="3721329" y="6807484"/>
            <a:ext cx="6032133" cy="3393506"/>
          </a:xfrm>
          <a:prstGeom prst="rect">
            <a:avLst/>
          </a:prstGeom>
          <a:ln w="12700">
            <a:miter lim="400000"/>
          </a:ln>
        </p:spPr>
      </p:pic>
      <p:sp>
        <p:nvSpPr>
          <p:cNvPr id="1458" name="Shape 1458"/>
          <p:cNvSpPr/>
          <p:nvPr/>
        </p:nvSpPr>
        <p:spPr>
          <a:xfrm>
            <a:off x="8772954" y="10118800"/>
            <a:ext cx="2557732" cy="1019647"/>
          </a:xfrm>
          <a:prstGeom prst="rect">
            <a:avLst/>
          </a:prstGeom>
          <a:solidFill>
            <a:schemeClr val="accent4"/>
          </a:solidFill>
          <a:ln w="12700">
            <a:miter lim="400000"/>
          </a:ln>
          <a:effectLst>
            <a:outerShdw blurRad="38100" dist="25400" dir="5400000" rotWithShape="0">
              <a:srgbClr val="000000">
                <a:alpha val="50000"/>
              </a:srgbClr>
            </a:outerShdw>
          </a:effectLst>
          <a:extLst>
            <a:ext uri="{C572A759-6A51-4108-AA02-DFA0A04FC94B}">
              <ma14:wrappingTextBoxFlag xmlns="" xmlns:ma14="http://schemas.microsoft.com/office/mac/drawingml/2011/main" val="1"/>
            </a:ext>
          </a:extLst>
        </p:spPr>
        <p:txBody>
          <a:bodyPr lIns="50800" tIns="50800" rIns="50800" bIns="50800" anchor="ctr"/>
          <a:lstStyle>
            <a:lvl1pPr algn="ctr" defTabSz="825500">
              <a:lnSpc>
                <a:spcPct val="100000"/>
              </a:lnSpc>
              <a:spcBef>
                <a:spcPts val="0"/>
              </a:spcBef>
              <a:defRPr sz="3700" b="0">
                <a:latin typeface="Klavika Basic"/>
                <a:ea typeface="Klavika Basic"/>
                <a:cs typeface="Klavika Basic"/>
                <a:sym typeface="Klavika Basic"/>
              </a:defRPr>
            </a:lvl1pPr>
          </a:lstStyle>
          <a:p>
            <a:r>
              <a:t>Core</a:t>
            </a:r>
          </a:p>
        </p:txBody>
      </p:sp>
      <p:sp>
        <p:nvSpPr>
          <p:cNvPr id="1459" name="Shape 1459"/>
          <p:cNvSpPr/>
          <p:nvPr/>
        </p:nvSpPr>
        <p:spPr>
          <a:xfrm>
            <a:off x="4069575" y="9368905"/>
            <a:ext cx="4725400" cy="523241"/>
          </a:xfrm>
          <a:prstGeom prst="rect">
            <a:avLst/>
          </a:prstGeom>
          <a:ln w="25400">
            <a:miter lim="400000"/>
          </a:ln>
          <a:extLst>
            <a:ext uri="{C572A759-6A51-4108-AA02-DFA0A04FC94B}">
              <ma14:wrappingTextBoxFlag xmlns="" xmlns:ma14="http://schemas.microsoft.com/office/mac/drawingml/2011/main" val="1"/>
            </a:ext>
          </a:extLst>
        </p:spPr>
        <p:txBody>
          <a:bodyPr lIns="121919" tIns="121919" rIns="121919" bIns="121919" anchor="b">
            <a:spAutoFit/>
          </a:bodyPr>
          <a:lstStyle>
            <a:lvl1pPr algn="ctr">
              <a:lnSpc>
                <a:spcPct val="150000"/>
              </a:lnSpc>
              <a:spcBef>
                <a:spcPts val="0"/>
              </a:spcBef>
              <a:defRPr sz="1800" cap="all">
                <a:solidFill>
                  <a:srgbClr val="44546A"/>
                </a:solidFill>
                <a:latin typeface="Verdana"/>
                <a:ea typeface="Verdana"/>
                <a:cs typeface="Verdana"/>
                <a:sym typeface="Verdana"/>
              </a:defRPr>
            </a:lvl1pPr>
          </a:lstStyle>
          <a:p>
            <a:r>
              <a:t>TFE Workspace Management</a:t>
            </a:r>
          </a:p>
        </p:txBody>
      </p:sp>
      <p:sp>
        <p:nvSpPr>
          <p:cNvPr id="1460" name="Shape 1460"/>
          <p:cNvSpPr/>
          <p:nvPr/>
        </p:nvSpPr>
        <p:spPr>
          <a:xfrm>
            <a:off x="1259404" y="9972757"/>
            <a:ext cx="2557732" cy="1007534"/>
          </a:xfrm>
          <a:prstGeom prst="rect">
            <a:avLst/>
          </a:prstGeom>
          <a:ln w="254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lnSpc>
                <a:spcPct val="100000"/>
              </a:lnSpc>
              <a:spcBef>
                <a:spcPts val="0"/>
              </a:spcBef>
              <a:defRPr sz="2400">
                <a:solidFill>
                  <a:schemeClr val="accent1"/>
                </a:solidFill>
              </a:defRPr>
            </a:lvl1pPr>
          </a:lstStyle>
          <a:p>
            <a:r>
              <a:t>TEAM OF OPERATORS</a:t>
            </a:r>
          </a:p>
        </p:txBody>
      </p:sp>
      <p:sp>
        <p:nvSpPr>
          <p:cNvPr id="1461" name="Shape 1461"/>
          <p:cNvSpPr/>
          <p:nvPr/>
        </p:nvSpPr>
        <p:spPr>
          <a:xfrm>
            <a:off x="2268095" y="3533723"/>
            <a:ext cx="5676158" cy="690035"/>
          </a:xfrm>
          <a:prstGeom prst="rect">
            <a:avLst/>
          </a:prstGeom>
          <a:ln w="254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lgn="ctr">
              <a:lnSpc>
                <a:spcPct val="100000"/>
              </a:lnSpc>
              <a:spcBef>
                <a:spcPts val="0"/>
              </a:spcBef>
              <a:defRPr sz="2700">
                <a:solidFill>
                  <a:schemeClr val="accent1">
                    <a:lumOff val="11519"/>
                  </a:schemeClr>
                </a:solidFill>
              </a:defRPr>
            </a:lvl1pPr>
          </a:lstStyle>
          <a:p>
            <a:r>
              <a:t>INFRASTRUCTURE AS CODE</a:t>
            </a:r>
          </a:p>
        </p:txBody>
      </p:sp>
      <p:grpSp>
        <p:nvGrpSpPr>
          <p:cNvPr id="1472" name="Group 1472"/>
          <p:cNvGrpSpPr/>
          <p:nvPr/>
        </p:nvGrpSpPr>
        <p:grpSpPr>
          <a:xfrm>
            <a:off x="3966469" y="4820533"/>
            <a:ext cx="4428309" cy="786683"/>
            <a:chOff x="0" y="0"/>
            <a:chExt cx="4428307" cy="786682"/>
          </a:xfrm>
        </p:grpSpPr>
        <p:sp>
          <p:nvSpPr>
            <p:cNvPr id="1462" name="Shape 1462"/>
            <p:cNvSpPr/>
            <p:nvPr/>
          </p:nvSpPr>
          <p:spPr>
            <a:xfrm>
              <a:off x="1117806" y="0"/>
              <a:ext cx="387916"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463" name="Shape 1463"/>
            <p:cNvSpPr/>
            <p:nvPr/>
          </p:nvSpPr>
          <p:spPr>
            <a:xfrm>
              <a:off x="968552" y="399270"/>
              <a:ext cx="681098"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464" name="Shape 1464"/>
            <p:cNvSpPr/>
            <p:nvPr/>
          </p:nvSpPr>
          <p:spPr>
            <a:xfrm>
              <a:off x="3896464" y="0"/>
              <a:ext cx="387916"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465" name="Shape 1465"/>
            <p:cNvSpPr/>
            <p:nvPr/>
          </p:nvSpPr>
          <p:spPr>
            <a:xfrm>
              <a:off x="3747210" y="399269"/>
              <a:ext cx="681098"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466" name="Shape 1466"/>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467" name="Shape 1467"/>
            <p:cNvSpPr/>
            <p:nvPr/>
          </p:nvSpPr>
          <p:spPr>
            <a:xfrm>
              <a:off x="0" y="399270"/>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468" name="Shape 1468"/>
            <p:cNvSpPr/>
            <p:nvPr/>
          </p:nvSpPr>
          <p:spPr>
            <a:xfrm>
              <a:off x="3054911" y="0"/>
              <a:ext cx="387916"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469" name="Shape 1469"/>
            <p:cNvSpPr/>
            <p:nvPr/>
          </p:nvSpPr>
          <p:spPr>
            <a:xfrm>
              <a:off x="2905657" y="399269"/>
              <a:ext cx="681098"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470" name="Shape 1470"/>
            <p:cNvSpPr/>
            <p:nvPr/>
          </p:nvSpPr>
          <p:spPr>
            <a:xfrm>
              <a:off x="2086359" y="0"/>
              <a:ext cx="387916"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471" name="Shape 1471"/>
            <p:cNvSpPr/>
            <p:nvPr/>
          </p:nvSpPr>
          <p:spPr>
            <a:xfrm>
              <a:off x="1937105" y="399269"/>
              <a:ext cx="681098"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sp>
        <p:nvSpPr>
          <p:cNvPr id="1473" name="Shape 1473"/>
          <p:cNvSpPr/>
          <p:nvPr/>
        </p:nvSpPr>
        <p:spPr>
          <a:xfrm>
            <a:off x="1454476" y="4710108"/>
            <a:ext cx="2557732" cy="1007534"/>
          </a:xfrm>
          <a:prstGeom prst="rect">
            <a:avLst/>
          </a:prstGeom>
          <a:ln w="254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lnSpc>
                <a:spcPct val="100000"/>
              </a:lnSpc>
              <a:spcBef>
                <a:spcPts val="0"/>
              </a:spcBef>
              <a:defRPr sz="2400">
                <a:solidFill>
                  <a:srgbClr val="000000"/>
                </a:solidFill>
              </a:defRPr>
            </a:lvl1pPr>
          </a:lstStyle>
          <a:p>
            <a:r>
              <a:t>TEAMS OF DEVELOPERS</a:t>
            </a:r>
          </a:p>
        </p:txBody>
      </p:sp>
      <p:sp>
        <p:nvSpPr>
          <p:cNvPr id="1474" name="Shape 1474"/>
          <p:cNvSpPr/>
          <p:nvPr/>
        </p:nvSpPr>
        <p:spPr>
          <a:xfrm>
            <a:off x="4066195" y="6033141"/>
            <a:ext cx="4228857" cy="1"/>
          </a:xfrm>
          <a:prstGeom prst="line">
            <a:avLst/>
          </a:prstGeom>
          <a:ln w="63500">
            <a:solidFill>
              <a:srgbClr val="000000"/>
            </a:solidFill>
            <a:miter/>
            <a:headEnd type="oval"/>
            <a:tailEnd type="oval"/>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481" name="Group 1481"/>
          <p:cNvGrpSpPr/>
          <p:nvPr/>
        </p:nvGrpSpPr>
        <p:grpSpPr>
          <a:xfrm>
            <a:off x="5545623" y="10513815"/>
            <a:ext cx="1270001" cy="1270001"/>
            <a:chOff x="0" y="0"/>
            <a:chExt cx="1270000" cy="1270000"/>
          </a:xfrm>
        </p:grpSpPr>
        <p:sp>
          <p:nvSpPr>
            <p:cNvPr id="1475" name="Shape 1475"/>
            <p:cNvSpPr/>
            <p:nvPr/>
          </p:nvSpPr>
          <p:spPr>
            <a:xfrm>
              <a:off x="0" y="0"/>
              <a:ext cx="1270000" cy="1270000"/>
            </a:xfrm>
            <a:prstGeom prst="ellipse">
              <a:avLst/>
            </a:prstGeom>
            <a:solidFill>
              <a:srgbClr val="FFFFFF"/>
            </a:solidFill>
            <a:ln w="25400" cap="flat">
              <a:solidFill>
                <a:srgbClr val="A7A7A7"/>
              </a:solidFill>
              <a:prstDash val="solid"/>
              <a:miter lim="8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480" name="Group 1480"/>
            <p:cNvGrpSpPr/>
            <p:nvPr/>
          </p:nvGrpSpPr>
          <p:grpSpPr>
            <a:xfrm>
              <a:off x="116500" y="159352"/>
              <a:ext cx="1011600" cy="976696"/>
              <a:chOff x="0" y="0"/>
              <a:chExt cx="1011598" cy="976695"/>
            </a:xfrm>
          </p:grpSpPr>
          <p:sp>
            <p:nvSpPr>
              <p:cNvPr id="1476" name="Shape 1476"/>
              <p:cNvSpPr/>
              <p:nvPr/>
            </p:nvSpPr>
            <p:spPr>
              <a:xfrm>
                <a:off x="215973" y="881946"/>
                <a:ext cx="584441" cy="9475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8532" y="13722"/>
                      <a:pt x="14817" y="21600"/>
                      <a:pt x="10820" y="21600"/>
                    </a:cubicBezTo>
                    <a:cubicBezTo>
                      <a:pt x="6823" y="21600"/>
                      <a:pt x="3109" y="13722"/>
                      <a:pt x="0" y="0"/>
                    </a:cubicBezTo>
                  </a:path>
                </a:pathLst>
              </a:custGeom>
              <a:noFill/>
              <a:ln w="25400" cap="flat">
                <a:solidFill>
                  <a:srgbClr val="DDDDDD"/>
                </a:solidFill>
                <a:prstDash val="solid"/>
                <a:miter lim="800000"/>
                <a:tailEnd type="triangle" w="med" len="med"/>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477" name="Shape 1477"/>
              <p:cNvSpPr/>
              <p:nvPr/>
            </p:nvSpPr>
            <p:spPr>
              <a:xfrm>
                <a:off x="0" y="0"/>
                <a:ext cx="310880" cy="47343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0" y="21501"/>
                      <a:pt x="0" y="21402"/>
                      <a:pt x="0" y="21352"/>
                    </a:cubicBezTo>
                    <a:cubicBezTo>
                      <a:pt x="0" y="11692"/>
                      <a:pt x="8881" y="3517"/>
                      <a:pt x="21600" y="0"/>
                    </a:cubicBezTo>
                  </a:path>
                </a:pathLst>
              </a:custGeom>
              <a:noFill/>
              <a:ln w="25400" cap="flat">
                <a:solidFill>
                  <a:srgbClr val="DDDDDD"/>
                </a:solidFill>
                <a:prstDash val="solid"/>
                <a:miter lim="800000"/>
                <a:tailEnd type="triangle" w="med" len="med"/>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478" name="Shape 1478"/>
              <p:cNvSpPr/>
              <p:nvPr/>
            </p:nvSpPr>
            <p:spPr>
              <a:xfrm>
                <a:off x="724714" y="9586"/>
                <a:ext cx="286885" cy="463847"/>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21600" y="21498"/>
                      <a:pt x="21600" y="21397"/>
                      <a:pt x="21600" y="21346"/>
                    </a:cubicBezTo>
                    <a:cubicBezTo>
                      <a:pt x="21600" y="11944"/>
                      <a:pt x="12715" y="3761"/>
                      <a:pt x="0" y="0"/>
                    </a:cubicBezTo>
                  </a:path>
                </a:pathLst>
              </a:custGeom>
              <a:noFill/>
              <a:ln w="25400" cap="flat">
                <a:solidFill>
                  <a:srgbClr val="DDDDDD"/>
                </a:solidFill>
                <a:prstDash val="solid"/>
                <a:miter lim="800000"/>
                <a:headEnd type="triangle" w="med" len="med"/>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479" name="Shape 1479"/>
              <p:cNvSpPr/>
              <p:nvPr/>
            </p:nvSpPr>
            <p:spPr>
              <a:xfrm>
                <a:off x="130920" y="88802"/>
                <a:ext cx="762001" cy="762001"/>
              </a:xfrm>
              <a:prstGeom prst="ellipse">
                <a:avLst/>
              </a:prstGeom>
              <a:solidFill>
                <a:srgbClr val="DDDDDD"/>
              </a:solidFill>
              <a:ln w="25400" cap="flat">
                <a:solidFill>
                  <a:srgbClr val="DDDDDD"/>
                </a:solidFill>
                <a:prstDash val="solid"/>
                <a:miter lim="8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grpSp>
      <p:sp>
        <p:nvSpPr>
          <p:cNvPr id="1482" name="Shape 1482"/>
          <p:cNvSpPr/>
          <p:nvPr/>
        </p:nvSpPr>
        <p:spPr>
          <a:xfrm>
            <a:off x="5545623" y="10867383"/>
            <a:ext cx="1270001" cy="523241"/>
          </a:xfrm>
          <a:prstGeom prst="rect">
            <a:avLst/>
          </a:prstGeom>
          <a:ln w="25400">
            <a:miter lim="400000"/>
          </a:ln>
          <a:extLst>
            <a:ext uri="{C572A759-6A51-4108-AA02-DFA0A04FC94B}">
              <ma14:wrappingTextBoxFlag xmlns="" xmlns:ma14="http://schemas.microsoft.com/office/mac/drawingml/2011/main" val="1"/>
            </a:ext>
          </a:extLst>
        </p:spPr>
        <p:txBody>
          <a:bodyPr lIns="121919" tIns="121919" rIns="121919" bIns="121919" anchor="b">
            <a:spAutoFit/>
          </a:bodyPr>
          <a:lstStyle>
            <a:lvl1pPr algn="ctr">
              <a:lnSpc>
                <a:spcPct val="150000"/>
              </a:lnSpc>
              <a:spcBef>
                <a:spcPts val="0"/>
              </a:spcBef>
              <a:defRPr sz="1800" cap="all">
                <a:solidFill>
                  <a:srgbClr val="44546A"/>
                </a:solidFill>
                <a:latin typeface="Verdana"/>
                <a:ea typeface="Verdana"/>
                <a:cs typeface="Verdana"/>
                <a:sym typeface="Verdana"/>
              </a:defRPr>
            </a:lvl1pPr>
          </a:lstStyle>
          <a:p>
            <a:r>
              <a:t>VCS</a:t>
            </a:r>
          </a:p>
        </p:txBody>
      </p:sp>
      <p:sp>
        <p:nvSpPr>
          <p:cNvPr id="1483" name="Shape 1483"/>
          <p:cNvSpPr/>
          <p:nvPr/>
        </p:nvSpPr>
        <p:spPr>
          <a:xfrm>
            <a:off x="1382982" y="3214341"/>
            <a:ext cx="22612748" cy="9631106"/>
          </a:xfrm>
          <a:prstGeom prst="rect">
            <a:avLst/>
          </a:prstGeom>
          <a:solidFill>
            <a:srgbClr val="FFFFFF">
              <a:alpha val="76649"/>
            </a:srgbClr>
          </a:soli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a:p>
        </p:txBody>
      </p:sp>
      <p:pic>
        <p:nvPicPr>
          <p:cNvPr id="1484" name="screencapture-atlas-hashicorp-beta-hashicorp-bank-networking-staging-runs-run-YYf3xgY4JYZh5PF9-1505521398729.png"/>
          <p:cNvPicPr>
            <a:picLocks noChangeAspect="1"/>
          </p:cNvPicPr>
          <p:nvPr/>
        </p:nvPicPr>
        <p:blipFill>
          <a:blip r:embed="rId4">
            <a:extLst/>
          </a:blip>
          <a:srcRect l="346"/>
          <a:stretch>
            <a:fillRect/>
          </a:stretch>
        </p:blipFill>
        <p:spPr>
          <a:xfrm>
            <a:off x="3721329" y="2916405"/>
            <a:ext cx="13315395" cy="9757251"/>
          </a:xfrm>
          <a:prstGeom prst="rect">
            <a:avLst/>
          </a:prstGeom>
          <a:ln w="88900">
            <a:solidFill>
              <a:srgbClr val="A7A7A7"/>
            </a:solidFill>
            <a:miter/>
          </a:ln>
          <a:effectLst>
            <a:outerShdw blurRad="127000" dir="2700000" rotWithShape="0">
              <a:srgbClr val="000000">
                <a:alpha val="75000"/>
              </a:srgbClr>
            </a:outerShdw>
          </a:effectLst>
        </p:spPr>
      </p:pic>
    </p:spTree>
  </p:cSld>
  <p:clrMapOvr>
    <a:masterClrMapping/>
  </p:clrMapOvr>
  <p:transition spd="slow"/>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8" name="Shape 1488"/>
          <p:cNvSpPr/>
          <p:nvPr/>
        </p:nvSpPr>
        <p:spPr>
          <a:xfrm>
            <a:off x="1372374" y="3356885"/>
            <a:ext cx="7467601" cy="9146283"/>
          </a:xfrm>
          <a:prstGeom prst="rect">
            <a:avLst/>
          </a:prstGeom>
          <a:gradFill>
            <a:gsLst>
              <a:gs pos="0">
                <a:srgbClr val="FFFFFF">
                  <a:alpha val="44001"/>
                </a:srgbClr>
              </a:gs>
              <a:gs pos="100000">
                <a:srgbClr val="EEEEEE">
                  <a:alpha val="44001"/>
                </a:srgbClr>
              </a:gs>
            </a:gsLst>
            <a:lin ang="16200000"/>
          </a:gra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489" name="Shape 1489"/>
          <p:cNvSpPr/>
          <p:nvPr/>
        </p:nvSpPr>
        <p:spPr>
          <a:xfrm>
            <a:off x="2268095" y="3533723"/>
            <a:ext cx="5676158" cy="690035"/>
          </a:xfrm>
          <a:prstGeom prst="rect">
            <a:avLst/>
          </a:prstGeom>
          <a:ln w="254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lgn="ctr">
              <a:lnSpc>
                <a:spcPct val="100000"/>
              </a:lnSpc>
              <a:spcBef>
                <a:spcPts val="0"/>
              </a:spcBef>
              <a:defRPr sz="2700">
                <a:solidFill>
                  <a:schemeClr val="accent1">
                    <a:lumOff val="11519"/>
                  </a:schemeClr>
                </a:solidFill>
              </a:defRPr>
            </a:lvl1pPr>
          </a:lstStyle>
          <a:p>
            <a:r>
              <a:t>INFRASTRUCTURE AS CODE</a:t>
            </a:r>
          </a:p>
        </p:txBody>
      </p:sp>
      <p:sp>
        <p:nvSpPr>
          <p:cNvPr id="1490" name="Shape 1490"/>
          <p:cNvSpPr/>
          <p:nvPr/>
        </p:nvSpPr>
        <p:spPr>
          <a:xfrm>
            <a:off x="17510943" y="11535758"/>
            <a:ext cx="3223578" cy="1"/>
          </a:xfrm>
          <a:prstGeom prst="line">
            <a:avLst/>
          </a:prstGeom>
          <a:ln w="25400">
            <a:solidFill>
              <a:srgbClr val="000000">
                <a:alpha val="34000"/>
              </a:srgbClr>
            </a:solidFill>
            <a:miter lim="400000"/>
            <a:tailEnd type="triangle"/>
          </a:ln>
        </p:spPr>
        <p:txBody>
          <a:bodyPr lIns="50800" tIns="50800" rIns="50800" bIns="50800" anchor="ctr"/>
          <a:lstStyle/>
          <a:p>
            <a:pPr algn="ctr" defTabSz="825500">
              <a:lnSpc>
                <a:spcPct val="100000"/>
              </a:lnSpc>
              <a:spcBef>
                <a:spcPts val="0"/>
              </a:spcBef>
              <a:defRPr sz="3200" b="0">
                <a:solidFill>
                  <a:srgbClr val="000000"/>
                </a:solidFill>
                <a:latin typeface="Helvetica Light"/>
                <a:ea typeface="Helvetica Light"/>
                <a:cs typeface="Helvetica Light"/>
                <a:sym typeface="Helvetica Light"/>
              </a:defRPr>
            </a:pPr>
            <a:endParaRPr/>
          </a:p>
        </p:txBody>
      </p:sp>
      <p:sp>
        <p:nvSpPr>
          <p:cNvPr id="1491" name="Shape 1491"/>
          <p:cNvSpPr/>
          <p:nvPr/>
        </p:nvSpPr>
        <p:spPr>
          <a:xfrm>
            <a:off x="9037180" y="3365100"/>
            <a:ext cx="7467601" cy="9146283"/>
          </a:xfrm>
          <a:prstGeom prst="rect">
            <a:avLst/>
          </a:prstGeom>
          <a:gradFill>
            <a:gsLst>
              <a:gs pos="0">
                <a:srgbClr val="FFFFFF">
                  <a:alpha val="44001"/>
                </a:srgbClr>
              </a:gs>
              <a:gs pos="100000">
                <a:srgbClr val="EEEEEE">
                  <a:alpha val="44001"/>
                </a:srgbClr>
              </a:gs>
            </a:gsLst>
            <a:lin ang="16200000"/>
          </a:gra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492" name="Shape 1492"/>
          <p:cNvSpPr/>
          <p:nvPr/>
        </p:nvSpPr>
        <p:spPr>
          <a:xfrm>
            <a:off x="9692370" y="3533723"/>
            <a:ext cx="6157223" cy="690035"/>
          </a:xfrm>
          <a:prstGeom prst="rect">
            <a:avLst/>
          </a:prstGeom>
          <a:ln w="254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lgn="ctr">
              <a:lnSpc>
                <a:spcPct val="100000"/>
              </a:lnSpc>
              <a:spcBef>
                <a:spcPts val="0"/>
              </a:spcBef>
              <a:defRPr sz="2700">
                <a:solidFill>
                  <a:schemeClr val="accent1">
                    <a:lumOff val="11519"/>
                  </a:schemeClr>
                </a:solidFill>
              </a:defRPr>
            </a:lvl1pPr>
          </a:lstStyle>
          <a:p>
            <a:r>
              <a:t>PROVISIONING WORKFLOW</a:t>
            </a:r>
          </a:p>
        </p:txBody>
      </p:sp>
      <p:sp>
        <p:nvSpPr>
          <p:cNvPr id="1493" name="Shape 1493"/>
          <p:cNvSpPr/>
          <p:nvPr/>
        </p:nvSpPr>
        <p:spPr>
          <a:xfrm>
            <a:off x="4954754" y="7795047"/>
            <a:ext cx="5524057" cy="1"/>
          </a:xfrm>
          <a:prstGeom prst="line">
            <a:avLst/>
          </a:prstGeom>
          <a:ln w="63500">
            <a:solidFill>
              <a:srgbClr val="000000"/>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494" name="Shape 1494"/>
          <p:cNvSpPr/>
          <p:nvPr/>
        </p:nvSpPr>
        <p:spPr>
          <a:xfrm flipV="1">
            <a:off x="10477612" y="7771204"/>
            <a:ext cx="1" cy="2650967"/>
          </a:xfrm>
          <a:prstGeom prst="line">
            <a:avLst/>
          </a:prstGeom>
          <a:ln w="63500">
            <a:solidFill>
              <a:srgbClr val="000000"/>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495" name="Shape 1495"/>
          <p:cNvSpPr/>
          <p:nvPr/>
        </p:nvSpPr>
        <p:spPr>
          <a:xfrm>
            <a:off x="3044854" y="8504237"/>
            <a:ext cx="7065568" cy="1"/>
          </a:xfrm>
          <a:prstGeom prst="line">
            <a:avLst/>
          </a:prstGeom>
          <a:ln w="63500">
            <a:solidFill>
              <a:schemeClr val="accent3"/>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496" name="Shape 1496"/>
          <p:cNvSpPr/>
          <p:nvPr/>
        </p:nvSpPr>
        <p:spPr>
          <a:xfrm flipV="1">
            <a:off x="10064520" y="8527616"/>
            <a:ext cx="1" cy="1784529"/>
          </a:xfrm>
          <a:prstGeom prst="line">
            <a:avLst/>
          </a:prstGeom>
          <a:ln w="63500">
            <a:solidFill>
              <a:schemeClr val="accent3"/>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497" name="Shape 1497"/>
          <p:cNvSpPr/>
          <p:nvPr/>
        </p:nvSpPr>
        <p:spPr>
          <a:xfrm>
            <a:off x="16701986" y="3365100"/>
            <a:ext cx="7470674" cy="9146283"/>
          </a:xfrm>
          <a:prstGeom prst="rect">
            <a:avLst/>
          </a:prstGeom>
          <a:gradFill>
            <a:gsLst>
              <a:gs pos="0">
                <a:srgbClr val="FFFFFF">
                  <a:alpha val="44001"/>
                </a:srgbClr>
              </a:gs>
              <a:gs pos="100000">
                <a:srgbClr val="EEEEEE">
                  <a:alpha val="44001"/>
                </a:srgbClr>
              </a:gs>
            </a:gsLst>
            <a:lin ang="16200000"/>
          </a:gra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498" name="Shape 1498"/>
          <p:cNvSpPr/>
          <p:nvPr/>
        </p:nvSpPr>
        <p:spPr>
          <a:xfrm>
            <a:off x="16703523" y="3517025"/>
            <a:ext cx="7467601" cy="664634"/>
          </a:xfrm>
          <a:prstGeom prst="rect">
            <a:avLst/>
          </a:prstGeom>
          <a:ln w="254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lgn="ctr">
              <a:lnSpc>
                <a:spcPct val="150000"/>
              </a:lnSpc>
              <a:spcBef>
                <a:spcPts val="0"/>
              </a:spcBef>
              <a:defRPr sz="2600" cap="all">
                <a:solidFill>
                  <a:schemeClr val="accent1">
                    <a:lumOff val="11519"/>
                  </a:schemeClr>
                </a:solidFill>
                <a:latin typeface="Verdana"/>
                <a:ea typeface="Verdana"/>
                <a:cs typeface="Verdana"/>
                <a:sym typeface="Verdana"/>
              </a:defRPr>
            </a:lvl1pPr>
          </a:lstStyle>
          <a:p>
            <a:r>
              <a:t>Extensible provider model</a:t>
            </a:r>
          </a:p>
        </p:txBody>
      </p:sp>
      <p:sp>
        <p:nvSpPr>
          <p:cNvPr id="1499" name="Shape 1499"/>
          <p:cNvSpPr/>
          <p:nvPr/>
        </p:nvSpPr>
        <p:spPr>
          <a:xfrm>
            <a:off x="18118641" y="9685430"/>
            <a:ext cx="2711347" cy="1"/>
          </a:xfrm>
          <a:prstGeom prst="line">
            <a:avLst/>
          </a:prstGeom>
          <a:ln w="25400">
            <a:solidFill>
              <a:srgbClr val="000000">
                <a:alpha val="34000"/>
              </a:srgbClr>
            </a:solidFill>
            <a:miter lim="400000"/>
            <a:tailEnd type="triangle"/>
          </a:ln>
        </p:spPr>
        <p:txBody>
          <a:bodyPr lIns="50800" tIns="50800" rIns="50800" bIns="50800" anchor="ctr"/>
          <a:lstStyle/>
          <a:p>
            <a:pPr algn="ctr" defTabSz="825500">
              <a:lnSpc>
                <a:spcPct val="100000"/>
              </a:lnSpc>
              <a:spcBef>
                <a:spcPts val="0"/>
              </a:spcBef>
              <a:defRPr sz="3200" b="0">
                <a:solidFill>
                  <a:srgbClr val="000000"/>
                </a:solidFill>
                <a:latin typeface="Helvetica Light"/>
                <a:ea typeface="Helvetica Light"/>
                <a:cs typeface="Helvetica Light"/>
                <a:sym typeface="Helvetica Light"/>
              </a:defRPr>
            </a:pPr>
            <a:endParaRPr/>
          </a:p>
        </p:txBody>
      </p:sp>
      <p:pic>
        <p:nvPicPr>
          <p:cNvPr id="1500" name="image48.png"/>
          <p:cNvPicPr>
            <a:picLocks noChangeAspect="1"/>
          </p:cNvPicPr>
          <p:nvPr/>
        </p:nvPicPr>
        <p:blipFill>
          <a:blip r:embed="rId3">
            <a:alphaModFix amt="34000"/>
            <a:extLst/>
          </a:blip>
          <a:stretch>
            <a:fillRect/>
          </a:stretch>
        </p:blipFill>
        <p:spPr>
          <a:xfrm>
            <a:off x="20879770" y="9135367"/>
            <a:ext cx="2000262" cy="945124"/>
          </a:xfrm>
          <a:prstGeom prst="rect">
            <a:avLst/>
          </a:prstGeom>
          <a:ln w="12700">
            <a:miter lim="400000"/>
          </a:ln>
        </p:spPr>
      </p:pic>
      <p:sp>
        <p:nvSpPr>
          <p:cNvPr id="1501" name="Shape 1501"/>
          <p:cNvSpPr/>
          <p:nvPr/>
        </p:nvSpPr>
        <p:spPr>
          <a:xfrm>
            <a:off x="16485156" y="10613873"/>
            <a:ext cx="2711348" cy="1"/>
          </a:xfrm>
          <a:prstGeom prst="line">
            <a:avLst/>
          </a:prstGeom>
          <a:ln w="25400">
            <a:solidFill>
              <a:srgbClr val="000000">
                <a:alpha val="34000"/>
              </a:srgbClr>
            </a:solidFill>
            <a:miter lim="400000"/>
            <a:tailEnd type="triangle"/>
          </a:ln>
        </p:spPr>
        <p:txBody>
          <a:bodyPr lIns="50800" tIns="50800" rIns="50800" bIns="50800" anchor="ctr"/>
          <a:lstStyle/>
          <a:p>
            <a:pPr algn="ctr" defTabSz="825500">
              <a:lnSpc>
                <a:spcPct val="100000"/>
              </a:lnSpc>
              <a:spcBef>
                <a:spcPts val="0"/>
              </a:spcBef>
              <a:defRPr sz="3200" b="0">
                <a:solidFill>
                  <a:srgbClr val="000000"/>
                </a:solidFill>
                <a:latin typeface="Helvetica Light"/>
                <a:ea typeface="Helvetica Light"/>
                <a:cs typeface="Helvetica Light"/>
                <a:sym typeface="Helvetica Light"/>
              </a:defRPr>
            </a:pPr>
            <a:endParaRPr/>
          </a:p>
        </p:txBody>
      </p:sp>
      <p:pic>
        <p:nvPicPr>
          <p:cNvPr id="1502" name="image48.png"/>
          <p:cNvPicPr>
            <a:picLocks noChangeAspect="1"/>
          </p:cNvPicPr>
          <p:nvPr/>
        </p:nvPicPr>
        <p:blipFill>
          <a:blip r:embed="rId3">
            <a:alphaModFix amt="34000"/>
            <a:extLst/>
          </a:blip>
          <a:stretch>
            <a:fillRect/>
          </a:stretch>
        </p:blipFill>
        <p:spPr>
          <a:xfrm>
            <a:off x="19182439" y="10014311"/>
            <a:ext cx="2000263" cy="945124"/>
          </a:xfrm>
          <a:prstGeom prst="rect">
            <a:avLst/>
          </a:prstGeom>
          <a:ln w="12700">
            <a:miter lim="400000"/>
          </a:ln>
        </p:spPr>
      </p:pic>
      <p:sp>
        <p:nvSpPr>
          <p:cNvPr id="1503" name="Shape 1503"/>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71</a:t>
            </a:fld>
            <a:endParaRPr/>
          </a:p>
        </p:txBody>
      </p:sp>
      <p:sp>
        <p:nvSpPr>
          <p:cNvPr id="1504" name="Shape 1504"/>
          <p:cNvSpPr/>
          <p:nvPr/>
        </p:nvSpPr>
        <p:spPr>
          <a:xfrm>
            <a:off x="10255084" y="9170670"/>
            <a:ext cx="5031633" cy="2915961"/>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chemeClr val="accent4">
              <a:alpha val="14000"/>
            </a:schemeClr>
          </a:solidFill>
          <a:ln w="63500">
            <a:solidFill>
              <a:schemeClr val="accent4">
                <a:alpha val="56000"/>
              </a:schemeClr>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505" name="Shape 1505"/>
          <p:cNvSpPr>
            <a:spLocks noGrp="1"/>
          </p:cNvSpPr>
          <p:nvPr>
            <p:ph type="title"/>
          </p:nvPr>
        </p:nvSpPr>
        <p:spPr>
          <a:xfrm>
            <a:off x="1565396" y="875901"/>
            <a:ext cx="21746796" cy="1405845"/>
          </a:xfrm>
          <a:prstGeom prst="rect">
            <a:avLst/>
          </a:prstGeom>
        </p:spPr>
        <p:txBody>
          <a:bodyPr/>
          <a:lstStyle>
            <a:lvl1pPr defTabSz="1316736">
              <a:spcBef>
                <a:spcPts val="1300"/>
              </a:spcBef>
              <a:defRPr sz="5328" spc="-190">
                <a:latin typeface="Verdana"/>
                <a:ea typeface="Verdana"/>
                <a:cs typeface="Verdana"/>
                <a:sym typeface="Verdana"/>
              </a:defRPr>
            </a:lvl1pPr>
          </a:lstStyle>
          <a:p>
            <a:r>
              <a:t>Enable Organization to have governance over infrastructure</a:t>
            </a:r>
          </a:p>
        </p:txBody>
      </p:sp>
      <p:sp>
        <p:nvSpPr>
          <p:cNvPr id="1506" name="Shape 1506"/>
          <p:cNvSpPr/>
          <p:nvPr/>
        </p:nvSpPr>
        <p:spPr>
          <a:xfrm>
            <a:off x="14211275" y="10118800"/>
            <a:ext cx="2557732" cy="1019647"/>
          </a:xfrm>
          <a:prstGeom prst="rect">
            <a:avLst/>
          </a:prstGeom>
          <a:solidFill>
            <a:schemeClr val="accent4"/>
          </a:solidFill>
          <a:ln w="12700">
            <a:miter lim="400000"/>
          </a:ln>
          <a:effectLst>
            <a:outerShdw blurRad="38100" dist="25400" dir="5400000" rotWithShape="0">
              <a:srgbClr val="000000">
                <a:alpha val="50000"/>
              </a:srgbClr>
            </a:outerShdw>
          </a:effectLst>
          <a:extLst>
            <a:ext uri="{C572A759-6A51-4108-AA02-DFA0A04FC94B}">
              <ma14:wrappingTextBoxFlag xmlns="" xmlns:ma14="http://schemas.microsoft.com/office/mac/drawingml/2011/main" val="1"/>
            </a:ext>
          </a:extLst>
        </p:spPr>
        <p:txBody>
          <a:bodyPr lIns="50800" tIns="50800" rIns="50800" bIns="50800" anchor="ctr"/>
          <a:lstStyle>
            <a:lvl1pPr algn="ctr" defTabSz="825500">
              <a:lnSpc>
                <a:spcPct val="100000"/>
              </a:lnSpc>
              <a:spcBef>
                <a:spcPts val="0"/>
              </a:spcBef>
              <a:defRPr sz="3700" b="0">
                <a:latin typeface="Klavika Basic"/>
                <a:ea typeface="Klavika Basic"/>
                <a:cs typeface="Klavika Basic"/>
                <a:sym typeface="Klavika Basic"/>
              </a:defRPr>
            </a:lvl1pPr>
          </a:lstStyle>
          <a:p>
            <a:r>
              <a:t>Provider</a:t>
            </a:r>
          </a:p>
        </p:txBody>
      </p:sp>
      <p:sp>
        <p:nvSpPr>
          <p:cNvPr id="1507" name="Shape 1507"/>
          <p:cNvSpPr/>
          <p:nvPr/>
        </p:nvSpPr>
        <p:spPr>
          <a:xfrm>
            <a:off x="8772954" y="10118800"/>
            <a:ext cx="2557732" cy="1019647"/>
          </a:xfrm>
          <a:prstGeom prst="rect">
            <a:avLst/>
          </a:prstGeom>
          <a:solidFill>
            <a:schemeClr val="accent4"/>
          </a:solidFill>
          <a:ln w="12700">
            <a:miter lim="400000"/>
          </a:ln>
          <a:effectLst>
            <a:outerShdw blurRad="38100" dist="25400" dir="5400000" rotWithShape="0">
              <a:srgbClr val="000000">
                <a:alpha val="50000"/>
              </a:srgbClr>
            </a:outerShdw>
          </a:effectLst>
          <a:extLst>
            <a:ext uri="{C572A759-6A51-4108-AA02-DFA0A04FC94B}">
              <ma14:wrappingTextBoxFlag xmlns="" xmlns:ma14="http://schemas.microsoft.com/office/mac/drawingml/2011/main" val="1"/>
            </a:ext>
          </a:extLst>
        </p:spPr>
        <p:txBody>
          <a:bodyPr lIns="50800" tIns="50800" rIns="50800" bIns="50800" anchor="ctr"/>
          <a:lstStyle>
            <a:lvl1pPr algn="ctr" defTabSz="825500">
              <a:lnSpc>
                <a:spcPct val="100000"/>
              </a:lnSpc>
              <a:spcBef>
                <a:spcPts val="0"/>
              </a:spcBef>
              <a:defRPr sz="3700" b="0">
                <a:latin typeface="Klavika Basic"/>
                <a:ea typeface="Klavika Basic"/>
                <a:cs typeface="Klavika Basic"/>
                <a:sym typeface="Klavika Basic"/>
              </a:defRPr>
            </a:lvl1pPr>
          </a:lstStyle>
          <a:p>
            <a:r>
              <a:t>Core</a:t>
            </a:r>
          </a:p>
        </p:txBody>
      </p:sp>
      <p:sp>
        <p:nvSpPr>
          <p:cNvPr id="1508" name="Shape 1508"/>
          <p:cNvSpPr/>
          <p:nvPr/>
        </p:nvSpPr>
        <p:spPr>
          <a:xfrm>
            <a:off x="1574800" y="2095499"/>
            <a:ext cx="22605610" cy="840741"/>
          </a:xfrm>
          <a:prstGeom prst="rect">
            <a:avLst/>
          </a:prstGeom>
          <a:ln w="25400">
            <a:miter lim="400000"/>
          </a:ln>
          <a:extLst>
            <a:ext uri="{C572A759-6A51-4108-AA02-DFA0A04FC94B}">
              <ma14:wrappingTextBoxFlag xmlns="" xmlns:ma14="http://schemas.microsoft.com/office/mac/drawingml/2011/main" val="1"/>
            </a:ext>
          </a:extLst>
        </p:spPr>
        <p:txBody>
          <a:bodyPr lIns="121919" tIns="121919" rIns="121919" bIns="121919" anchor="b">
            <a:spAutoFit/>
          </a:bodyPr>
          <a:lstStyle>
            <a:lvl1pPr marL="88900" indent="-88900">
              <a:lnSpc>
                <a:spcPct val="90000"/>
              </a:lnSpc>
              <a:spcBef>
                <a:spcPts val="0"/>
              </a:spcBef>
              <a:defRPr sz="3900" i="1">
                <a:solidFill>
                  <a:schemeClr val="accent1"/>
                </a:solidFill>
                <a:latin typeface="Verdana"/>
                <a:ea typeface="Verdana"/>
                <a:cs typeface="Verdana"/>
                <a:sym typeface="Verdana"/>
              </a:defRPr>
            </a:lvl1pPr>
          </a:lstStyle>
          <a:p>
            <a:r>
              <a:t>Ensure provisioning policy is being maintained to minimize risk to the business</a:t>
            </a:r>
          </a:p>
        </p:txBody>
      </p:sp>
      <p:pic>
        <p:nvPicPr>
          <p:cNvPr id="1509" name="image48.png"/>
          <p:cNvPicPr>
            <a:picLocks noChangeAspect="1"/>
          </p:cNvPicPr>
          <p:nvPr/>
        </p:nvPicPr>
        <p:blipFill>
          <a:blip r:embed="rId3">
            <a:alphaModFix amt="34000"/>
            <a:extLst/>
          </a:blip>
          <a:stretch>
            <a:fillRect/>
          </a:stretch>
        </p:blipFill>
        <p:spPr>
          <a:xfrm>
            <a:off x="20783632" y="11056923"/>
            <a:ext cx="2000262" cy="945123"/>
          </a:xfrm>
          <a:prstGeom prst="rect">
            <a:avLst/>
          </a:prstGeom>
          <a:ln w="12700">
            <a:miter lim="400000"/>
          </a:ln>
        </p:spPr>
      </p:pic>
      <p:grpSp>
        <p:nvGrpSpPr>
          <p:cNvPr id="1512" name="Group 1512"/>
          <p:cNvGrpSpPr/>
          <p:nvPr/>
        </p:nvGrpSpPr>
        <p:grpSpPr>
          <a:xfrm>
            <a:off x="18928472" y="10007017"/>
            <a:ext cx="711656" cy="840741"/>
            <a:chOff x="0" y="0"/>
            <a:chExt cx="711655" cy="840739"/>
          </a:xfrm>
        </p:grpSpPr>
        <p:sp>
          <p:nvSpPr>
            <p:cNvPr id="1510" name="Shape 1510"/>
            <p:cNvSpPr/>
            <p:nvPr/>
          </p:nvSpPr>
          <p:spPr>
            <a:xfrm>
              <a:off x="13106" y="191946"/>
              <a:ext cx="583848" cy="583848"/>
            </a:xfrm>
            <a:prstGeom prst="ellipse">
              <a:avLst/>
            </a:prstGeom>
            <a:solidFill>
              <a:schemeClr val="accent5"/>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511" name="Shape 1511"/>
            <p:cNvSpPr/>
            <p:nvPr/>
          </p:nvSpPr>
          <p:spPr>
            <a:xfrm>
              <a:off x="0" y="0"/>
              <a:ext cx="711656" cy="840740"/>
            </a:xfrm>
            <a:prstGeom prst="rect">
              <a:avLst/>
            </a:prstGeom>
            <a:noFill/>
            <a:ln w="25400" cap="flat">
              <a:noFill/>
              <a:miter lim="400000"/>
            </a:ln>
            <a:effectLst/>
            <a:extLst>
              <a:ext uri="{C572A759-6A51-4108-AA02-DFA0A04FC94B}">
                <ma14:wrappingTextBoxFlag xmlns="" xmlns:ma14="http://schemas.microsoft.com/office/mac/drawingml/2011/main" val="1"/>
              </a:ext>
            </a:extLst>
          </p:spPr>
          <p:txBody>
            <a:bodyPr wrap="square" lIns="121919" tIns="121919" rIns="121919" bIns="121919" numCol="1" anchor="b">
              <a:noAutofit/>
            </a:bodyPr>
            <a:lstStyle>
              <a:lvl1pPr>
                <a:defRPr sz="3000"/>
              </a:lvl1pPr>
            </a:lstStyle>
            <a:p>
              <a:r>
                <a:t>√</a:t>
              </a:r>
            </a:p>
          </p:txBody>
        </p:sp>
      </p:grpSp>
      <p:sp>
        <p:nvSpPr>
          <p:cNvPr id="1513" name="Shape 1513"/>
          <p:cNvSpPr/>
          <p:nvPr/>
        </p:nvSpPr>
        <p:spPr>
          <a:xfrm>
            <a:off x="4954754" y="7795047"/>
            <a:ext cx="5524057" cy="1"/>
          </a:xfrm>
          <a:prstGeom prst="line">
            <a:avLst/>
          </a:prstGeom>
          <a:ln w="63500">
            <a:solidFill>
              <a:srgbClr val="000000"/>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514" name="Shape 1514"/>
          <p:cNvSpPr/>
          <p:nvPr/>
        </p:nvSpPr>
        <p:spPr>
          <a:xfrm flipV="1">
            <a:off x="5816865" y="5986008"/>
            <a:ext cx="1" cy="1784529"/>
          </a:xfrm>
          <a:prstGeom prst="line">
            <a:avLst/>
          </a:prstGeom>
          <a:ln w="63500">
            <a:solidFill>
              <a:srgbClr val="000000"/>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515" name="Shape 1515"/>
          <p:cNvSpPr/>
          <p:nvPr/>
        </p:nvSpPr>
        <p:spPr>
          <a:xfrm>
            <a:off x="3178958" y="4271235"/>
            <a:ext cx="9075649" cy="1"/>
          </a:xfrm>
          <a:prstGeom prst="line">
            <a:avLst/>
          </a:prstGeom>
          <a:ln w="63500">
            <a:solidFill>
              <a:srgbClr val="FFFFFF"/>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516" name="Shape 1516"/>
          <p:cNvSpPr/>
          <p:nvPr/>
        </p:nvSpPr>
        <p:spPr>
          <a:xfrm>
            <a:off x="1252163" y="4271235"/>
            <a:ext cx="23037635" cy="1"/>
          </a:xfrm>
          <a:prstGeom prst="line">
            <a:avLst/>
          </a:prstGeom>
          <a:ln w="63500">
            <a:solidFill>
              <a:srgbClr val="FFFFFF"/>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523" name="Group 1523"/>
          <p:cNvGrpSpPr/>
          <p:nvPr/>
        </p:nvGrpSpPr>
        <p:grpSpPr>
          <a:xfrm>
            <a:off x="1823968" y="6618227"/>
            <a:ext cx="681098" cy="2866536"/>
            <a:chOff x="0" y="0"/>
            <a:chExt cx="681096" cy="2866535"/>
          </a:xfrm>
        </p:grpSpPr>
        <p:sp>
          <p:nvSpPr>
            <p:cNvPr id="1517" name="Shape 1517"/>
            <p:cNvSpPr/>
            <p:nvPr/>
          </p:nvSpPr>
          <p:spPr>
            <a:xfrm>
              <a:off x="149253" y="1040372"/>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518" name="Shape 1518"/>
            <p:cNvSpPr/>
            <p:nvPr/>
          </p:nvSpPr>
          <p:spPr>
            <a:xfrm>
              <a:off x="0" y="1439642"/>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519" name="Shape 1519"/>
            <p:cNvSpPr/>
            <p:nvPr/>
          </p:nvSpPr>
          <p:spPr>
            <a:xfrm>
              <a:off x="149253" y="2079852"/>
              <a:ext cx="387917" cy="387418"/>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520" name="Shape 1520"/>
            <p:cNvSpPr/>
            <p:nvPr/>
          </p:nvSpPr>
          <p:spPr>
            <a:xfrm>
              <a:off x="0" y="2479123"/>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521" name="Shape 1521"/>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522" name="Shape 1522"/>
            <p:cNvSpPr/>
            <p:nvPr/>
          </p:nvSpPr>
          <p:spPr>
            <a:xfrm>
              <a:off x="0" y="399270"/>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sp>
        <p:nvSpPr>
          <p:cNvPr id="1524" name="Shape 1524"/>
          <p:cNvSpPr/>
          <p:nvPr/>
        </p:nvSpPr>
        <p:spPr>
          <a:xfrm flipV="1">
            <a:off x="2725419" y="6563217"/>
            <a:ext cx="1" cy="3171886"/>
          </a:xfrm>
          <a:prstGeom prst="line">
            <a:avLst/>
          </a:prstGeom>
          <a:ln w="63500">
            <a:solidFill>
              <a:schemeClr val="accent3"/>
            </a:solidFill>
            <a:miter/>
            <a:headEnd type="oval"/>
            <a:tailEnd type="oval"/>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525" name="Shape 1525"/>
          <p:cNvSpPr/>
          <p:nvPr/>
        </p:nvSpPr>
        <p:spPr>
          <a:xfrm>
            <a:off x="2754126" y="8504237"/>
            <a:ext cx="7356297" cy="1"/>
          </a:xfrm>
          <a:prstGeom prst="line">
            <a:avLst/>
          </a:prstGeom>
          <a:ln w="63500">
            <a:solidFill>
              <a:schemeClr val="accent3"/>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526" name="Shape 1526"/>
          <p:cNvSpPr/>
          <p:nvPr/>
        </p:nvSpPr>
        <p:spPr>
          <a:xfrm>
            <a:off x="1216422" y="9848037"/>
            <a:ext cx="2210633" cy="639234"/>
          </a:xfrm>
          <a:prstGeom prst="rect">
            <a:avLst/>
          </a:prstGeom>
          <a:ln w="254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lnSpc>
                <a:spcPct val="100000"/>
              </a:lnSpc>
              <a:spcBef>
                <a:spcPts val="0"/>
              </a:spcBef>
              <a:defRPr sz="2400">
                <a:solidFill>
                  <a:schemeClr val="accent3"/>
                </a:solidFill>
              </a:defRPr>
            </a:lvl1pPr>
          </a:lstStyle>
          <a:p>
            <a:r>
              <a:t>OPERATORS</a:t>
            </a:r>
          </a:p>
        </p:txBody>
      </p:sp>
      <p:sp>
        <p:nvSpPr>
          <p:cNvPr id="1527" name="Shape 1527"/>
          <p:cNvSpPr/>
          <p:nvPr/>
        </p:nvSpPr>
        <p:spPr>
          <a:xfrm>
            <a:off x="3702437" y="6053413"/>
            <a:ext cx="4228857" cy="1"/>
          </a:xfrm>
          <a:prstGeom prst="line">
            <a:avLst/>
          </a:prstGeom>
          <a:ln w="63500">
            <a:solidFill>
              <a:srgbClr val="000000"/>
            </a:solidFill>
            <a:miter/>
            <a:headEnd type="oval"/>
            <a:tailEnd type="oval"/>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528" name="Shape 1528"/>
          <p:cNvSpPr/>
          <p:nvPr/>
        </p:nvSpPr>
        <p:spPr>
          <a:xfrm>
            <a:off x="11668833" y="11424608"/>
            <a:ext cx="2204297" cy="892647"/>
          </a:xfrm>
          <a:prstGeom prst="rect">
            <a:avLst/>
          </a:prstGeom>
          <a:solidFill>
            <a:srgbClr val="FFFFFF"/>
          </a:solidFill>
          <a:ln w="63500">
            <a:solidFill>
              <a:schemeClr val="accent4">
                <a:lumOff val="9950"/>
              </a:schemeClr>
            </a:solidFill>
            <a:miter/>
          </a:ln>
          <a:extLst>
            <a:ext uri="{C572A759-6A51-4108-AA02-DFA0A04FC94B}">
              <ma14:wrappingTextBoxFlag xmlns="" xmlns:ma14="http://schemas.microsoft.com/office/mac/drawingml/2011/main" val="1"/>
            </a:ext>
          </a:extLst>
        </p:spPr>
        <p:txBody>
          <a:bodyPr lIns="121919" tIns="121919" rIns="121919" bIns="121919" anchor="ctr"/>
          <a:lstStyle>
            <a:lvl1pPr algn="ctr">
              <a:lnSpc>
                <a:spcPct val="100000"/>
              </a:lnSpc>
              <a:spcBef>
                <a:spcPts val="0"/>
              </a:spcBef>
              <a:defRPr sz="2800" b="0">
                <a:solidFill>
                  <a:srgbClr val="535353"/>
                </a:solidFill>
                <a:latin typeface="Verdana"/>
                <a:ea typeface="Verdana"/>
                <a:cs typeface="Verdana"/>
                <a:sym typeface="Verdana"/>
              </a:defRPr>
            </a:lvl1pPr>
          </a:lstStyle>
          <a:p>
            <a:r>
              <a:t>Apply</a:t>
            </a:r>
          </a:p>
        </p:txBody>
      </p:sp>
      <p:sp>
        <p:nvSpPr>
          <p:cNvPr id="1529" name="Shape 1529"/>
          <p:cNvSpPr/>
          <p:nvPr/>
        </p:nvSpPr>
        <p:spPr>
          <a:xfrm>
            <a:off x="11668833" y="8911939"/>
            <a:ext cx="2204297" cy="892647"/>
          </a:xfrm>
          <a:prstGeom prst="rect">
            <a:avLst/>
          </a:prstGeom>
          <a:solidFill>
            <a:srgbClr val="FFFFFF"/>
          </a:solidFill>
          <a:ln w="63500">
            <a:solidFill>
              <a:schemeClr val="accent4">
                <a:lumOff val="9950"/>
              </a:schemeClr>
            </a:solidFill>
            <a:miter/>
          </a:ln>
          <a:extLst>
            <a:ext uri="{C572A759-6A51-4108-AA02-DFA0A04FC94B}">
              <ma14:wrappingTextBoxFlag xmlns="" xmlns:ma14="http://schemas.microsoft.com/office/mac/drawingml/2011/main" val="1"/>
            </a:ext>
          </a:extLst>
        </p:spPr>
        <p:txBody>
          <a:bodyPr lIns="121919" tIns="121919" rIns="121919" bIns="121919" anchor="ctr"/>
          <a:lstStyle>
            <a:lvl1pPr algn="ctr">
              <a:lnSpc>
                <a:spcPct val="100000"/>
              </a:lnSpc>
              <a:spcBef>
                <a:spcPts val="0"/>
              </a:spcBef>
              <a:defRPr sz="2800" b="0">
                <a:solidFill>
                  <a:srgbClr val="535353"/>
                </a:solidFill>
                <a:latin typeface="Verdana"/>
                <a:ea typeface="Verdana"/>
                <a:cs typeface="Verdana"/>
                <a:sym typeface="Verdana"/>
              </a:defRPr>
            </a:lvl1pPr>
          </a:lstStyle>
          <a:p>
            <a:r>
              <a:t>Plan </a:t>
            </a:r>
          </a:p>
        </p:txBody>
      </p:sp>
      <p:pic>
        <p:nvPicPr>
          <p:cNvPr id="1530" name="screencapture-atlas-hashicorp-beta-hashicorp-bank-networking-staging-runs-run-YYf3xgY4JYZh5PF9-1505521398729.png"/>
          <p:cNvPicPr>
            <a:picLocks noChangeAspect="1"/>
          </p:cNvPicPr>
          <p:nvPr/>
        </p:nvPicPr>
        <p:blipFill>
          <a:blip r:embed="rId4">
            <a:extLst/>
          </a:blip>
          <a:srcRect l="346"/>
          <a:stretch>
            <a:fillRect/>
          </a:stretch>
        </p:blipFill>
        <p:spPr>
          <a:xfrm>
            <a:off x="3372115" y="6478703"/>
            <a:ext cx="4889604" cy="3583002"/>
          </a:xfrm>
          <a:prstGeom prst="rect">
            <a:avLst/>
          </a:prstGeom>
          <a:ln w="63500">
            <a:solidFill>
              <a:schemeClr val="accent1"/>
            </a:solidFill>
            <a:miter/>
          </a:ln>
          <a:effectLst>
            <a:outerShdw blurRad="127000" dir="2700000" rotWithShape="0">
              <a:srgbClr val="000000">
                <a:alpha val="75000"/>
              </a:srgbClr>
            </a:outerShdw>
          </a:effectLst>
        </p:spPr>
      </p:pic>
      <p:grpSp>
        <p:nvGrpSpPr>
          <p:cNvPr id="1533" name="Group 1533"/>
          <p:cNvGrpSpPr/>
          <p:nvPr/>
        </p:nvGrpSpPr>
        <p:grpSpPr>
          <a:xfrm>
            <a:off x="20648559" y="9187559"/>
            <a:ext cx="711656" cy="840741"/>
            <a:chOff x="0" y="0"/>
            <a:chExt cx="711655" cy="840739"/>
          </a:xfrm>
        </p:grpSpPr>
        <p:sp>
          <p:nvSpPr>
            <p:cNvPr id="1531" name="Shape 1531"/>
            <p:cNvSpPr/>
            <p:nvPr/>
          </p:nvSpPr>
          <p:spPr>
            <a:xfrm>
              <a:off x="13106" y="191946"/>
              <a:ext cx="583848" cy="583848"/>
            </a:xfrm>
            <a:prstGeom prst="ellipse">
              <a:avLst/>
            </a:prstGeom>
            <a:solidFill>
              <a:schemeClr val="accent5"/>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532" name="Shape 1532"/>
            <p:cNvSpPr/>
            <p:nvPr/>
          </p:nvSpPr>
          <p:spPr>
            <a:xfrm>
              <a:off x="0" y="0"/>
              <a:ext cx="711656" cy="840740"/>
            </a:xfrm>
            <a:prstGeom prst="rect">
              <a:avLst/>
            </a:prstGeom>
            <a:noFill/>
            <a:ln w="25400" cap="flat">
              <a:noFill/>
              <a:miter lim="400000"/>
            </a:ln>
            <a:effectLst/>
            <a:extLst>
              <a:ext uri="{C572A759-6A51-4108-AA02-DFA0A04FC94B}">
                <ma14:wrappingTextBoxFlag xmlns="" xmlns:ma14="http://schemas.microsoft.com/office/mac/drawingml/2011/main" val="1"/>
              </a:ext>
            </a:extLst>
          </p:spPr>
          <p:txBody>
            <a:bodyPr wrap="square" lIns="121919" tIns="121919" rIns="121919" bIns="121919" numCol="1" anchor="b">
              <a:noAutofit/>
            </a:bodyPr>
            <a:lstStyle>
              <a:lvl1pPr>
                <a:defRPr sz="3000"/>
              </a:lvl1pPr>
            </a:lstStyle>
            <a:p>
              <a:r>
                <a:t>√</a:t>
              </a:r>
            </a:p>
          </p:txBody>
        </p:sp>
      </p:grpSp>
      <p:sp>
        <p:nvSpPr>
          <p:cNvPr id="1534" name="Shape 1534"/>
          <p:cNvSpPr/>
          <p:nvPr/>
        </p:nvSpPr>
        <p:spPr>
          <a:xfrm>
            <a:off x="20484025" y="11290887"/>
            <a:ext cx="583848" cy="583848"/>
          </a:xfrm>
          <a:prstGeom prst="ellipse">
            <a:avLst/>
          </a:prstGeom>
          <a:solidFill>
            <a:srgbClr val="FF2600"/>
          </a:soli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535" name="Shape 1535"/>
          <p:cNvSpPr/>
          <p:nvPr/>
        </p:nvSpPr>
        <p:spPr>
          <a:xfrm>
            <a:off x="20470919" y="11098941"/>
            <a:ext cx="711656" cy="840741"/>
          </a:xfrm>
          <a:prstGeom prst="rect">
            <a:avLst/>
          </a:prstGeom>
          <a:ln w="25400">
            <a:miter lim="400000"/>
          </a:ln>
          <a:extLst>
            <a:ext uri="{C572A759-6A51-4108-AA02-DFA0A04FC94B}">
              <ma14:wrappingTextBoxFlag xmlns="" xmlns:ma14="http://schemas.microsoft.com/office/mac/drawingml/2011/main" val="1"/>
            </a:ext>
          </a:extLst>
        </p:spPr>
        <p:txBody>
          <a:bodyPr lIns="121919" tIns="121919" rIns="121919" bIns="121919" anchor="b"/>
          <a:lstStyle>
            <a:lvl1pPr>
              <a:defRPr sz="3000"/>
            </a:lvl1pPr>
          </a:lstStyle>
          <a:p>
            <a:r>
              <a:t>√</a:t>
            </a:r>
          </a:p>
        </p:txBody>
      </p:sp>
      <p:grpSp>
        <p:nvGrpSpPr>
          <p:cNvPr id="1561" name="Group 1561"/>
          <p:cNvGrpSpPr/>
          <p:nvPr/>
        </p:nvGrpSpPr>
        <p:grpSpPr>
          <a:xfrm>
            <a:off x="4546046" y="4769116"/>
            <a:ext cx="2541639" cy="1132479"/>
            <a:chOff x="0" y="0"/>
            <a:chExt cx="2541638" cy="1132477"/>
          </a:xfrm>
        </p:grpSpPr>
        <p:grpSp>
          <p:nvGrpSpPr>
            <p:cNvPr id="1540" name="Group 1540"/>
            <p:cNvGrpSpPr/>
            <p:nvPr/>
          </p:nvGrpSpPr>
          <p:grpSpPr>
            <a:xfrm>
              <a:off x="0" y="-1"/>
              <a:ext cx="782944" cy="917733"/>
              <a:chOff x="0" y="0"/>
              <a:chExt cx="782943" cy="917731"/>
            </a:xfrm>
          </p:grpSpPr>
          <p:sp>
            <p:nvSpPr>
              <p:cNvPr id="1536" name="Shape 1536"/>
              <p:cNvSpPr/>
              <p:nvPr/>
            </p:nvSpPr>
            <p:spPr>
              <a:xfrm>
                <a:off x="0" y="432591"/>
                <a:ext cx="782944" cy="485141"/>
              </a:xfrm>
              <a:prstGeom prst="rect">
                <a:avLst/>
              </a:prstGeom>
              <a:gradFill flip="none" rotWithShape="1">
                <a:gsLst>
                  <a:gs pos="0">
                    <a:srgbClr val="FFFFFF"/>
                  </a:gs>
                  <a:gs pos="100000">
                    <a:srgbClr val="EEEEEE"/>
                  </a:gs>
                </a:gsLst>
                <a:lin ang="16200000" scaled="0"/>
              </a:gra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539" name="Group 1539"/>
              <p:cNvGrpSpPr/>
              <p:nvPr/>
            </p:nvGrpSpPr>
            <p:grpSpPr>
              <a:xfrm>
                <a:off x="50923" y="0"/>
                <a:ext cx="681097" cy="786682"/>
                <a:chOff x="0" y="0"/>
                <a:chExt cx="681096" cy="786681"/>
              </a:xfrm>
            </p:grpSpPr>
            <p:sp>
              <p:nvSpPr>
                <p:cNvPr id="1537" name="Shape 1537"/>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538" name="Shape 1538"/>
                <p:cNvSpPr/>
                <p:nvPr/>
              </p:nvSpPr>
              <p:spPr>
                <a:xfrm>
                  <a:off x="0" y="399269"/>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grpSp>
          <p:nvGrpSpPr>
            <p:cNvPr id="1545" name="Group 1545"/>
            <p:cNvGrpSpPr/>
            <p:nvPr/>
          </p:nvGrpSpPr>
          <p:grpSpPr>
            <a:xfrm>
              <a:off x="458216" y="-1"/>
              <a:ext cx="782945" cy="917733"/>
              <a:chOff x="0" y="0"/>
              <a:chExt cx="782943" cy="917731"/>
            </a:xfrm>
          </p:grpSpPr>
          <p:sp>
            <p:nvSpPr>
              <p:cNvPr id="1541" name="Shape 1541"/>
              <p:cNvSpPr/>
              <p:nvPr/>
            </p:nvSpPr>
            <p:spPr>
              <a:xfrm>
                <a:off x="0" y="432591"/>
                <a:ext cx="782944" cy="485141"/>
              </a:xfrm>
              <a:prstGeom prst="rect">
                <a:avLst/>
              </a:prstGeom>
              <a:gradFill flip="none" rotWithShape="1">
                <a:gsLst>
                  <a:gs pos="0">
                    <a:srgbClr val="FFFFFF"/>
                  </a:gs>
                  <a:gs pos="100000">
                    <a:srgbClr val="EEEEEE"/>
                  </a:gs>
                </a:gsLst>
                <a:lin ang="16200000" scaled="0"/>
              </a:gra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544" name="Group 1544"/>
              <p:cNvGrpSpPr/>
              <p:nvPr/>
            </p:nvGrpSpPr>
            <p:grpSpPr>
              <a:xfrm>
                <a:off x="50923" y="0"/>
                <a:ext cx="681097" cy="786682"/>
                <a:chOff x="0" y="0"/>
                <a:chExt cx="681096" cy="786681"/>
              </a:xfrm>
            </p:grpSpPr>
            <p:sp>
              <p:nvSpPr>
                <p:cNvPr id="1542" name="Shape 1542"/>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543" name="Shape 1543"/>
                <p:cNvSpPr/>
                <p:nvPr/>
              </p:nvSpPr>
              <p:spPr>
                <a:xfrm>
                  <a:off x="0" y="399269"/>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grpSp>
          <p:nvGrpSpPr>
            <p:cNvPr id="1550" name="Group 1550"/>
            <p:cNvGrpSpPr/>
            <p:nvPr/>
          </p:nvGrpSpPr>
          <p:grpSpPr>
            <a:xfrm>
              <a:off x="1758695" y="-1"/>
              <a:ext cx="782944" cy="917733"/>
              <a:chOff x="0" y="0"/>
              <a:chExt cx="782943" cy="917731"/>
            </a:xfrm>
          </p:grpSpPr>
          <p:sp>
            <p:nvSpPr>
              <p:cNvPr id="1546" name="Shape 1546"/>
              <p:cNvSpPr/>
              <p:nvPr/>
            </p:nvSpPr>
            <p:spPr>
              <a:xfrm>
                <a:off x="0" y="432591"/>
                <a:ext cx="782944" cy="485141"/>
              </a:xfrm>
              <a:prstGeom prst="rect">
                <a:avLst/>
              </a:prstGeom>
              <a:gradFill flip="none" rotWithShape="1">
                <a:gsLst>
                  <a:gs pos="0">
                    <a:srgbClr val="FFFFFF"/>
                  </a:gs>
                  <a:gs pos="100000">
                    <a:srgbClr val="EEEEEE"/>
                  </a:gs>
                </a:gsLst>
                <a:lin ang="16200000" scaled="0"/>
              </a:gra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549" name="Group 1549"/>
              <p:cNvGrpSpPr/>
              <p:nvPr/>
            </p:nvGrpSpPr>
            <p:grpSpPr>
              <a:xfrm>
                <a:off x="50923" y="0"/>
                <a:ext cx="681097" cy="786682"/>
                <a:chOff x="0" y="0"/>
                <a:chExt cx="681096" cy="786681"/>
              </a:xfrm>
            </p:grpSpPr>
            <p:sp>
              <p:nvSpPr>
                <p:cNvPr id="1547" name="Shape 1547"/>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548" name="Shape 1548"/>
                <p:cNvSpPr/>
                <p:nvPr/>
              </p:nvSpPr>
              <p:spPr>
                <a:xfrm>
                  <a:off x="0" y="399269"/>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grpSp>
          <p:nvGrpSpPr>
            <p:cNvPr id="1555" name="Group 1555"/>
            <p:cNvGrpSpPr/>
            <p:nvPr/>
          </p:nvGrpSpPr>
          <p:grpSpPr>
            <a:xfrm>
              <a:off x="1306576" y="-1"/>
              <a:ext cx="782944" cy="917733"/>
              <a:chOff x="0" y="0"/>
              <a:chExt cx="782943" cy="917731"/>
            </a:xfrm>
          </p:grpSpPr>
          <p:sp>
            <p:nvSpPr>
              <p:cNvPr id="1551" name="Shape 1551"/>
              <p:cNvSpPr/>
              <p:nvPr/>
            </p:nvSpPr>
            <p:spPr>
              <a:xfrm>
                <a:off x="0" y="432591"/>
                <a:ext cx="782944" cy="485141"/>
              </a:xfrm>
              <a:prstGeom prst="rect">
                <a:avLst/>
              </a:prstGeom>
              <a:gradFill flip="none" rotWithShape="1">
                <a:gsLst>
                  <a:gs pos="0">
                    <a:srgbClr val="FFFFFF"/>
                  </a:gs>
                  <a:gs pos="100000">
                    <a:srgbClr val="EEEEEE"/>
                  </a:gs>
                </a:gsLst>
                <a:lin ang="16200000" scaled="0"/>
              </a:gra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554" name="Group 1554"/>
              <p:cNvGrpSpPr/>
              <p:nvPr/>
            </p:nvGrpSpPr>
            <p:grpSpPr>
              <a:xfrm>
                <a:off x="50923" y="0"/>
                <a:ext cx="681097" cy="786682"/>
                <a:chOff x="0" y="0"/>
                <a:chExt cx="681096" cy="786681"/>
              </a:xfrm>
            </p:grpSpPr>
            <p:sp>
              <p:nvSpPr>
                <p:cNvPr id="1552" name="Shape 1552"/>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553" name="Shape 1553"/>
                <p:cNvSpPr/>
                <p:nvPr/>
              </p:nvSpPr>
              <p:spPr>
                <a:xfrm>
                  <a:off x="0" y="399269"/>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grpSp>
          <p:nvGrpSpPr>
            <p:cNvPr id="1560" name="Group 1560"/>
            <p:cNvGrpSpPr/>
            <p:nvPr/>
          </p:nvGrpSpPr>
          <p:grpSpPr>
            <a:xfrm>
              <a:off x="789432" y="0"/>
              <a:ext cx="966150" cy="1132478"/>
              <a:chOff x="0" y="0"/>
              <a:chExt cx="966148" cy="1132477"/>
            </a:xfrm>
          </p:grpSpPr>
          <p:sp>
            <p:nvSpPr>
              <p:cNvPr id="1556" name="Shape 1556"/>
              <p:cNvSpPr/>
              <p:nvPr/>
            </p:nvSpPr>
            <p:spPr>
              <a:xfrm>
                <a:off x="0" y="533816"/>
                <a:ext cx="966149" cy="598662"/>
              </a:xfrm>
              <a:prstGeom prst="rect">
                <a:avLst/>
              </a:prstGeom>
              <a:gradFill flip="none" rotWithShape="1">
                <a:gsLst>
                  <a:gs pos="0">
                    <a:srgbClr val="FFFFFF"/>
                  </a:gs>
                  <a:gs pos="100000">
                    <a:srgbClr val="EEEEEE"/>
                  </a:gs>
                </a:gsLst>
                <a:lin ang="16200000" scaled="0"/>
              </a:gra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559" name="Group 1559"/>
              <p:cNvGrpSpPr/>
              <p:nvPr/>
            </p:nvGrpSpPr>
            <p:grpSpPr>
              <a:xfrm>
                <a:off x="62839" y="0"/>
                <a:ext cx="840471" cy="970763"/>
                <a:chOff x="0" y="0"/>
                <a:chExt cx="840470" cy="970762"/>
              </a:xfrm>
            </p:grpSpPr>
            <p:sp>
              <p:nvSpPr>
                <p:cNvPr id="1557" name="Shape 1557"/>
                <p:cNvSpPr/>
                <p:nvPr/>
              </p:nvSpPr>
              <p:spPr>
                <a:xfrm>
                  <a:off x="184178" y="0"/>
                  <a:ext cx="478687" cy="478071"/>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558" name="Shape 1558"/>
                <p:cNvSpPr/>
                <p:nvPr/>
              </p:nvSpPr>
              <p:spPr>
                <a:xfrm>
                  <a:off x="0" y="492697"/>
                  <a:ext cx="840471" cy="47806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grpSp>
      <p:sp>
        <p:nvSpPr>
          <p:cNvPr id="1562" name="Shape 1562"/>
          <p:cNvSpPr/>
          <p:nvPr/>
        </p:nvSpPr>
        <p:spPr>
          <a:xfrm>
            <a:off x="1784792" y="4821240"/>
            <a:ext cx="2557732" cy="639235"/>
          </a:xfrm>
          <a:prstGeom prst="rect">
            <a:avLst/>
          </a:prstGeom>
          <a:ln w="254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lgn="ctr">
              <a:lnSpc>
                <a:spcPct val="100000"/>
              </a:lnSpc>
              <a:spcBef>
                <a:spcPts val="0"/>
              </a:spcBef>
              <a:defRPr sz="2400">
                <a:solidFill>
                  <a:srgbClr val="000000"/>
                </a:solidFill>
              </a:defRPr>
            </a:lvl1pPr>
          </a:lstStyle>
          <a:p>
            <a:r>
              <a:t>DEVELOPERS</a:t>
            </a:r>
          </a:p>
        </p:txBody>
      </p:sp>
      <p:sp>
        <p:nvSpPr>
          <p:cNvPr id="1563" name="Shape 1563"/>
          <p:cNvSpPr/>
          <p:nvPr/>
        </p:nvSpPr>
        <p:spPr>
          <a:xfrm>
            <a:off x="16916232" y="10251499"/>
            <a:ext cx="1920088" cy="696700"/>
          </a:xfrm>
          <a:prstGeom prst="rect">
            <a:avLst/>
          </a:prstGeom>
          <a:solidFill>
            <a:srgbClr val="942192"/>
          </a:solidFill>
          <a:ln w="12700">
            <a:miter lim="400000"/>
          </a:ln>
          <a:effectLst>
            <a:outerShdw blurRad="38100" dist="25400" dir="5400000" rotWithShape="0">
              <a:srgbClr val="000000">
                <a:alpha val="50000"/>
              </a:srgbClr>
            </a:outerShdw>
          </a:effectLst>
          <a:extLst>
            <a:ext uri="{C572A759-6A51-4108-AA02-DFA0A04FC94B}">
              <ma14:wrappingTextBoxFlag xmlns="" xmlns:ma14="http://schemas.microsoft.com/office/mac/drawingml/2011/main" val="1"/>
            </a:ext>
          </a:extLst>
        </p:spPr>
        <p:txBody>
          <a:bodyPr lIns="50800" tIns="50800" rIns="50800" bIns="50800" anchor="ctr"/>
          <a:lstStyle>
            <a:lvl1pPr algn="ctr" defTabSz="825500">
              <a:lnSpc>
                <a:spcPct val="100000"/>
              </a:lnSpc>
              <a:spcBef>
                <a:spcPts val="0"/>
              </a:spcBef>
              <a:defRPr sz="3000" b="0">
                <a:latin typeface="Klavika Basic"/>
                <a:ea typeface="Klavika Basic"/>
                <a:cs typeface="Klavika Basic"/>
                <a:sym typeface="Klavika Basic"/>
              </a:defRPr>
            </a:lvl1pPr>
          </a:lstStyle>
          <a:p>
            <a:pPr>
              <a:defRPr sz="5000"/>
            </a:pPr>
            <a:r>
              <a:rPr sz="3000"/>
              <a:t>AWS</a:t>
            </a:r>
          </a:p>
        </p:txBody>
      </p:sp>
      <p:sp>
        <p:nvSpPr>
          <p:cNvPr id="1564" name="Shape 1564"/>
          <p:cNvSpPr/>
          <p:nvPr/>
        </p:nvSpPr>
        <p:spPr>
          <a:xfrm>
            <a:off x="16916232" y="11209574"/>
            <a:ext cx="1920088" cy="696700"/>
          </a:xfrm>
          <a:prstGeom prst="rect">
            <a:avLst/>
          </a:prstGeom>
          <a:solidFill>
            <a:srgbClr val="942192"/>
          </a:solidFill>
          <a:ln w="12700">
            <a:miter lim="400000"/>
          </a:ln>
          <a:effectLst>
            <a:outerShdw blurRad="38100" dist="25400" dir="5400000" rotWithShape="0">
              <a:srgbClr val="000000">
                <a:alpha val="50000"/>
              </a:srgbClr>
            </a:outerShdw>
          </a:effectLst>
          <a:extLst>
            <a:ext uri="{C572A759-6A51-4108-AA02-DFA0A04FC94B}">
              <ma14:wrappingTextBoxFlag xmlns="" xmlns:ma14="http://schemas.microsoft.com/office/mac/drawingml/2011/main" val="1"/>
            </a:ext>
          </a:extLst>
        </p:spPr>
        <p:txBody>
          <a:bodyPr lIns="50800" tIns="50800" rIns="50800" bIns="50800" anchor="ctr"/>
          <a:lstStyle>
            <a:lvl1pPr algn="ctr" defTabSz="825500">
              <a:lnSpc>
                <a:spcPct val="100000"/>
              </a:lnSpc>
              <a:spcBef>
                <a:spcPts val="0"/>
              </a:spcBef>
              <a:defRPr sz="3000" b="0">
                <a:latin typeface="Klavika Basic"/>
                <a:ea typeface="Klavika Basic"/>
                <a:cs typeface="Klavika Basic"/>
                <a:sym typeface="Klavika Basic"/>
              </a:defRPr>
            </a:lvl1pPr>
          </a:lstStyle>
          <a:p>
            <a:pPr>
              <a:defRPr sz="5000"/>
            </a:pPr>
            <a:r>
              <a:rPr sz="3000"/>
              <a:t>Azure</a:t>
            </a:r>
          </a:p>
        </p:txBody>
      </p:sp>
      <p:sp>
        <p:nvSpPr>
          <p:cNvPr id="1565" name="Shape 1565"/>
          <p:cNvSpPr/>
          <p:nvPr/>
        </p:nvSpPr>
        <p:spPr>
          <a:xfrm>
            <a:off x="16916232" y="9284282"/>
            <a:ext cx="1920088" cy="696699"/>
          </a:xfrm>
          <a:prstGeom prst="rect">
            <a:avLst/>
          </a:prstGeom>
          <a:solidFill>
            <a:srgbClr val="942192"/>
          </a:solidFill>
          <a:ln w="12700">
            <a:miter lim="400000"/>
          </a:ln>
          <a:effectLst>
            <a:outerShdw blurRad="38100" dist="25400" dir="5400000" rotWithShape="0">
              <a:srgbClr val="000000">
                <a:alpha val="50000"/>
              </a:srgbClr>
            </a:outerShdw>
          </a:effectLst>
          <a:extLst>
            <a:ext uri="{C572A759-6A51-4108-AA02-DFA0A04FC94B}">
              <ma14:wrappingTextBoxFlag xmlns="" xmlns:ma14="http://schemas.microsoft.com/office/mac/drawingml/2011/main" val="1"/>
            </a:ext>
          </a:extLst>
        </p:spPr>
        <p:txBody>
          <a:bodyPr lIns="50800" tIns="50800" rIns="50800" bIns="50800" anchor="ctr"/>
          <a:lstStyle>
            <a:lvl1pPr algn="ctr" defTabSz="825500">
              <a:lnSpc>
                <a:spcPct val="100000"/>
              </a:lnSpc>
              <a:spcBef>
                <a:spcPts val="0"/>
              </a:spcBef>
              <a:defRPr sz="3000" b="0">
                <a:latin typeface="Klavika Basic"/>
                <a:ea typeface="Klavika Basic"/>
                <a:cs typeface="Klavika Basic"/>
                <a:sym typeface="Klavika Basic"/>
              </a:defRPr>
            </a:lvl1pPr>
          </a:lstStyle>
          <a:p>
            <a:pPr>
              <a:defRPr sz="5000"/>
            </a:pPr>
            <a:r>
              <a:rPr sz="3000"/>
              <a:t>GCP</a:t>
            </a:r>
          </a:p>
        </p:txBody>
      </p:sp>
    </p:spTree>
  </p:cSld>
  <p:clrMapOvr>
    <a:masterClrMapping/>
  </p:clrMapOvr>
  <p:transition spd="slow"/>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9" name="Shape 1569"/>
          <p:cNvSpPr/>
          <p:nvPr/>
        </p:nvSpPr>
        <p:spPr>
          <a:xfrm>
            <a:off x="1372374" y="3356885"/>
            <a:ext cx="7467601" cy="9146283"/>
          </a:xfrm>
          <a:prstGeom prst="rect">
            <a:avLst/>
          </a:prstGeom>
          <a:gradFill>
            <a:gsLst>
              <a:gs pos="0">
                <a:srgbClr val="FFFFFF">
                  <a:alpha val="44001"/>
                </a:srgbClr>
              </a:gs>
              <a:gs pos="100000">
                <a:srgbClr val="EEEEEE">
                  <a:alpha val="44001"/>
                </a:srgbClr>
              </a:gs>
            </a:gsLst>
            <a:lin ang="16200000"/>
          </a:gra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570" name="Shape 1570"/>
          <p:cNvSpPr/>
          <p:nvPr/>
        </p:nvSpPr>
        <p:spPr>
          <a:xfrm>
            <a:off x="1372374" y="3356885"/>
            <a:ext cx="7467601" cy="9146283"/>
          </a:xfrm>
          <a:prstGeom prst="rect">
            <a:avLst/>
          </a:prstGeom>
          <a:gradFill>
            <a:gsLst>
              <a:gs pos="0">
                <a:srgbClr val="FFFFFF">
                  <a:alpha val="44001"/>
                </a:srgbClr>
              </a:gs>
              <a:gs pos="100000">
                <a:srgbClr val="EEEEEE">
                  <a:alpha val="44001"/>
                </a:srgbClr>
              </a:gs>
            </a:gsLst>
            <a:lin ang="16200000"/>
          </a:gra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571" name="Shape 1571"/>
          <p:cNvSpPr/>
          <p:nvPr/>
        </p:nvSpPr>
        <p:spPr>
          <a:xfrm>
            <a:off x="2268095" y="3533723"/>
            <a:ext cx="5676158" cy="690035"/>
          </a:xfrm>
          <a:prstGeom prst="rect">
            <a:avLst/>
          </a:prstGeom>
          <a:ln w="254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lgn="ctr">
              <a:lnSpc>
                <a:spcPct val="100000"/>
              </a:lnSpc>
              <a:spcBef>
                <a:spcPts val="0"/>
              </a:spcBef>
              <a:defRPr sz="2700">
                <a:solidFill>
                  <a:schemeClr val="accent1">
                    <a:lumOff val="11519"/>
                  </a:schemeClr>
                </a:solidFill>
              </a:defRPr>
            </a:lvl1pPr>
          </a:lstStyle>
          <a:p>
            <a:r>
              <a:t>INFRASTRUCTURE AS CODE</a:t>
            </a:r>
          </a:p>
        </p:txBody>
      </p:sp>
      <p:sp>
        <p:nvSpPr>
          <p:cNvPr id="1572" name="Shape 1572"/>
          <p:cNvSpPr/>
          <p:nvPr/>
        </p:nvSpPr>
        <p:spPr>
          <a:xfrm>
            <a:off x="4954754" y="7795047"/>
            <a:ext cx="5524057" cy="1"/>
          </a:xfrm>
          <a:prstGeom prst="line">
            <a:avLst/>
          </a:prstGeom>
          <a:ln w="63500">
            <a:solidFill>
              <a:srgbClr val="000000"/>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573" name="Shape 1573"/>
          <p:cNvSpPr/>
          <p:nvPr/>
        </p:nvSpPr>
        <p:spPr>
          <a:xfrm flipV="1">
            <a:off x="10477612" y="7771204"/>
            <a:ext cx="1" cy="2650967"/>
          </a:xfrm>
          <a:prstGeom prst="line">
            <a:avLst/>
          </a:prstGeom>
          <a:ln w="63500">
            <a:solidFill>
              <a:srgbClr val="000000"/>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574" name="Shape 1574"/>
          <p:cNvSpPr/>
          <p:nvPr/>
        </p:nvSpPr>
        <p:spPr>
          <a:xfrm>
            <a:off x="3044854" y="8504237"/>
            <a:ext cx="7065568" cy="1"/>
          </a:xfrm>
          <a:prstGeom prst="line">
            <a:avLst/>
          </a:prstGeom>
          <a:ln w="63500">
            <a:solidFill>
              <a:schemeClr val="accent3"/>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575" name="Shape 1575"/>
          <p:cNvSpPr/>
          <p:nvPr/>
        </p:nvSpPr>
        <p:spPr>
          <a:xfrm flipV="1">
            <a:off x="10064520" y="8527616"/>
            <a:ext cx="1" cy="1784529"/>
          </a:xfrm>
          <a:prstGeom prst="line">
            <a:avLst/>
          </a:prstGeom>
          <a:ln w="63500">
            <a:solidFill>
              <a:schemeClr val="accent3"/>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576" name="Shape 1576"/>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72</a:t>
            </a:fld>
            <a:endParaRPr/>
          </a:p>
        </p:txBody>
      </p:sp>
      <p:sp>
        <p:nvSpPr>
          <p:cNvPr id="1577" name="Shape 1577"/>
          <p:cNvSpPr/>
          <p:nvPr/>
        </p:nvSpPr>
        <p:spPr>
          <a:xfrm>
            <a:off x="10255084" y="9170670"/>
            <a:ext cx="5031633" cy="2915961"/>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chemeClr val="accent4">
              <a:alpha val="14000"/>
            </a:schemeClr>
          </a:solidFill>
          <a:ln w="63500">
            <a:solidFill>
              <a:schemeClr val="accent4">
                <a:alpha val="56000"/>
              </a:schemeClr>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578" name="Shape 1578"/>
          <p:cNvSpPr>
            <a:spLocks noGrp="1"/>
          </p:cNvSpPr>
          <p:nvPr>
            <p:ph type="title"/>
          </p:nvPr>
        </p:nvSpPr>
        <p:spPr>
          <a:xfrm>
            <a:off x="1565396" y="875901"/>
            <a:ext cx="21746796" cy="1405845"/>
          </a:xfrm>
          <a:prstGeom prst="rect">
            <a:avLst/>
          </a:prstGeom>
        </p:spPr>
        <p:txBody>
          <a:bodyPr/>
          <a:lstStyle>
            <a:lvl1pPr defTabSz="1316736">
              <a:spcBef>
                <a:spcPts val="1300"/>
              </a:spcBef>
              <a:defRPr sz="5328" spc="-190">
                <a:latin typeface="Verdana"/>
                <a:ea typeface="Verdana"/>
                <a:cs typeface="Verdana"/>
                <a:sym typeface="Verdana"/>
              </a:defRPr>
            </a:lvl1pPr>
          </a:lstStyle>
          <a:p>
            <a:r>
              <a:t>Enable Organization to have governance over infrastructure</a:t>
            </a:r>
          </a:p>
        </p:txBody>
      </p:sp>
      <p:sp>
        <p:nvSpPr>
          <p:cNvPr id="1579" name="Shape 1579"/>
          <p:cNvSpPr/>
          <p:nvPr/>
        </p:nvSpPr>
        <p:spPr>
          <a:xfrm>
            <a:off x="14211275" y="10118800"/>
            <a:ext cx="2557732" cy="1019647"/>
          </a:xfrm>
          <a:prstGeom prst="rect">
            <a:avLst/>
          </a:prstGeom>
          <a:solidFill>
            <a:schemeClr val="accent4"/>
          </a:solidFill>
          <a:ln w="12700">
            <a:miter lim="400000"/>
          </a:ln>
          <a:effectLst>
            <a:outerShdw blurRad="38100" dist="25400" dir="5400000" rotWithShape="0">
              <a:srgbClr val="000000">
                <a:alpha val="50000"/>
              </a:srgbClr>
            </a:outerShdw>
          </a:effectLst>
          <a:extLst>
            <a:ext uri="{C572A759-6A51-4108-AA02-DFA0A04FC94B}">
              <ma14:wrappingTextBoxFlag xmlns="" xmlns:ma14="http://schemas.microsoft.com/office/mac/drawingml/2011/main" val="1"/>
            </a:ext>
          </a:extLst>
        </p:spPr>
        <p:txBody>
          <a:bodyPr lIns="50800" tIns="50800" rIns="50800" bIns="50800" anchor="ctr"/>
          <a:lstStyle>
            <a:lvl1pPr algn="ctr" defTabSz="825500">
              <a:lnSpc>
                <a:spcPct val="100000"/>
              </a:lnSpc>
              <a:spcBef>
                <a:spcPts val="0"/>
              </a:spcBef>
              <a:defRPr sz="3700" b="0">
                <a:latin typeface="Klavika Basic"/>
                <a:ea typeface="Klavika Basic"/>
                <a:cs typeface="Klavika Basic"/>
                <a:sym typeface="Klavika Basic"/>
              </a:defRPr>
            </a:lvl1pPr>
          </a:lstStyle>
          <a:p>
            <a:r>
              <a:t>Provider</a:t>
            </a:r>
          </a:p>
        </p:txBody>
      </p:sp>
      <p:sp>
        <p:nvSpPr>
          <p:cNvPr id="1580" name="Shape 1580"/>
          <p:cNvSpPr/>
          <p:nvPr/>
        </p:nvSpPr>
        <p:spPr>
          <a:xfrm>
            <a:off x="8772954" y="10118800"/>
            <a:ext cx="2557732" cy="1019647"/>
          </a:xfrm>
          <a:prstGeom prst="rect">
            <a:avLst/>
          </a:prstGeom>
          <a:solidFill>
            <a:schemeClr val="accent4"/>
          </a:solidFill>
          <a:ln w="12700">
            <a:miter lim="400000"/>
          </a:ln>
          <a:effectLst>
            <a:outerShdw blurRad="38100" dist="25400" dir="5400000" rotWithShape="0">
              <a:srgbClr val="000000">
                <a:alpha val="50000"/>
              </a:srgbClr>
            </a:outerShdw>
          </a:effectLst>
          <a:extLst>
            <a:ext uri="{C572A759-6A51-4108-AA02-DFA0A04FC94B}">
              <ma14:wrappingTextBoxFlag xmlns="" xmlns:ma14="http://schemas.microsoft.com/office/mac/drawingml/2011/main" val="1"/>
            </a:ext>
          </a:extLst>
        </p:spPr>
        <p:txBody>
          <a:bodyPr lIns="50800" tIns="50800" rIns="50800" bIns="50800" anchor="ctr"/>
          <a:lstStyle>
            <a:lvl1pPr algn="ctr" defTabSz="825500">
              <a:lnSpc>
                <a:spcPct val="100000"/>
              </a:lnSpc>
              <a:spcBef>
                <a:spcPts val="0"/>
              </a:spcBef>
              <a:defRPr sz="3700" b="0">
                <a:latin typeface="Klavika Basic"/>
                <a:ea typeface="Klavika Basic"/>
                <a:cs typeface="Klavika Basic"/>
                <a:sym typeface="Klavika Basic"/>
              </a:defRPr>
            </a:lvl1pPr>
          </a:lstStyle>
          <a:p>
            <a:r>
              <a:t>Core</a:t>
            </a:r>
          </a:p>
        </p:txBody>
      </p:sp>
      <p:sp>
        <p:nvSpPr>
          <p:cNvPr id="1581" name="Shape 1581"/>
          <p:cNvSpPr/>
          <p:nvPr/>
        </p:nvSpPr>
        <p:spPr>
          <a:xfrm>
            <a:off x="1574800" y="2095499"/>
            <a:ext cx="22605610" cy="840741"/>
          </a:xfrm>
          <a:prstGeom prst="rect">
            <a:avLst/>
          </a:prstGeom>
          <a:ln w="25400">
            <a:miter lim="400000"/>
          </a:ln>
          <a:extLst>
            <a:ext uri="{C572A759-6A51-4108-AA02-DFA0A04FC94B}">
              <ma14:wrappingTextBoxFlag xmlns="" xmlns:ma14="http://schemas.microsoft.com/office/mac/drawingml/2011/main" val="1"/>
            </a:ext>
          </a:extLst>
        </p:spPr>
        <p:txBody>
          <a:bodyPr lIns="121919" tIns="121919" rIns="121919" bIns="121919" anchor="b">
            <a:spAutoFit/>
          </a:bodyPr>
          <a:lstStyle>
            <a:lvl1pPr marL="88900" indent="-88900">
              <a:lnSpc>
                <a:spcPct val="90000"/>
              </a:lnSpc>
              <a:spcBef>
                <a:spcPts val="0"/>
              </a:spcBef>
              <a:defRPr sz="3900" i="1">
                <a:solidFill>
                  <a:schemeClr val="accent1"/>
                </a:solidFill>
                <a:latin typeface="Verdana"/>
                <a:ea typeface="Verdana"/>
                <a:cs typeface="Verdana"/>
                <a:sym typeface="Verdana"/>
              </a:defRPr>
            </a:lvl1pPr>
          </a:lstStyle>
          <a:p>
            <a:r>
              <a:t>Automate policy with Sentinel policy as code management</a:t>
            </a:r>
          </a:p>
        </p:txBody>
      </p:sp>
      <p:sp>
        <p:nvSpPr>
          <p:cNvPr id="1582" name="Shape 1582"/>
          <p:cNvSpPr/>
          <p:nvPr/>
        </p:nvSpPr>
        <p:spPr>
          <a:xfrm>
            <a:off x="4954754" y="7795047"/>
            <a:ext cx="5524057" cy="1"/>
          </a:xfrm>
          <a:prstGeom prst="line">
            <a:avLst/>
          </a:prstGeom>
          <a:ln w="63500">
            <a:solidFill>
              <a:srgbClr val="000000"/>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583" name="Shape 1583"/>
          <p:cNvSpPr/>
          <p:nvPr/>
        </p:nvSpPr>
        <p:spPr>
          <a:xfrm flipV="1">
            <a:off x="5816865" y="5986008"/>
            <a:ext cx="1" cy="1784529"/>
          </a:xfrm>
          <a:prstGeom prst="line">
            <a:avLst/>
          </a:prstGeom>
          <a:ln w="63500">
            <a:solidFill>
              <a:srgbClr val="000000"/>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584" name="Shape 1584"/>
          <p:cNvSpPr/>
          <p:nvPr/>
        </p:nvSpPr>
        <p:spPr>
          <a:xfrm>
            <a:off x="1370282" y="4271235"/>
            <a:ext cx="16405985" cy="1"/>
          </a:xfrm>
          <a:prstGeom prst="line">
            <a:avLst/>
          </a:prstGeom>
          <a:ln w="63500">
            <a:solidFill>
              <a:srgbClr val="FFFFFF"/>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591" name="Group 1591"/>
          <p:cNvGrpSpPr/>
          <p:nvPr/>
        </p:nvGrpSpPr>
        <p:grpSpPr>
          <a:xfrm>
            <a:off x="1823968" y="6618227"/>
            <a:ext cx="681098" cy="2866536"/>
            <a:chOff x="0" y="0"/>
            <a:chExt cx="681096" cy="2866535"/>
          </a:xfrm>
        </p:grpSpPr>
        <p:sp>
          <p:nvSpPr>
            <p:cNvPr id="1585" name="Shape 1585"/>
            <p:cNvSpPr/>
            <p:nvPr/>
          </p:nvSpPr>
          <p:spPr>
            <a:xfrm>
              <a:off x="149253" y="1040372"/>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586" name="Shape 1586"/>
            <p:cNvSpPr/>
            <p:nvPr/>
          </p:nvSpPr>
          <p:spPr>
            <a:xfrm>
              <a:off x="0" y="1439642"/>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587" name="Shape 1587"/>
            <p:cNvSpPr/>
            <p:nvPr/>
          </p:nvSpPr>
          <p:spPr>
            <a:xfrm>
              <a:off x="149253" y="2079852"/>
              <a:ext cx="387917" cy="387418"/>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588" name="Shape 1588"/>
            <p:cNvSpPr/>
            <p:nvPr/>
          </p:nvSpPr>
          <p:spPr>
            <a:xfrm>
              <a:off x="0" y="2479123"/>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589" name="Shape 1589"/>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590" name="Shape 1590"/>
            <p:cNvSpPr/>
            <p:nvPr/>
          </p:nvSpPr>
          <p:spPr>
            <a:xfrm>
              <a:off x="0" y="399270"/>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sp>
        <p:nvSpPr>
          <p:cNvPr id="1592" name="Shape 1592"/>
          <p:cNvSpPr/>
          <p:nvPr/>
        </p:nvSpPr>
        <p:spPr>
          <a:xfrm flipV="1">
            <a:off x="2725419" y="6563217"/>
            <a:ext cx="1" cy="3171886"/>
          </a:xfrm>
          <a:prstGeom prst="line">
            <a:avLst/>
          </a:prstGeom>
          <a:ln w="63500">
            <a:solidFill>
              <a:schemeClr val="accent3"/>
            </a:solidFill>
            <a:miter/>
            <a:headEnd type="oval"/>
            <a:tailEnd type="oval"/>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593" name="Shape 1593"/>
          <p:cNvSpPr/>
          <p:nvPr/>
        </p:nvSpPr>
        <p:spPr>
          <a:xfrm>
            <a:off x="2754126" y="8504237"/>
            <a:ext cx="7356297" cy="1"/>
          </a:xfrm>
          <a:prstGeom prst="line">
            <a:avLst/>
          </a:prstGeom>
          <a:ln w="63500">
            <a:solidFill>
              <a:schemeClr val="accent3"/>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594" name="Shape 1594"/>
          <p:cNvSpPr/>
          <p:nvPr/>
        </p:nvSpPr>
        <p:spPr>
          <a:xfrm>
            <a:off x="1216422" y="9848037"/>
            <a:ext cx="2210633" cy="639234"/>
          </a:xfrm>
          <a:prstGeom prst="rect">
            <a:avLst/>
          </a:prstGeom>
          <a:ln w="254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lnSpc>
                <a:spcPct val="100000"/>
              </a:lnSpc>
              <a:spcBef>
                <a:spcPts val="0"/>
              </a:spcBef>
              <a:defRPr sz="2400">
                <a:solidFill>
                  <a:schemeClr val="accent3"/>
                </a:solidFill>
              </a:defRPr>
            </a:lvl1pPr>
          </a:lstStyle>
          <a:p>
            <a:r>
              <a:t>OPERATORS</a:t>
            </a:r>
          </a:p>
        </p:txBody>
      </p:sp>
      <p:sp>
        <p:nvSpPr>
          <p:cNvPr id="1595" name="Shape 1595"/>
          <p:cNvSpPr/>
          <p:nvPr/>
        </p:nvSpPr>
        <p:spPr>
          <a:xfrm>
            <a:off x="3702437" y="6053413"/>
            <a:ext cx="4228857" cy="1"/>
          </a:xfrm>
          <a:prstGeom prst="line">
            <a:avLst/>
          </a:prstGeom>
          <a:ln w="63500">
            <a:solidFill>
              <a:srgbClr val="000000"/>
            </a:solidFill>
            <a:miter/>
            <a:headEnd type="oval"/>
            <a:tailEnd type="oval"/>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pic>
        <p:nvPicPr>
          <p:cNvPr id="1596" name="pasted-image.png"/>
          <p:cNvPicPr>
            <a:picLocks noChangeAspect="1"/>
          </p:cNvPicPr>
          <p:nvPr/>
        </p:nvPicPr>
        <p:blipFill>
          <a:blip r:embed="rId3">
            <a:extLst/>
          </a:blip>
          <a:stretch>
            <a:fillRect/>
          </a:stretch>
        </p:blipFill>
        <p:spPr>
          <a:xfrm>
            <a:off x="3070254" y="6630527"/>
            <a:ext cx="5575185" cy="3037266"/>
          </a:xfrm>
          <a:prstGeom prst="rect">
            <a:avLst/>
          </a:prstGeom>
          <a:ln w="50800">
            <a:solidFill>
              <a:schemeClr val="accent1"/>
            </a:solidFill>
            <a:miter/>
          </a:ln>
          <a:effectLst>
            <a:outerShdw blurRad="127000" dir="2700000" rotWithShape="0">
              <a:srgbClr val="000000">
                <a:alpha val="75000"/>
              </a:srgbClr>
            </a:outerShdw>
          </a:effectLst>
        </p:spPr>
      </p:pic>
      <p:sp>
        <p:nvSpPr>
          <p:cNvPr id="1597" name="Shape 1597"/>
          <p:cNvSpPr/>
          <p:nvPr/>
        </p:nvSpPr>
        <p:spPr>
          <a:xfrm>
            <a:off x="5816865" y="9532653"/>
            <a:ext cx="1" cy="1270001"/>
          </a:xfrm>
          <a:prstGeom prst="line">
            <a:avLst/>
          </a:prstGeom>
          <a:ln w="63500">
            <a:solidFill>
              <a:srgbClr val="DDDDDD"/>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598" name="Shape 1598"/>
          <p:cNvSpPr/>
          <p:nvPr/>
        </p:nvSpPr>
        <p:spPr>
          <a:xfrm>
            <a:off x="1827839" y="11474798"/>
            <a:ext cx="4725400" cy="1390120"/>
          </a:xfrm>
          <a:prstGeom prst="rect">
            <a:avLst/>
          </a:prstGeom>
          <a:solidFill>
            <a:srgbClr val="DDDDDD"/>
          </a:soli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605" name="Group 1605"/>
          <p:cNvGrpSpPr/>
          <p:nvPr/>
        </p:nvGrpSpPr>
        <p:grpSpPr>
          <a:xfrm>
            <a:off x="5181865" y="10374780"/>
            <a:ext cx="1270001" cy="1270001"/>
            <a:chOff x="0" y="0"/>
            <a:chExt cx="1270000" cy="1270000"/>
          </a:xfrm>
        </p:grpSpPr>
        <p:sp>
          <p:nvSpPr>
            <p:cNvPr id="1599" name="Shape 1599"/>
            <p:cNvSpPr/>
            <p:nvPr/>
          </p:nvSpPr>
          <p:spPr>
            <a:xfrm>
              <a:off x="0" y="0"/>
              <a:ext cx="1270000" cy="1270000"/>
            </a:xfrm>
            <a:prstGeom prst="ellipse">
              <a:avLst/>
            </a:prstGeom>
            <a:solidFill>
              <a:srgbClr val="FFFFFF"/>
            </a:solidFill>
            <a:ln w="25400" cap="flat">
              <a:solidFill>
                <a:srgbClr val="A7A7A7"/>
              </a:solidFill>
              <a:prstDash val="solid"/>
              <a:miter lim="8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604" name="Group 1604"/>
            <p:cNvGrpSpPr/>
            <p:nvPr/>
          </p:nvGrpSpPr>
          <p:grpSpPr>
            <a:xfrm>
              <a:off x="116500" y="159352"/>
              <a:ext cx="1011600" cy="976696"/>
              <a:chOff x="0" y="0"/>
              <a:chExt cx="1011598" cy="976695"/>
            </a:xfrm>
          </p:grpSpPr>
          <p:sp>
            <p:nvSpPr>
              <p:cNvPr id="1600" name="Shape 1600"/>
              <p:cNvSpPr/>
              <p:nvPr/>
            </p:nvSpPr>
            <p:spPr>
              <a:xfrm>
                <a:off x="215973" y="881946"/>
                <a:ext cx="584441" cy="9475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8532" y="13722"/>
                      <a:pt x="14817" y="21600"/>
                      <a:pt x="10820" y="21600"/>
                    </a:cubicBezTo>
                    <a:cubicBezTo>
                      <a:pt x="6823" y="21600"/>
                      <a:pt x="3109" y="13722"/>
                      <a:pt x="0" y="0"/>
                    </a:cubicBezTo>
                  </a:path>
                </a:pathLst>
              </a:custGeom>
              <a:noFill/>
              <a:ln w="25400" cap="flat">
                <a:solidFill>
                  <a:srgbClr val="DDDDDD"/>
                </a:solidFill>
                <a:prstDash val="solid"/>
                <a:miter lim="800000"/>
                <a:tailEnd type="triangle" w="med" len="med"/>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601" name="Shape 1601"/>
              <p:cNvSpPr/>
              <p:nvPr/>
            </p:nvSpPr>
            <p:spPr>
              <a:xfrm>
                <a:off x="0" y="0"/>
                <a:ext cx="310880" cy="47343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0" y="21501"/>
                      <a:pt x="0" y="21402"/>
                      <a:pt x="0" y="21352"/>
                    </a:cubicBezTo>
                    <a:cubicBezTo>
                      <a:pt x="0" y="11692"/>
                      <a:pt x="8881" y="3517"/>
                      <a:pt x="21600" y="0"/>
                    </a:cubicBezTo>
                  </a:path>
                </a:pathLst>
              </a:custGeom>
              <a:noFill/>
              <a:ln w="25400" cap="flat">
                <a:solidFill>
                  <a:srgbClr val="DDDDDD"/>
                </a:solidFill>
                <a:prstDash val="solid"/>
                <a:miter lim="800000"/>
                <a:tailEnd type="triangle" w="med" len="med"/>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602" name="Shape 1602"/>
              <p:cNvSpPr/>
              <p:nvPr/>
            </p:nvSpPr>
            <p:spPr>
              <a:xfrm>
                <a:off x="724714" y="9586"/>
                <a:ext cx="286885" cy="463847"/>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21600" y="21498"/>
                      <a:pt x="21600" y="21397"/>
                      <a:pt x="21600" y="21346"/>
                    </a:cubicBezTo>
                    <a:cubicBezTo>
                      <a:pt x="21600" y="11944"/>
                      <a:pt x="12715" y="3761"/>
                      <a:pt x="0" y="0"/>
                    </a:cubicBezTo>
                  </a:path>
                </a:pathLst>
              </a:custGeom>
              <a:noFill/>
              <a:ln w="25400" cap="flat">
                <a:solidFill>
                  <a:srgbClr val="DDDDDD"/>
                </a:solidFill>
                <a:prstDash val="solid"/>
                <a:miter lim="800000"/>
                <a:headEnd type="triangle" w="med" len="med"/>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603" name="Shape 1603"/>
              <p:cNvSpPr/>
              <p:nvPr/>
            </p:nvSpPr>
            <p:spPr>
              <a:xfrm>
                <a:off x="130920" y="88802"/>
                <a:ext cx="762001" cy="762001"/>
              </a:xfrm>
              <a:prstGeom prst="ellipse">
                <a:avLst/>
              </a:prstGeom>
              <a:solidFill>
                <a:srgbClr val="DDDDDD"/>
              </a:solidFill>
              <a:ln w="25400" cap="flat">
                <a:solidFill>
                  <a:srgbClr val="DDDDDD"/>
                </a:solidFill>
                <a:prstDash val="solid"/>
                <a:miter lim="8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grpSp>
      <p:sp>
        <p:nvSpPr>
          <p:cNvPr id="1606" name="Shape 1606"/>
          <p:cNvSpPr/>
          <p:nvPr/>
        </p:nvSpPr>
        <p:spPr>
          <a:xfrm>
            <a:off x="5181865" y="10711887"/>
            <a:ext cx="1270001" cy="523241"/>
          </a:xfrm>
          <a:prstGeom prst="rect">
            <a:avLst/>
          </a:prstGeom>
          <a:ln w="25400">
            <a:miter lim="400000"/>
          </a:ln>
          <a:extLst>
            <a:ext uri="{C572A759-6A51-4108-AA02-DFA0A04FC94B}">
              <ma14:wrappingTextBoxFlag xmlns="" xmlns:ma14="http://schemas.microsoft.com/office/mac/drawingml/2011/main" val="1"/>
            </a:ext>
          </a:extLst>
        </p:spPr>
        <p:txBody>
          <a:bodyPr lIns="121919" tIns="121919" rIns="121919" bIns="121919" anchor="b">
            <a:spAutoFit/>
          </a:bodyPr>
          <a:lstStyle>
            <a:lvl1pPr algn="ctr">
              <a:lnSpc>
                <a:spcPct val="150000"/>
              </a:lnSpc>
              <a:spcBef>
                <a:spcPts val="0"/>
              </a:spcBef>
              <a:defRPr sz="1800" cap="all">
                <a:solidFill>
                  <a:srgbClr val="44546A"/>
                </a:solidFill>
                <a:latin typeface="Verdana"/>
                <a:ea typeface="Verdana"/>
                <a:cs typeface="Verdana"/>
                <a:sym typeface="Verdana"/>
              </a:defRPr>
            </a:lvl1pPr>
          </a:lstStyle>
          <a:p>
            <a:r>
              <a:t>VCS</a:t>
            </a:r>
          </a:p>
        </p:txBody>
      </p:sp>
      <p:grpSp>
        <p:nvGrpSpPr>
          <p:cNvPr id="1611" name="Group 1611"/>
          <p:cNvGrpSpPr/>
          <p:nvPr/>
        </p:nvGrpSpPr>
        <p:grpSpPr>
          <a:xfrm>
            <a:off x="1985440" y="11660010"/>
            <a:ext cx="1019695" cy="1019696"/>
            <a:chOff x="0" y="0"/>
            <a:chExt cx="1019694" cy="1019694"/>
          </a:xfrm>
        </p:grpSpPr>
        <p:pic>
          <p:nvPicPr>
            <p:cNvPr id="1607" name="pasted-image.pdf"/>
            <p:cNvPicPr>
              <a:picLocks noChangeAspect="1"/>
            </p:cNvPicPr>
            <p:nvPr/>
          </p:nvPicPr>
          <p:blipFill>
            <a:blip r:embed="rId4">
              <a:alphaModFix amt="34000"/>
              <a:extLst/>
            </a:blip>
            <a:srcRect/>
            <a:stretch>
              <a:fillRect/>
            </a:stretch>
          </p:blipFill>
          <p:spPr>
            <a:xfrm>
              <a:off x="0" y="0"/>
              <a:ext cx="1019695" cy="1019695"/>
            </a:xfrm>
            <a:prstGeom prst="rect">
              <a:avLst/>
            </a:prstGeom>
            <a:ln w="12700" cap="flat">
              <a:noFill/>
              <a:miter lim="400000"/>
            </a:ln>
            <a:effectLst/>
          </p:spPr>
        </p:pic>
        <p:sp>
          <p:nvSpPr>
            <p:cNvPr id="1608" name="Shape 1608"/>
            <p:cNvSpPr/>
            <p:nvPr/>
          </p:nvSpPr>
          <p:spPr>
            <a:xfrm>
              <a:off x="162757" y="126755"/>
              <a:ext cx="694057" cy="224769"/>
            </a:xfrm>
            <a:prstGeom prst="rect">
              <a:avLst/>
            </a:prstGeom>
            <a:solidFill>
              <a:schemeClr val="accent3"/>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609" name="Shape 1609"/>
            <p:cNvSpPr/>
            <p:nvPr/>
          </p:nvSpPr>
          <p:spPr>
            <a:xfrm>
              <a:off x="162757" y="397402"/>
              <a:ext cx="694057" cy="224769"/>
            </a:xfrm>
            <a:prstGeom prst="rect">
              <a:avLst/>
            </a:prstGeom>
            <a:solidFill>
              <a:schemeClr val="accent3"/>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610" name="Shape 1610"/>
            <p:cNvSpPr/>
            <p:nvPr/>
          </p:nvSpPr>
          <p:spPr>
            <a:xfrm>
              <a:off x="162757" y="668049"/>
              <a:ext cx="694057" cy="224769"/>
            </a:xfrm>
            <a:prstGeom prst="rect">
              <a:avLst/>
            </a:prstGeom>
            <a:solidFill>
              <a:schemeClr val="accent3"/>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grpSp>
        <p:nvGrpSpPr>
          <p:cNvPr id="1616" name="Group 1616"/>
          <p:cNvGrpSpPr/>
          <p:nvPr/>
        </p:nvGrpSpPr>
        <p:grpSpPr>
          <a:xfrm>
            <a:off x="3140930" y="11660010"/>
            <a:ext cx="1019695" cy="1019696"/>
            <a:chOff x="0" y="0"/>
            <a:chExt cx="1019694" cy="1019694"/>
          </a:xfrm>
        </p:grpSpPr>
        <p:pic>
          <p:nvPicPr>
            <p:cNvPr id="1612" name="pasted-image.pdf"/>
            <p:cNvPicPr>
              <a:picLocks noChangeAspect="1"/>
            </p:cNvPicPr>
            <p:nvPr/>
          </p:nvPicPr>
          <p:blipFill>
            <a:blip r:embed="rId4">
              <a:alphaModFix amt="34000"/>
              <a:extLst/>
            </a:blip>
            <a:srcRect/>
            <a:stretch>
              <a:fillRect/>
            </a:stretch>
          </p:blipFill>
          <p:spPr>
            <a:xfrm>
              <a:off x="0" y="0"/>
              <a:ext cx="1019695" cy="1019695"/>
            </a:xfrm>
            <a:prstGeom prst="rect">
              <a:avLst/>
            </a:prstGeom>
            <a:ln w="12700" cap="flat">
              <a:noFill/>
              <a:miter lim="400000"/>
            </a:ln>
            <a:effectLst/>
          </p:spPr>
        </p:pic>
        <p:sp>
          <p:nvSpPr>
            <p:cNvPr id="1613" name="Shape 1613"/>
            <p:cNvSpPr/>
            <p:nvPr/>
          </p:nvSpPr>
          <p:spPr>
            <a:xfrm>
              <a:off x="162757" y="126755"/>
              <a:ext cx="694057" cy="224769"/>
            </a:xfrm>
            <a:prstGeom prst="rect">
              <a:avLst/>
            </a:prstGeom>
            <a:solidFill>
              <a:schemeClr val="accent3"/>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614" name="Shape 1614"/>
            <p:cNvSpPr/>
            <p:nvPr/>
          </p:nvSpPr>
          <p:spPr>
            <a:xfrm>
              <a:off x="162757" y="397402"/>
              <a:ext cx="694057" cy="224769"/>
            </a:xfrm>
            <a:prstGeom prst="rect">
              <a:avLst/>
            </a:prstGeom>
            <a:solidFill>
              <a:schemeClr val="accent3"/>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615" name="Shape 1615"/>
            <p:cNvSpPr/>
            <p:nvPr/>
          </p:nvSpPr>
          <p:spPr>
            <a:xfrm>
              <a:off x="162757" y="668049"/>
              <a:ext cx="694057" cy="224769"/>
            </a:xfrm>
            <a:prstGeom prst="rect">
              <a:avLst/>
            </a:prstGeom>
            <a:solidFill>
              <a:schemeClr val="accent3"/>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sp>
        <p:nvSpPr>
          <p:cNvPr id="1617" name="Shape 1617"/>
          <p:cNvSpPr/>
          <p:nvPr/>
        </p:nvSpPr>
        <p:spPr>
          <a:xfrm>
            <a:off x="4296420" y="11790182"/>
            <a:ext cx="2218046" cy="828041"/>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nchor="b">
            <a:spAutoFit/>
          </a:bodyPr>
          <a:lstStyle>
            <a:lvl1pPr>
              <a:defRPr sz="3800"/>
            </a:lvl1pPr>
          </a:lstStyle>
          <a:p>
            <a:r>
              <a:t>+ policy</a:t>
            </a:r>
          </a:p>
        </p:txBody>
      </p:sp>
      <p:grpSp>
        <p:nvGrpSpPr>
          <p:cNvPr id="1643" name="Group 1643"/>
          <p:cNvGrpSpPr/>
          <p:nvPr/>
        </p:nvGrpSpPr>
        <p:grpSpPr>
          <a:xfrm>
            <a:off x="4546046" y="4769116"/>
            <a:ext cx="2541639" cy="1132479"/>
            <a:chOff x="0" y="0"/>
            <a:chExt cx="2541638" cy="1132477"/>
          </a:xfrm>
        </p:grpSpPr>
        <p:grpSp>
          <p:nvGrpSpPr>
            <p:cNvPr id="1622" name="Group 1622"/>
            <p:cNvGrpSpPr/>
            <p:nvPr/>
          </p:nvGrpSpPr>
          <p:grpSpPr>
            <a:xfrm>
              <a:off x="0" y="-1"/>
              <a:ext cx="782944" cy="917733"/>
              <a:chOff x="0" y="0"/>
              <a:chExt cx="782943" cy="917731"/>
            </a:xfrm>
          </p:grpSpPr>
          <p:sp>
            <p:nvSpPr>
              <p:cNvPr id="1618" name="Shape 1618"/>
              <p:cNvSpPr/>
              <p:nvPr/>
            </p:nvSpPr>
            <p:spPr>
              <a:xfrm>
                <a:off x="0" y="432591"/>
                <a:ext cx="782944" cy="485141"/>
              </a:xfrm>
              <a:prstGeom prst="rect">
                <a:avLst/>
              </a:prstGeom>
              <a:gradFill flip="none" rotWithShape="1">
                <a:gsLst>
                  <a:gs pos="0">
                    <a:srgbClr val="FFFFFF"/>
                  </a:gs>
                  <a:gs pos="100000">
                    <a:srgbClr val="EEEEEE"/>
                  </a:gs>
                </a:gsLst>
                <a:lin ang="16200000" scaled="0"/>
              </a:gra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621" name="Group 1621"/>
              <p:cNvGrpSpPr/>
              <p:nvPr/>
            </p:nvGrpSpPr>
            <p:grpSpPr>
              <a:xfrm>
                <a:off x="50923" y="0"/>
                <a:ext cx="681097" cy="786682"/>
                <a:chOff x="0" y="0"/>
                <a:chExt cx="681096" cy="786681"/>
              </a:xfrm>
            </p:grpSpPr>
            <p:sp>
              <p:nvSpPr>
                <p:cNvPr id="1619" name="Shape 1619"/>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620" name="Shape 1620"/>
                <p:cNvSpPr/>
                <p:nvPr/>
              </p:nvSpPr>
              <p:spPr>
                <a:xfrm>
                  <a:off x="0" y="399269"/>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grpSp>
          <p:nvGrpSpPr>
            <p:cNvPr id="1627" name="Group 1627"/>
            <p:cNvGrpSpPr/>
            <p:nvPr/>
          </p:nvGrpSpPr>
          <p:grpSpPr>
            <a:xfrm>
              <a:off x="458216" y="-1"/>
              <a:ext cx="782945" cy="917733"/>
              <a:chOff x="0" y="0"/>
              <a:chExt cx="782943" cy="917731"/>
            </a:xfrm>
          </p:grpSpPr>
          <p:sp>
            <p:nvSpPr>
              <p:cNvPr id="1623" name="Shape 1623"/>
              <p:cNvSpPr/>
              <p:nvPr/>
            </p:nvSpPr>
            <p:spPr>
              <a:xfrm>
                <a:off x="0" y="432591"/>
                <a:ext cx="782944" cy="485141"/>
              </a:xfrm>
              <a:prstGeom prst="rect">
                <a:avLst/>
              </a:prstGeom>
              <a:gradFill flip="none" rotWithShape="1">
                <a:gsLst>
                  <a:gs pos="0">
                    <a:srgbClr val="FFFFFF"/>
                  </a:gs>
                  <a:gs pos="100000">
                    <a:srgbClr val="EEEEEE"/>
                  </a:gs>
                </a:gsLst>
                <a:lin ang="16200000" scaled="0"/>
              </a:gra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626" name="Group 1626"/>
              <p:cNvGrpSpPr/>
              <p:nvPr/>
            </p:nvGrpSpPr>
            <p:grpSpPr>
              <a:xfrm>
                <a:off x="50923" y="0"/>
                <a:ext cx="681097" cy="786682"/>
                <a:chOff x="0" y="0"/>
                <a:chExt cx="681096" cy="786681"/>
              </a:xfrm>
            </p:grpSpPr>
            <p:sp>
              <p:nvSpPr>
                <p:cNvPr id="1624" name="Shape 1624"/>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625" name="Shape 1625"/>
                <p:cNvSpPr/>
                <p:nvPr/>
              </p:nvSpPr>
              <p:spPr>
                <a:xfrm>
                  <a:off x="0" y="399269"/>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grpSp>
          <p:nvGrpSpPr>
            <p:cNvPr id="1632" name="Group 1632"/>
            <p:cNvGrpSpPr/>
            <p:nvPr/>
          </p:nvGrpSpPr>
          <p:grpSpPr>
            <a:xfrm>
              <a:off x="1758695" y="-1"/>
              <a:ext cx="782944" cy="917733"/>
              <a:chOff x="0" y="0"/>
              <a:chExt cx="782943" cy="917731"/>
            </a:xfrm>
          </p:grpSpPr>
          <p:sp>
            <p:nvSpPr>
              <p:cNvPr id="1628" name="Shape 1628"/>
              <p:cNvSpPr/>
              <p:nvPr/>
            </p:nvSpPr>
            <p:spPr>
              <a:xfrm>
                <a:off x="0" y="432591"/>
                <a:ext cx="782944" cy="485141"/>
              </a:xfrm>
              <a:prstGeom prst="rect">
                <a:avLst/>
              </a:prstGeom>
              <a:gradFill flip="none" rotWithShape="1">
                <a:gsLst>
                  <a:gs pos="0">
                    <a:srgbClr val="FFFFFF"/>
                  </a:gs>
                  <a:gs pos="100000">
                    <a:srgbClr val="EEEEEE"/>
                  </a:gs>
                </a:gsLst>
                <a:lin ang="16200000" scaled="0"/>
              </a:gra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631" name="Group 1631"/>
              <p:cNvGrpSpPr/>
              <p:nvPr/>
            </p:nvGrpSpPr>
            <p:grpSpPr>
              <a:xfrm>
                <a:off x="50923" y="0"/>
                <a:ext cx="681097" cy="786682"/>
                <a:chOff x="0" y="0"/>
                <a:chExt cx="681096" cy="786681"/>
              </a:xfrm>
            </p:grpSpPr>
            <p:sp>
              <p:nvSpPr>
                <p:cNvPr id="1629" name="Shape 1629"/>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630" name="Shape 1630"/>
                <p:cNvSpPr/>
                <p:nvPr/>
              </p:nvSpPr>
              <p:spPr>
                <a:xfrm>
                  <a:off x="0" y="399269"/>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grpSp>
          <p:nvGrpSpPr>
            <p:cNvPr id="1637" name="Group 1637"/>
            <p:cNvGrpSpPr/>
            <p:nvPr/>
          </p:nvGrpSpPr>
          <p:grpSpPr>
            <a:xfrm>
              <a:off x="1306576" y="-1"/>
              <a:ext cx="782944" cy="917733"/>
              <a:chOff x="0" y="0"/>
              <a:chExt cx="782943" cy="917731"/>
            </a:xfrm>
          </p:grpSpPr>
          <p:sp>
            <p:nvSpPr>
              <p:cNvPr id="1633" name="Shape 1633"/>
              <p:cNvSpPr/>
              <p:nvPr/>
            </p:nvSpPr>
            <p:spPr>
              <a:xfrm>
                <a:off x="0" y="432591"/>
                <a:ext cx="782944" cy="485141"/>
              </a:xfrm>
              <a:prstGeom prst="rect">
                <a:avLst/>
              </a:prstGeom>
              <a:gradFill flip="none" rotWithShape="1">
                <a:gsLst>
                  <a:gs pos="0">
                    <a:srgbClr val="FFFFFF"/>
                  </a:gs>
                  <a:gs pos="100000">
                    <a:srgbClr val="EEEEEE"/>
                  </a:gs>
                </a:gsLst>
                <a:lin ang="16200000" scaled="0"/>
              </a:gra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636" name="Group 1636"/>
              <p:cNvGrpSpPr/>
              <p:nvPr/>
            </p:nvGrpSpPr>
            <p:grpSpPr>
              <a:xfrm>
                <a:off x="50923" y="0"/>
                <a:ext cx="681097" cy="786682"/>
                <a:chOff x="0" y="0"/>
                <a:chExt cx="681096" cy="786681"/>
              </a:xfrm>
            </p:grpSpPr>
            <p:sp>
              <p:nvSpPr>
                <p:cNvPr id="1634" name="Shape 1634"/>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635" name="Shape 1635"/>
                <p:cNvSpPr/>
                <p:nvPr/>
              </p:nvSpPr>
              <p:spPr>
                <a:xfrm>
                  <a:off x="0" y="399269"/>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grpSp>
          <p:nvGrpSpPr>
            <p:cNvPr id="1642" name="Group 1642"/>
            <p:cNvGrpSpPr/>
            <p:nvPr/>
          </p:nvGrpSpPr>
          <p:grpSpPr>
            <a:xfrm>
              <a:off x="789432" y="0"/>
              <a:ext cx="966150" cy="1132478"/>
              <a:chOff x="0" y="0"/>
              <a:chExt cx="966148" cy="1132477"/>
            </a:xfrm>
          </p:grpSpPr>
          <p:sp>
            <p:nvSpPr>
              <p:cNvPr id="1638" name="Shape 1638"/>
              <p:cNvSpPr/>
              <p:nvPr/>
            </p:nvSpPr>
            <p:spPr>
              <a:xfrm>
                <a:off x="0" y="533816"/>
                <a:ext cx="966149" cy="598662"/>
              </a:xfrm>
              <a:prstGeom prst="rect">
                <a:avLst/>
              </a:prstGeom>
              <a:gradFill flip="none" rotWithShape="1">
                <a:gsLst>
                  <a:gs pos="0">
                    <a:srgbClr val="FFFFFF"/>
                  </a:gs>
                  <a:gs pos="100000">
                    <a:srgbClr val="EEEEEE"/>
                  </a:gs>
                </a:gsLst>
                <a:lin ang="16200000" scaled="0"/>
              </a:gra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641" name="Group 1641"/>
              <p:cNvGrpSpPr/>
              <p:nvPr/>
            </p:nvGrpSpPr>
            <p:grpSpPr>
              <a:xfrm>
                <a:off x="62839" y="0"/>
                <a:ext cx="840471" cy="970763"/>
                <a:chOff x="0" y="0"/>
                <a:chExt cx="840470" cy="970762"/>
              </a:xfrm>
            </p:grpSpPr>
            <p:sp>
              <p:nvSpPr>
                <p:cNvPr id="1639" name="Shape 1639"/>
                <p:cNvSpPr/>
                <p:nvPr/>
              </p:nvSpPr>
              <p:spPr>
                <a:xfrm>
                  <a:off x="184178" y="0"/>
                  <a:ext cx="478687" cy="478071"/>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640" name="Shape 1640"/>
                <p:cNvSpPr/>
                <p:nvPr/>
              </p:nvSpPr>
              <p:spPr>
                <a:xfrm>
                  <a:off x="0" y="492697"/>
                  <a:ext cx="840471" cy="47806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grpSp>
      <p:sp>
        <p:nvSpPr>
          <p:cNvPr id="1644" name="Shape 1644"/>
          <p:cNvSpPr/>
          <p:nvPr/>
        </p:nvSpPr>
        <p:spPr>
          <a:xfrm>
            <a:off x="1784792" y="4821240"/>
            <a:ext cx="2557732" cy="639235"/>
          </a:xfrm>
          <a:prstGeom prst="rect">
            <a:avLst/>
          </a:prstGeom>
          <a:ln w="254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lgn="ctr">
              <a:lnSpc>
                <a:spcPct val="100000"/>
              </a:lnSpc>
              <a:spcBef>
                <a:spcPts val="0"/>
              </a:spcBef>
              <a:defRPr sz="2400">
                <a:solidFill>
                  <a:srgbClr val="000000"/>
                </a:solidFill>
              </a:defRPr>
            </a:lvl1pPr>
          </a:lstStyle>
          <a:p>
            <a:r>
              <a:t>DEVELOPERS</a:t>
            </a:r>
          </a:p>
        </p:txBody>
      </p:sp>
    </p:spTree>
  </p:cSld>
  <p:clrMapOvr>
    <a:masterClrMapping/>
  </p:clrMapOvr>
  <p:transition spd="slow"/>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 name="Shape 1648"/>
          <p:cNvSpPr/>
          <p:nvPr/>
        </p:nvSpPr>
        <p:spPr>
          <a:xfrm>
            <a:off x="4954754" y="7795047"/>
            <a:ext cx="5524057" cy="1"/>
          </a:xfrm>
          <a:prstGeom prst="line">
            <a:avLst/>
          </a:prstGeom>
          <a:ln w="63500">
            <a:solidFill>
              <a:srgbClr val="000000"/>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649" name="Shape 1649"/>
          <p:cNvSpPr/>
          <p:nvPr/>
        </p:nvSpPr>
        <p:spPr>
          <a:xfrm flipV="1">
            <a:off x="10477612" y="7771204"/>
            <a:ext cx="1" cy="2650967"/>
          </a:xfrm>
          <a:prstGeom prst="line">
            <a:avLst/>
          </a:prstGeom>
          <a:ln w="63500">
            <a:solidFill>
              <a:srgbClr val="000000"/>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650" name="Shape 1650"/>
          <p:cNvSpPr/>
          <p:nvPr/>
        </p:nvSpPr>
        <p:spPr>
          <a:xfrm>
            <a:off x="3044854" y="8504237"/>
            <a:ext cx="7065568" cy="1"/>
          </a:xfrm>
          <a:prstGeom prst="line">
            <a:avLst/>
          </a:prstGeom>
          <a:ln w="63500">
            <a:solidFill>
              <a:schemeClr val="accent3"/>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651" name="Shape 1651"/>
          <p:cNvSpPr/>
          <p:nvPr/>
        </p:nvSpPr>
        <p:spPr>
          <a:xfrm flipV="1">
            <a:off x="10064520" y="8527616"/>
            <a:ext cx="1" cy="1784529"/>
          </a:xfrm>
          <a:prstGeom prst="line">
            <a:avLst/>
          </a:prstGeom>
          <a:ln w="63500">
            <a:solidFill>
              <a:schemeClr val="accent3"/>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652" name="Shape 1652"/>
          <p:cNvSpPr/>
          <p:nvPr/>
        </p:nvSpPr>
        <p:spPr>
          <a:xfrm>
            <a:off x="10255084" y="9170670"/>
            <a:ext cx="5031633" cy="2915961"/>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chemeClr val="accent4">
              <a:alpha val="14000"/>
            </a:schemeClr>
          </a:solidFill>
          <a:ln w="63500">
            <a:solidFill>
              <a:schemeClr val="accent4">
                <a:alpha val="56000"/>
              </a:schemeClr>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653" name="Shape 1653"/>
          <p:cNvSpPr>
            <a:spLocks noGrp="1"/>
          </p:cNvSpPr>
          <p:nvPr>
            <p:ph type="title"/>
          </p:nvPr>
        </p:nvSpPr>
        <p:spPr>
          <a:xfrm>
            <a:off x="1565396" y="875901"/>
            <a:ext cx="21746796" cy="1405845"/>
          </a:xfrm>
          <a:prstGeom prst="rect">
            <a:avLst/>
          </a:prstGeom>
        </p:spPr>
        <p:txBody>
          <a:bodyPr/>
          <a:lstStyle>
            <a:lvl1pPr defTabSz="1316736">
              <a:spcBef>
                <a:spcPts val="1300"/>
              </a:spcBef>
              <a:defRPr sz="5328" spc="-190">
                <a:latin typeface="Verdana"/>
                <a:ea typeface="Verdana"/>
                <a:cs typeface="Verdana"/>
                <a:sym typeface="Verdana"/>
              </a:defRPr>
            </a:lvl1pPr>
          </a:lstStyle>
          <a:p>
            <a:r>
              <a:t>Enable Organization to have governance over infrastructure</a:t>
            </a:r>
          </a:p>
        </p:txBody>
      </p:sp>
      <p:sp>
        <p:nvSpPr>
          <p:cNvPr id="1654" name="Shape 1654"/>
          <p:cNvSpPr/>
          <p:nvPr/>
        </p:nvSpPr>
        <p:spPr>
          <a:xfrm>
            <a:off x="14211275" y="10118800"/>
            <a:ext cx="2557732" cy="1019647"/>
          </a:xfrm>
          <a:prstGeom prst="rect">
            <a:avLst/>
          </a:prstGeom>
          <a:solidFill>
            <a:schemeClr val="accent4"/>
          </a:solidFill>
          <a:ln w="12700">
            <a:miter lim="400000"/>
          </a:ln>
          <a:effectLst>
            <a:outerShdw blurRad="38100" dist="25400" dir="5400000" rotWithShape="0">
              <a:srgbClr val="000000">
                <a:alpha val="50000"/>
              </a:srgbClr>
            </a:outerShdw>
          </a:effectLst>
          <a:extLst>
            <a:ext uri="{C572A759-6A51-4108-AA02-DFA0A04FC94B}">
              <ma14:wrappingTextBoxFlag xmlns="" xmlns:ma14="http://schemas.microsoft.com/office/mac/drawingml/2011/main" val="1"/>
            </a:ext>
          </a:extLst>
        </p:spPr>
        <p:txBody>
          <a:bodyPr lIns="50800" tIns="50800" rIns="50800" bIns="50800" anchor="ctr"/>
          <a:lstStyle>
            <a:lvl1pPr algn="ctr" defTabSz="825500">
              <a:lnSpc>
                <a:spcPct val="100000"/>
              </a:lnSpc>
              <a:spcBef>
                <a:spcPts val="0"/>
              </a:spcBef>
              <a:defRPr sz="3700" b="0">
                <a:latin typeface="Klavika Basic"/>
                <a:ea typeface="Klavika Basic"/>
                <a:cs typeface="Klavika Basic"/>
                <a:sym typeface="Klavika Basic"/>
              </a:defRPr>
            </a:lvl1pPr>
          </a:lstStyle>
          <a:p>
            <a:r>
              <a:t>Provider</a:t>
            </a:r>
          </a:p>
        </p:txBody>
      </p:sp>
      <p:sp>
        <p:nvSpPr>
          <p:cNvPr id="1655" name="Shape 1655"/>
          <p:cNvSpPr/>
          <p:nvPr/>
        </p:nvSpPr>
        <p:spPr>
          <a:xfrm>
            <a:off x="8772954" y="10118800"/>
            <a:ext cx="2557732" cy="1019647"/>
          </a:xfrm>
          <a:prstGeom prst="rect">
            <a:avLst/>
          </a:prstGeom>
          <a:solidFill>
            <a:schemeClr val="accent4"/>
          </a:solidFill>
          <a:ln w="12700">
            <a:miter lim="400000"/>
          </a:ln>
          <a:effectLst>
            <a:outerShdw blurRad="38100" dist="25400" dir="5400000" rotWithShape="0">
              <a:srgbClr val="000000">
                <a:alpha val="50000"/>
              </a:srgbClr>
            </a:outerShdw>
          </a:effectLst>
          <a:extLst>
            <a:ext uri="{C572A759-6A51-4108-AA02-DFA0A04FC94B}">
              <ma14:wrappingTextBoxFlag xmlns="" xmlns:ma14="http://schemas.microsoft.com/office/mac/drawingml/2011/main" val="1"/>
            </a:ext>
          </a:extLst>
        </p:spPr>
        <p:txBody>
          <a:bodyPr lIns="50800" tIns="50800" rIns="50800" bIns="50800" anchor="ctr"/>
          <a:lstStyle>
            <a:lvl1pPr algn="ctr" defTabSz="825500">
              <a:lnSpc>
                <a:spcPct val="100000"/>
              </a:lnSpc>
              <a:spcBef>
                <a:spcPts val="0"/>
              </a:spcBef>
              <a:defRPr sz="3700" b="0">
                <a:latin typeface="Klavika Basic"/>
                <a:ea typeface="Klavika Basic"/>
                <a:cs typeface="Klavika Basic"/>
                <a:sym typeface="Klavika Basic"/>
              </a:defRPr>
            </a:lvl1pPr>
          </a:lstStyle>
          <a:p>
            <a:r>
              <a:t>Core</a:t>
            </a:r>
          </a:p>
        </p:txBody>
      </p:sp>
      <p:sp>
        <p:nvSpPr>
          <p:cNvPr id="1656" name="Shape 1656"/>
          <p:cNvSpPr/>
          <p:nvPr/>
        </p:nvSpPr>
        <p:spPr>
          <a:xfrm>
            <a:off x="1574800" y="2095499"/>
            <a:ext cx="22605610" cy="840741"/>
          </a:xfrm>
          <a:prstGeom prst="rect">
            <a:avLst/>
          </a:prstGeom>
          <a:ln w="25400">
            <a:miter lim="400000"/>
          </a:ln>
          <a:extLst>
            <a:ext uri="{C572A759-6A51-4108-AA02-DFA0A04FC94B}">
              <ma14:wrappingTextBoxFlag xmlns="" xmlns:ma14="http://schemas.microsoft.com/office/mac/drawingml/2011/main" val="1"/>
            </a:ext>
          </a:extLst>
        </p:spPr>
        <p:txBody>
          <a:bodyPr lIns="121919" tIns="121919" rIns="121919" bIns="121919" anchor="b">
            <a:spAutoFit/>
          </a:bodyPr>
          <a:lstStyle>
            <a:lvl1pPr marL="88900" indent="-88900">
              <a:lnSpc>
                <a:spcPct val="90000"/>
              </a:lnSpc>
              <a:spcBef>
                <a:spcPts val="0"/>
              </a:spcBef>
              <a:defRPr sz="3900" i="1">
                <a:solidFill>
                  <a:schemeClr val="accent1"/>
                </a:solidFill>
                <a:latin typeface="Verdana"/>
                <a:ea typeface="Verdana"/>
                <a:cs typeface="Verdana"/>
                <a:sym typeface="Verdana"/>
              </a:defRPr>
            </a:lvl1pPr>
          </a:lstStyle>
          <a:p>
            <a:r>
              <a:t>Ensure provisioning policy is being maintained to minimize risk to the business</a:t>
            </a:r>
          </a:p>
        </p:txBody>
      </p:sp>
      <p:sp>
        <p:nvSpPr>
          <p:cNvPr id="1657" name="Shape 1657"/>
          <p:cNvSpPr/>
          <p:nvPr/>
        </p:nvSpPr>
        <p:spPr>
          <a:xfrm>
            <a:off x="4954754" y="7795047"/>
            <a:ext cx="5524057" cy="1"/>
          </a:xfrm>
          <a:prstGeom prst="line">
            <a:avLst/>
          </a:prstGeom>
          <a:ln w="63500">
            <a:solidFill>
              <a:srgbClr val="000000"/>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658" name="Shape 1658"/>
          <p:cNvSpPr/>
          <p:nvPr/>
        </p:nvSpPr>
        <p:spPr>
          <a:xfrm flipV="1">
            <a:off x="5816865" y="5986008"/>
            <a:ext cx="1" cy="1784529"/>
          </a:xfrm>
          <a:prstGeom prst="line">
            <a:avLst/>
          </a:prstGeom>
          <a:ln w="63500">
            <a:solidFill>
              <a:srgbClr val="000000"/>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659" name="Shape 1659"/>
          <p:cNvSpPr/>
          <p:nvPr/>
        </p:nvSpPr>
        <p:spPr>
          <a:xfrm>
            <a:off x="3178958" y="4271235"/>
            <a:ext cx="9075649" cy="1"/>
          </a:xfrm>
          <a:prstGeom prst="line">
            <a:avLst/>
          </a:prstGeom>
          <a:ln w="63500">
            <a:solidFill>
              <a:srgbClr val="FFFFFF"/>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666" name="Group 1666"/>
          <p:cNvGrpSpPr/>
          <p:nvPr/>
        </p:nvGrpSpPr>
        <p:grpSpPr>
          <a:xfrm>
            <a:off x="1823968" y="6618227"/>
            <a:ext cx="681098" cy="2866536"/>
            <a:chOff x="0" y="0"/>
            <a:chExt cx="681096" cy="2866535"/>
          </a:xfrm>
        </p:grpSpPr>
        <p:sp>
          <p:nvSpPr>
            <p:cNvPr id="1660" name="Shape 1660"/>
            <p:cNvSpPr/>
            <p:nvPr/>
          </p:nvSpPr>
          <p:spPr>
            <a:xfrm>
              <a:off x="149253" y="1040372"/>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661" name="Shape 1661"/>
            <p:cNvSpPr/>
            <p:nvPr/>
          </p:nvSpPr>
          <p:spPr>
            <a:xfrm>
              <a:off x="0" y="1439642"/>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662" name="Shape 1662"/>
            <p:cNvSpPr/>
            <p:nvPr/>
          </p:nvSpPr>
          <p:spPr>
            <a:xfrm>
              <a:off x="149253" y="2079852"/>
              <a:ext cx="387917" cy="387418"/>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663" name="Shape 1663"/>
            <p:cNvSpPr/>
            <p:nvPr/>
          </p:nvSpPr>
          <p:spPr>
            <a:xfrm>
              <a:off x="0" y="2479123"/>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664" name="Shape 1664"/>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665" name="Shape 1665"/>
            <p:cNvSpPr/>
            <p:nvPr/>
          </p:nvSpPr>
          <p:spPr>
            <a:xfrm>
              <a:off x="0" y="399270"/>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sp>
        <p:nvSpPr>
          <p:cNvPr id="1667" name="Shape 1667"/>
          <p:cNvSpPr/>
          <p:nvPr/>
        </p:nvSpPr>
        <p:spPr>
          <a:xfrm flipV="1">
            <a:off x="2725419" y="6563217"/>
            <a:ext cx="1" cy="3171886"/>
          </a:xfrm>
          <a:prstGeom prst="line">
            <a:avLst/>
          </a:prstGeom>
          <a:ln w="63500">
            <a:solidFill>
              <a:schemeClr val="accent3"/>
            </a:solidFill>
            <a:miter/>
            <a:headEnd type="oval"/>
            <a:tailEnd type="oval"/>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668" name="Shape 1668"/>
          <p:cNvSpPr/>
          <p:nvPr/>
        </p:nvSpPr>
        <p:spPr>
          <a:xfrm>
            <a:off x="2754126" y="8504237"/>
            <a:ext cx="7356297" cy="1"/>
          </a:xfrm>
          <a:prstGeom prst="line">
            <a:avLst/>
          </a:prstGeom>
          <a:ln w="63500">
            <a:solidFill>
              <a:schemeClr val="accent3"/>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669" name="Shape 1669"/>
          <p:cNvSpPr/>
          <p:nvPr/>
        </p:nvSpPr>
        <p:spPr>
          <a:xfrm>
            <a:off x="1216422" y="9848037"/>
            <a:ext cx="2210633" cy="639234"/>
          </a:xfrm>
          <a:prstGeom prst="rect">
            <a:avLst/>
          </a:prstGeom>
          <a:ln w="254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lnSpc>
                <a:spcPct val="100000"/>
              </a:lnSpc>
              <a:spcBef>
                <a:spcPts val="0"/>
              </a:spcBef>
              <a:defRPr sz="2400">
                <a:solidFill>
                  <a:schemeClr val="accent3"/>
                </a:solidFill>
              </a:defRPr>
            </a:lvl1pPr>
          </a:lstStyle>
          <a:p>
            <a:r>
              <a:t>OPERATORS</a:t>
            </a:r>
          </a:p>
        </p:txBody>
      </p:sp>
      <p:grpSp>
        <p:nvGrpSpPr>
          <p:cNvPr id="1680" name="Group 1680"/>
          <p:cNvGrpSpPr/>
          <p:nvPr/>
        </p:nvGrpSpPr>
        <p:grpSpPr>
          <a:xfrm>
            <a:off x="3602711" y="5148059"/>
            <a:ext cx="4428308" cy="786683"/>
            <a:chOff x="0" y="0"/>
            <a:chExt cx="4428307" cy="786682"/>
          </a:xfrm>
        </p:grpSpPr>
        <p:sp>
          <p:nvSpPr>
            <p:cNvPr id="1670" name="Shape 1670"/>
            <p:cNvSpPr/>
            <p:nvPr/>
          </p:nvSpPr>
          <p:spPr>
            <a:xfrm>
              <a:off x="1117806" y="0"/>
              <a:ext cx="387916"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671" name="Shape 1671"/>
            <p:cNvSpPr/>
            <p:nvPr/>
          </p:nvSpPr>
          <p:spPr>
            <a:xfrm>
              <a:off x="968552" y="399270"/>
              <a:ext cx="681098"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672" name="Shape 1672"/>
            <p:cNvSpPr/>
            <p:nvPr/>
          </p:nvSpPr>
          <p:spPr>
            <a:xfrm>
              <a:off x="3896464" y="0"/>
              <a:ext cx="387916"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673" name="Shape 1673"/>
            <p:cNvSpPr/>
            <p:nvPr/>
          </p:nvSpPr>
          <p:spPr>
            <a:xfrm>
              <a:off x="3747210" y="399269"/>
              <a:ext cx="681098"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674" name="Shape 1674"/>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675" name="Shape 1675"/>
            <p:cNvSpPr/>
            <p:nvPr/>
          </p:nvSpPr>
          <p:spPr>
            <a:xfrm>
              <a:off x="0" y="399270"/>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676" name="Shape 1676"/>
            <p:cNvSpPr/>
            <p:nvPr/>
          </p:nvSpPr>
          <p:spPr>
            <a:xfrm>
              <a:off x="3054911" y="0"/>
              <a:ext cx="387916"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677" name="Shape 1677"/>
            <p:cNvSpPr/>
            <p:nvPr/>
          </p:nvSpPr>
          <p:spPr>
            <a:xfrm>
              <a:off x="2905657" y="399269"/>
              <a:ext cx="681098"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678" name="Shape 1678"/>
            <p:cNvSpPr/>
            <p:nvPr/>
          </p:nvSpPr>
          <p:spPr>
            <a:xfrm>
              <a:off x="2086359" y="0"/>
              <a:ext cx="387916"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679" name="Shape 1679"/>
            <p:cNvSpPr/>
            <p:nvPr/>
          </p:nvSpPr>
          <p:spPr>
            <a:xfrm>
              <a:off x="1937105" y="399269"/>
              <a:ext cx="681098"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sp>
        <p:nvSpPr>
          <p:cNvPr id="1681" name="Shape 1681"/>
          <p:cNvSpPr/>
          <p:nvPr/>
        </p:nvSpPr>
        <p:spPr>
          <a:xfrm>
            <a:off x="4537999" y="4366291"/>
            <a:ext cx="2557732" cy="639235"/>
          </a:xfrm>
          <a:prstGeom prst="rect">
            <a:avLst/>
          </a:prstGeom>
          <a:ln w="254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lgn="ctr">
              <a:lnSpc>
                <a:spcPct val="100000"/>
              </a:lnSpc>
              <a:spcBef>
                <a:spcPts val="0"/>
              </a:spcBef>
              <a:defRPr sz="2400">
                <a:solidFill>
                  <a:srgbClr val="000000"/>
                </a:solidFill>
              </a:defRPr>
            </a:lvl1pPr>
          </a:lstStyle>
          <a:p>
            <a:r>
              <a:t>DEVELOPERS</a:t>
            </a:r>
          </a:p>
        </p:txBody>
      </p:sp>
      <p:sp>
        <p:nvSpPr>
          <p:cNvPr id="1682" name="Shape 1682"/>
          <p:cNvSpPr/>
          <p:nvPr/>
        </p:nvSpPr>
        <p:spPr>
          <a:xfrm>
            <a:off x="3702437" y="6053413"/>
            <a:ext cx="4228857" cy="1"/>
          </a:xfrm>
          <a:prstGeom prst="line">
            <a:avLst/>
          </a:prstGeom>
          <a:ln w="63500">
            <a:solidFill>
              <a:srgbClr val="000000"/>
            </a:solidFill>
            <a:miter/>
            <a:headEnd type="oval"/>
            <a:tailEnd type="oval"/>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683" name="Shape 1683"/>
          <p:cNvSpPr/>
          <p:nvPr/>
        </p:nvSpPr>
        <p:spPr>
          <a:xfrm>
            <a:off x="11668833" y="11424608"/>
            <a:ext cx="2204297" cy="892647"/>
          </a:xfrm>
          <a:prstGeom prst="rect">
            <a:avLst/>
          </a:prstGeom>
          <a:solidFill>
            <a:srgbClr val="FFFFFF"/>
          </a:solidFill>
          <a:ln w="63500">
            <a:solidFill>
              <a:schemeClr val="accent4">
                <a:lumOff val="9950"/>
              </a:schemeClr>
            </a:solidFill>
            <a:miter/>
          </a:ln>
          <a:extLst>
            <a:ext uri="{C572A759-6A51-4108-AA02-DFA0A04FC94B}">
              <ma14:wrappingTextBoxFlag xmlns="" xmlns:ma14="http://schemas.microsoft.com/office/mac/drawingml/2011/main" val="1"/>
            </a:ext>
          </a:extLst>
        </p:spPr>
        <p:txBody>
          <a:bodyPr lIns="121919" tIns="121919" rIns="121919" bIns="121919" anchor="ctr"/>
          <a:lstStyle>
            <a:lvl1pPr algn="ctr">
              <a:lnSpc>
                <a:spcPct val="100000"/>
              </a:lnSpc>
              <a:spcBef>
                <a:spcPts val="0"/>
              </a:spcBef>
              <a:defRPr sz="2800" b="0">
                <a:solidFill>
                  <a:srgbClr val="535353"/>
                </a:solidFill>
                <a:latin typeface="Verdana"/>
                <a:ea typeface="Verdana"/>
                <a:cs typeface="Verdana"/>
                <a:sym typeface="Verdana"/>
              </a:defRPr>
            </a:lvl1pPr>
          </a:lstStyle>
          <a:p>
            <a:r>
              <a:t>Apply</a:t>
            </a:r>
          </a:p>
        </p:txBody>
      </p:sp>
      <p:sp>
        <p:nvSpPr>
          <p:cNvPr id="1684" name="Shape 1684"/>
          <p:cNvSpPr/>
          <p:nvPr/>
        </p:nvSpPr>
        <p:spPr>
          <a:xfrm>
            <a:off x="11668833" y="8911939"/>
            <a:ext cx="2204297" cy="892647"/>
          </a:xfrm>
          <a:prstGeom prst="rect">
            <a:avLst/>
          </a:prstGeom>
          <a:solidFill>
            <a:srgbClr val="FFFFFF"/>
          </a:solidFill>
          <a:ln w="63500">
            <a:solidFill>
              <a:schemeClr val="accent4">
                <a:lumOff val="9950"/>
              </a:schemeClr>
            </a:solidFill>
            <a:miter/>
          </a:ln>
          <a:extLst>
            <a:ext uri="{C572A759-6A51-4108-AA02-DFA0A04FC94B}">
              <ma14:wrappingTextBoxFlag xmlns="" xmlns:ma14="http://schemas.microsoft.com/office/mac/drawingml/2011/main" val="1"/>
            </a:ext>
          </a:extLst>
        </p:spPr>
        <p:txBody>
          <a:bodyPr lIns="121919" tIns="121919" rIns="121919" bIns="121919" anchor="ctr"/>
          <a:lstStyle>
            <a:lvl1pPr algn="ctr">
              <a:lnSpc>
                <a:spcPct val="100000"/>
              </a:lnSpc>
              <a:spcBef>
                <a:spcPts val="0"/>
              </a:spcBef>
              <a:defRPr sz="2800" b="0">
                <a:solidFill>
                  <a:srgbClr val="535353"/>
                </a:solidFill>
                <a:latin typeface="Verdana"/>
                <a:ea typeface="Verdana"/>
                <a:cs typeface="Verdana"/>
                <a:sym typeface="Verdana"/>
              </a:defRPr>
            </a:lvl1pPr>
          </a:lstStyle>
          <a:p>
            <a:r>
              <a:t>Plan </a:t>
            </a:r>
          </a:p>
        </p:txBody>
      </p:sp>
      <p:sp>
        <p:nvSpPr>
          <p:cNvPr id="1685" name="Shape 1685"/>
          <p:cNvSpPr/>
          <p:nvPr/>
        </p:nvSpPr>
        <p:spPr>
          <a:xfrm>
            <a:off x="1372374" y="3356885"/>
            <a:ext cx="7467601" cy="9146283"/>
          </a:xfrm>
          <a:prstGeom prst="rect">
            <a:avLst/>
          </a:prstGeom>
          <a:gradFill>
            <a:gsLst>
              <a:gs pos="0">
                <a:srgbClr val="FFFFFF">
                  <a:alpha val="44001"/>
                </a:srgbClr>
              </a:gs>
              <a:gs pos="100000">
                <a:srgbClr val="EEEEEE">
                  <a:alpha val="44001"/>
                </a:srgbClr>
              </a:gs>
            </a:gsLst>
            <a:lin ang="16200000"/>
          </a:gra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a:p>
        </p:txBody>
      </p:sp>
      <p:pic>
        <p:nvPicPr>
          <p:cNvPr id="1686" name="pasted-image.png"/>
          <p:cNvPicPr>
            <a:picLocks noChangeAspect="1"/>
          </p:cNvPicPr>
          <p:nvPr/>
        </p:nvPicPr>
        <p:blipFill>
          <a:blip r:embed="rId3">
            <a:extLst/>
          </a:blip>
          <a:stretch>
            <a:fillRect/>
          </a:stretch>
        </p:blipFill>
        <p:spPr>
          <a:xfrm>
            <a:off x="4926901" y="3057064"/>
            <a:ext cx="16788858" cy="9146283"/>
          </a:xfrm>
          <a:prstGeom prst="rect">
            <a:avLst/>
          </a:prstGeom>
          <a:ln w="50800">
            <a:solidFill>
              <a:schemeClr val="accent1"/>
            </a:solidFill>
            <a:miter/>
          </a:ln>
          <a:effectLst>
            <a:outerShdw blurRad="127000" dir="2700000" rotWithShape="0">
              <a:srgbClr val="000000">
                <a:alpha val="75000"/>
              </a:srgbClr>
            </a:outerShdw>
          </a:effectLst>
        </p:spPr>
      </p:pic>
    </p:spTree>
  </p:cSld>
  <p:clrMapOvr>
    <a:masterClrMapping/>
  </p:clrMapOvr>
  <p:transition spd="slow"/>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0" name="Shape 1690"/>
          <p:cNvSpPr/>
          <p:nvPr/>
        </p:nvSpPr>
        <p:spPr>
          <a:xfrm>
            <a:off x="1372374" y="3356885"/>
            <a:ext cx="7467601" cy="9146283"/>
          </a:xfrm>
          <a:prstGeom prst="rect">
            <a:avLst/>
          </a:prstGeom>
          <a:gradFill>
            <a:gsLst>
              <a:gs pos="0">
                <a:srgbClr val="FFFFFF">
                  <a:alpha val="44001"/>
                </a:srgbClr>
              </a:gs>
              <a:gs pos="100000">
                <a:srgbClr val="EEEEEE">
                  <a:alpha val="44001"/>
                </a:srgbClr>
              </a:gs>
            </a:gsLst>
            <a:lin ang="16200000"/>
          </a:gra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691" name="Shape 1691"/>
          <p:cNvSpPr/>
          <p:nvPr/>
        </p:nvSpPr>
        <p:spPr>
          <a:xfrm>
            <a:off x="9037180" y="3365100"/>
            <a:ext cx="7467601" cy="9146283"/>
          </a:xfrm>
          <a:prstGeom prst="rect">
            <a:avLst/>
          </a:prstGeom>
          <a:gradFill>
            <a:gsLst>
              <a:gs pos="0">
                <a:srgbClr val="FFFFFF">
                  <a:alpha val="44001"/>
                </a:srgbClr>
              </a:gs>
              <a:gs pos="100000">
                <a:srgbClr val="EEEEEE">
                  <a:alpha val="44001"/>
                </a:srgbClr>
              </a:gs>
            </a:gsLst>
            <a:lin ang="16200000"/>
          </a:gra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692" name="Shape 1692"/>
          <p:cNvSpPr/>
          <p:nvPr/>
        </p:nvSpPr>
        <p:spPr>
          <a:xfrm>
            <a:off x="9692370" y="3533723"/>
            <a:ext cx="6157223" cy="690035"/>
          </a:xfrm>
          <a:prstGeom prst="rect">
            <a:avLst/>
          </a:prstGeom>
          <a:ln w="254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lgn="ctr">
              <a:lnSpc>
                <a:spcPct val="100000"/>
              </a:lnSpc>
              <a:spcBef>
                <a:spcPts val="0"/>
              </a:spcBef>
              <a:defRPr sz="2700">
                <a:solidFill>
                  <a:schemeClr val="accent1">
                    <a:lumOff val="11519"/>
                  </a:schemeClr>
                </a:solidFill>
              </a:defRPr>
            </a:lvl1pPr>
          </a:lstStyle>
          <a:p>
            <a:r>
              <a:t>PROVISIONING WORKFLOW</a:t>
            </a:r>
          </a:p>
        </p:txBody>
      </p:sp>
      <p:sp>
        <p:nvSpPr>
          <p:cNvPr id="1693" name="Shape 1693"/>
          <p:cNvSpPr/>
          <p:nvPr/>
        </p:nvSpPr>
        <p:spPr>
          <a:xfrm>
            <a:off x="2268095" y="3533723"/>
            <a:ext cx="5676158" cy="690035"/>
          </a:xfrm>
          <a:prstGeom prst="rect">
            <a:avLst/>
          </a:prstGeom>
          <a:ln w="254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lgn="ctr">
              <a:lnSpc>
                <a:spcPct val="100000"/>
              </a:lnSpc>
              <a:spcBef>
                <a:spcPts val="0"/>
              </a:spcBef>
              <a:defRPr sz="2700">
                <a:solidFill>
                  <a:schemeClr val="accent1">
                    <a:lumOff val="11519"/>
                  </a:schemeClr>
                </a:solidFill>
              </a:defRPr>
            </a:lvl1pPr>
          </a:lstStyle>
          <a:p>
            <a:r>
              <a:t>INFRASTRUCTURE AS CODE</a:t>
            </a:r>
          </a:p>
        </p:txBody>
      </p:sp>
      <p:sp>
        <p:nvSpPr>
          <p:cNvPr id="1694" name="Shape 1694"/>
          <p:cNvSpPr/>
          <p:nvPr/>
        </p:nvSpPr>
        <p:spPr>
          <a:xfrm>
            <a:off x="4954754" y="7795047"/>
            <a:ext cx="5524057" cy="1"/>
          </a:xfrm>
          <a:prstGeom prst="line">
            <a:avLst/>
          </a:prstGeom>
          <a:ln w="63500">
            <a:solidFill>
              <a:srgbClr val="000000"/>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695" name="Shape 1695"/>
          <p:cNvSpPr/>
          <p:nvPr/>
        </p:nvSpPr>
        <p:spPr>
          <a:xfrm flipV="1">
            <a:off x="10477612" y="7771204"/>
            <a:ext cx="1" cy="2650967"/>
          </a:xfrm>
          <a:prstGeom prst="line">
            <a:avLst/>
          </a:prstGeom>
          <a:ln w="63500">
            <a:solidFill>
              <a:srgbClr val="000000"/>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696" name="Shape 1696"/>
          <p:cNvSpPr/>
          <p:nvPr/>
        </p:nvSpPr>
        <p:spPr>
          <a:xfrm>
            <a:off x="3044854" y="8504237"/>
            <a:ext cx="7065568" cy="1"/>
          </a:xfrm>
          <a:prstGeom prst="line">
            <a:avLst/>
          </a:prstGeom>
          <a:ln w="63500">
            <a:solidFill>
              <a:schemeClr val="accent3"/>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697" name="Shape 1697"/>
          <p:cNvSpPr/>
          <p:nvPr/>
        </p:nvSpPr>
        <p:spPr>
          <a:xfrm flipV="1">
            <a:off x="10064520" y="8527616"/>
            <a:ext cx="1" cy="1784529"/>
          </a:xfrm>
          <a:prstGeom prst="line">
            <a:avLst/>
          </a:prstGeom>
          <a:ln w="63500">
            <a:solidFill>
              <a:schemeClr val="accent3"/>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698" name="Shape 1698"/>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74</a:t>
            </a:fld>
            <a:endParaRPr/>
          </a:p>
        </p:txBody>
      </p:sp>
      <p:sp>
        <p:nvSpPr>
          <p:cNvPr id="1699" name="Shape 1699"/>
          <p:cNvSpPr/>
          <p:nvPr/>
        </p:nvSpPr>
        <p:spPr>
          <a:xfrm>
            <a:off x="10255084" y="9170670"/>
            <a:ext cx="5031633" cy="2915961"/>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chemeClr val="accent4">
              <a:alpha val="14000"/>
            </a:schemeClr>
          </a:solidFill>
          <a:ln w="63500">
            <a:solidFill>
              <a:schemeClr val="accent4">
                <a:alpha val="56000"/>
              </a:schemeClr>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700" name="Shape 1700"/>
          <p:cNvSpPr>
            <a:spLocks noGrp="1"/>
          </p:cNvSpPr>
          <p:nvPr>
            <p:ph type="title"/>
          </p:nvPr>
        </p:nvSpPr>
        <p:spPr>
          <a:xfrm>
            <a:off x="1565396" y="875901"/>
            <a:ext cx="21746796" cy="1405845"/>
          </a:xfrm>
          <a:prstGeom prst="rect">
            <a:avLst/>
          </a:prstGeom>
        </p:spPr>
        <p:txBody>
          <a:bodyPr/>
          <a:lstStyle>
            <a:lvl1pPr defTabSz="1316736">
              <a:spcBef>
                <a:spcPts val="1300"/>
              </a:spcBef>
              <a:defRPr sz="5328" spc="-190">
                <a:latin typeface="Verdana"/>
                <a:ea typeface="Verdana"/>
                <a:cs typeface="Verdana"/>
                <a:sym typeface="Verdana"/>
              </a:defRPr>
            </a:lvl1pPr>
          </a:lstStyle>
          <a:p>
            <a:r>
              <a:t>Enable Organization to have governance over infrastructure</a:t>
            </a:r>
          </a:p>
        </p:txBody>
      </p:sp>
      <p:sp>
        <p:nvSpPr>
          <p:cNvPr id="1701" name="Shape 1701"/>
          <p:cNvSpPr/>
          <p:nvPr/>
        </p:nvSpPr>
        <p:spPr>
          <a:xfrm>
            <a:off x="14211275" y="10118800"/>
            <a:ext cx="2557732" cy="1019647"/>
          </a:xfrm>
          <a:prstGeom prst="rect">
            <a:avLst/>
          </a:prstGeom>
          <a:solidFill>
            <a:schemeClr val="accent4"/>
          </a:solidFill>
          <a:ln w="12700">
            <a:miter lim="400000"/>
          </a:ln>
          <a:effectLst>
            <a:outerShdw blurRad="38100" dist="25400" dir="5400000" rotWithShape="0">
              <a:srgbClr val="000000">
                <a:alpha val="50000"/>
              </a:srgbClr>
            </a:outerShdw>
          </a:effectLst>
          <a:extLst>
            <a:ext uri="{C572A759-6A51-4108-AA02-DFA0A04FC94B}">
              <ma14:wrappingTextBoxFlag xmlns="" xmlns:ma14="http://schemas.microsoft.com/office/mac/drawingml/2011/main" val="1"/>
            </a:ext>
          </a:extLst>
        </p:spPr>
        <p:txBody>
          <a:bodyPr lIns="50800" tIns="50800" rIns="50800" bIns="50800" anchor="ctr"/>
          <a:lstStyle>
            <a:lvl1pPr algn="ctr" defTabSz="825500">
              <a:lnSpc>
                <a:spcPct val="100000"/>
              </a:lnSpc>
              <a:spcBef>
                <a:spcPts val="0"/>
              </a:spcBef>
              <a:defRPr sz="3700" b="0">
                <a:latin typeface="Klavika Basic"/>
                <a:ea typeface="Klavika Basic"/>
                <a:cs typeface="Klavika Basic"/>
                <a:sym typeface="Klavika Basic"/>
              </a:defRPr>
            </a:lvl1pPr>
          </a:lstStyle>
          <a:p>
            <a:r>
              <a:t>Provider</a:t>
            </a:r>
          </a:p>
        </p:txBody>
      </p:sp>
      <p:sp>
        <p:nvSpPr>
          <p:cNvPr id="1702" name="Shape 1702"/>
          <p:cNvSpPr/>
          <p:nvPr/>
        </p:nvSpPr>
        <p:spPr>
          <a:xfrm>
            <a:off x="8772954" y="10118800"/>
            <a:ext cx="2557732" cy="1019647"/>
          </a:xfrm>
          <a:prstGeom prst="rect">
            <a:avLst/>
          </a:prstGeom>
          <a:solidFill>
            <a:schemeClr val="accent4"/>
          </a:solidFill>
          <a:ln w="12700">
            <a:miter lim="400000"/>
          </a:ln>
          <a:effectLst>
            <a:outerShdw blurRad="38100" dist="25400" dir="5400000" rotWithShape="0">
              <a:srgbClr val="000000">
                <a:alpha val="50000"/>
              </a:srgbClr>
            </a:outerShdw>
          </a:effectLst>
          <a:extLst>
            <a:ext uri="{C572A759-6A51-4108-AA02-DFA0A04FC94B}">
              <ma14:wrappingTextBoxFlag xmlns="" xmlns:ma14="http://schemas.microsoft.com/office/mac/drawingml/2011/main" val="1"/>
            </a:ext>
          </a:extLst>
        </p:spPr>
        <p:txBody>
          <a:bodyPr lIns="50800" tIns="50800" rIns="50800" bIns="50800" anchor="ctr"/>
          <a:lstStyle>
            <a:lvl1pPr algn="ctr" defTabSz="825500">
              <a:lnSpc>
                <a:spcPct val="100000"/>
              </a:lnSpc>
              <a:spcBef>
                <a:spcPts val="0"/>
              </a:spcBef>
              <a:defRPr sz="3700" b="0">
                <a:latin typeface="Klavika Basic"/>
                <a:ea typeface="Klavika Basic"/>
                <a:cs typeface="Klavika Basic"/>
                <a:sym typeface="Klavika Basic"/>
              </a:defRPr>
            </a:lvl1pPr>
          </a:lstStyle>
          <a:p>
            <a:r>
              <a:t>Core</a:t>
            </a:r>
          </a:p>
        </p:txBody>
      </p:sp>
      <p:sp>
        <p:nvSpPr>
          <p:cNvPr id="1703" name="Shape 1703"/>
          <p:cNvSpPr/>
          <p:nvPr/>
        </p:nvSpPr>
        <p:spPr>
          <a:xfrm>
            <a:off x="1574800" y="2095499"/>
            <a:ext cx="22605610" cy="840741"/>
          </a:xfrm>
          <a:prstGeom prst="rect">
            <a:avLst/>
          </a:prstGeom>
          <a:ln w="25400">
            <a:miter lim="400000"/>
          </a:ln>
          <a:extLst>
            <a:ext uri="{C572A759-6A51-4108-AA02-DFA0A04FC94B}">
              <ma14:wrappingTextBoxFlag xmlns="" xmlns:ma14="http://schemas.microsoft.com/office/mac/drawingml/2011/main" val="1"/>
            </a:ext>
          </a:extLst>
        </p:spPr>
        <p:txBody>
          <a:bodyPr lIns="121919" tIns="121919" rIns="121919" bIns="121919" anchor="b">
            <a:spAutoFit/>
          </a:bodyPr>
          <a:lstStyle>
            <a:lvl1pPr marL="88900" indent="-88900">
              <a:lnSpc>
                <a:spcPct val="90000"/>
              </a:lnSpc>
              <a:spcBef>
                <a:spcPts val="0"/>
              </a:spcBef>
              <a:defRPr sz="3900" i="1">
                <a:solidFill>
                  <a:schemeClr val="accent1"/>
                </a:solidFill>
                <a:latin typeface="Verdana"/>
                <a:ea typeface="Verdana"/>
                <a:cs typeface="Verdana"/>
                <a:sym typeface="Verdana"/>
              </a:defRPr>
            </a:lvl1pPr>
          </a:lstStyle>
          <a:p>
            <a:r>
              <a:t>Automate policy to be enforced on every Terraform run</a:t>
            </a:r>
          </a:p>
        </p:txBody>
      </p:sp>
      <p:sp>
        <p:nvSpPr>
          <p:cNvPr id="1704" name="Shape 1704"/>
          <p:cNvSpPr/>
          <p:nvPr/>
        </p:nvSpPr>
        <p:spPr>
          <a:xfrm>
            <a:off x="4954754" y="7795047"/>
            <a:ext cx="5524057" cy="1"/>
          </a:xfrm>
          <a:prstGeom prst="line">
            <a:avLst/>
          </a:prstGeom>
          <a:ln w="63500">
            <a:solidFill>
              <a:srgbClr val="000000"/>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705" name="Shape 1705"/>
          <p:cNvSpPr/>
          <p:nvPr/>
        </p:nvSpPr>
        <p:spPr>
          <a:xfrm flipV="1">
            <a:off x="5816865" y="5986008"/>
            <a:ext cx="1" cy="1784529"/>
          </a:xfrm>
          <a:prstGeom prst="line">
            <a:avLst/>
          </a:prstGeom>
          <a:ln w="63500">
            <a:solidFill>
              <a:srgbClr val="000000"/>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706" name="Shape 1706"/>
          <p:cNvSpPr/>
          <p:nvPr/>
        </p:nvSpPr>
        <p:spPr>
          <a:xfrm>
            <a:off x="1370282" y="4271235"/>
            <a:ext cx="16405985" cy="1"/>
          </a:xfrm>
          <a:prstGeom prst="line">
            <a:avLst/>
          </a:prstGeom>
          <a:ln w="63500">
            <a:solidFill>
              <a:srgbClr val="FFFFFF"/>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713" name="Group 1713"/>
          <p:cNvGrpSpPr/>
          <p:nvPr/>
        </p:nvGrpSpPr>
        <p:grpSpPr>
          <a:xfrm>
            <a:off x="1823968" y="6618227"/>
            <a:ext cx="681098" cy="2866536"/>
            <a:chOff x="0" y="0"/>
            <a:chExt cx="681096" cy="2866535"/>
          </a:xfrm>
        </p:grpSpPr>
        <p:sp>
          <p:nvSpPr>
            <p:cNvPr id="1707" name="Shape 1707"/>
            <p:cNvSpPr/>
            <p:nvPr/>
          </p:nvSpPr>
          <p:spPr>
            <a:xfrm>
              <a:off x="149253" y="1040372"/>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708" name="Shape 1708"/>
            <p:cNvSpPr/>
            <p:nvPr/>
          </p:nvSpPr>
          <p:spPr>
            <a:xfrm>
              <a:off x="0" y="1439642"/>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709" name="Shape 1709"/>
            <p:cNvSpPr/>
            <p:nvPr/>
          </p:nvSpPr>
          <p:spPr>
            <a:xfrm>
              <a:off x="149253" y="2079852"/>
              <a:ext cx="387917" cy="387418"/>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710" name="Shape 1710"/>
            <p:cNvSpPr/>
            <p:nvPr/>
          </p:nvSpPr>
          <p:spPr>
            <a:xfrm>
              <a:off x="0" y="2479123"/>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711" name="Shape 1711"/>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712" name="Shape 1712"/>
            <p:cNvSpPr/>
            <p:nvPr/>
          </p:nvSpPr>
          <p:spPr>
            <a:xfrm>
              <a:off x="0" y="399270"/>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sp>
        <p:nvSpPr>
          <p:cNvPr id="1714" name="Shape 1714"/>
          <p:cNvSpPr/>
          <p:nvPr/>
        </p:nvSpPr>
        <p:spPr>
          <a:xfrm flipV="1">
            <a:off x="2725419" y="6563217"/>
            <a:ext cx="1" cy="3171886"/>
          </a:xfrm>
          <a:prstGeom prst="line">
            <a:avLst/>
          </a:prstGeom>
          <a:ln w="63500">
            <a:solidFill>
              <a:schemeClr val="accent3"/>
            </a:solidFill>
            <a:miter/>
            <a:headEnd type="oval"/>
            <a:tailEnd type="oval"/>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715" name="Shape 1715"/>
          <p:cNvSpPr/>
          <p:nvPr/>
        </p:nvSpPr>
        <p:spPr>
          <a:xfrm>
            <a:off x="2754126" y="8504237"/>
            <a:ext cx="7356297" cy="1"/>
          </a:xfrm>
          <a:prstGeom prst="line">
            <a:avLst/>
          </a:prstGeom>
          <a:ln w="63500">
            <a:solidFill>
              <a:schemeClr val="accent3"/>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716" name="Shape 1716"/>
          <p:cNvSpPr/>
          <p:nvPr/>
        </p:nvSpPr>
        <p:spPr>
          <a:xfrm>
            <a:off x="1216422" y="9848037"/>
            <a:ext cx="2210633" cy="639234"/>
          </a:xfrm>
          <a:prstGeom prst="rect">
            <a:avLst/>
          </a:prstGeom>
          <a:ln w="254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lnSpc>
                <a:spcPct val="100000"/>
              </a:lnSpc>
              <a:spcBef>
                <a:spcPts val="0"/>
              </a:spcBef>
              <a:defRPr sz="2400">
                <a:solidFill>
                  <a:schemeClr val="accent3"/>
                </a:solidFill>
              </a:defRPr>
            </a:lvl1pPr>
          </a:lstStyle>
          <a:p>
            <a:r>
              <a:t>OPERATORS</a:t>
            </a:r>
          </a:p>
        </p:txBody>
      </p:sp>
      <p:sp>
        <p:nvSpPr>
          <p:cNvPr id="1717" name="Shape 1717"/>
          <p:cNvSpPr/>
          <p:nvPr/>
        </p:nvSpPr>
        <p:spPr>
          <a:xfrm>
            <a:off x="3702437" y="6053413"/>
            <a:ext cx="4228857" cy="1"/>
          </a:xfrm>
          <a:prstGeom prst="line">
            <a:avLst/>
          </a:prstGeom>
          <a:ln w="63500">
            <a:solidFill>
              <a:srgbClr val="000000"/>
            </a:solidFill>
            <a:miter/>
            <a:headEnd type="oval"/>
            <a:tailEnd type="oval"/>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718" name="Shape 1718"/>
          <p:cNvSpPr/>
          <p:nvPr/>
        </p:nvSpPr>
        <p:spPr>
          <a:xfrm>
            <a:off x="11668833" y="11424608"/>
            <a:ext cx="2204297" cy="892647"/>
          </a:xfrm>
          <a:prstGeom prst="rect">
            <a:avLst/>
          </a:prstGeom>
          <a:solidFill>
            <a:srgbClr val="FFFFFF"/>
          </a:solidFill>
          <a:ln w="63500">
            <a:solidFill>
              <a:schemeClr val="accent4">
                <a:lumOff val="9950"/>
              </a:schemeClr>
            </a:solidFill>
            <a:miter/>
          </a:ln>
          <a:extLst>
            <a:ext uri="{C572A759-6A51-4108-AA02-DFA0A04FC94B}">
              <ma14:wrappingTextBoxFlag xmlns="" xmlns:ma14="http://schemas.microsoft.com/office/mac/drawingml/2011/main" val="1"/>
            </a:ext>
          </a:extLst>
        </p:spPr>
        <p:txBody>
          <a:bodyPr lIns="121919" tIns="121919" rIns="121919" bIns="121919" anchor="ctr"/>
          <a:lstStyle>
            <a:lvl1pPr algn="ctr">
              <a:lnSpc>
                <a:spcPct val="100000"/>
              </a:lnSpc>
              <a:spcBef>
                <a:spcPts val="0"/>
              </a:spcBef>
              <a:defRPr sz="2800" b="0">
                <a:solidFill>
                  <a:srgbClr val="535353"/>
                </a:solidFill>
                <a:latin typeface="Verdana"/>
                <a:ea typeface="Verdana"/>
                <a:cs typeface="Verdana"/>
                <a:sym typeface="Verdana"/>
              </a:defRPr>
            </a:lvl1pPr>
          </a:lstStyle>
          <a:p>
            <a:r>
              <a:t>Apply</a:t>
            </a:r>
          </a:p>
        </p:txBody>
      </p:sp>
      <p:sp>
        <p:nvSpPr>
          <p:cNvPr id="1719" name="Shape 1719"/>
          <p:cNvSpPr/>
          <p:nvPr/>
        </p:nvSpPr>
        <p:spPr>
          <a:xfrm>
            <a:off x="11668833" y="8911939"/>
            <a:ext cx="2204297" cy="892647"/>
          </a:xfrm>
          <a:prstGeom prst="rect">
            <a:avLst/>
          </a:prstGeom>
          <a:solidFill>
            <a:srgbClr val="FFFFFF"/>
          </a:solidFill>
          <a:ln w="63500">
            <a:solidFill>
              <a:schemeClr val="accent4">
                <a:lumOff val="9950"/>
              </a:schemeClr>
            </a:solidFill>
            <a:miter/>
          </a:ln>
          <a:extLst>
            <a:ext uri="{C572A759-6A51-4108-AA02-DFA0A04FC94B}">
              <ma14:wrappingTextBoxFlag xmlns="" xmlns:ma14="http://schemas.microsoft.com/office/mac/drawingml/2011/main" val="1"/>
            </a:ext>
          </a:extLst>
        </p:spPr>
        <p:txBody>
          <a:bodyPr lIns="121919" tIns="121919" rIns="121919" bIns="121919" anchor="ctr"/>
          <a:lstStyle>
            <a:lvl1pPr algn="ctr">
              <a:lnSpc>
                <a:spcPct val="100000"/>
              </a:lnSpc>
              <a:spcBef>
                <a:spcPts val="0"/>
              </a:spcBef>
              <a:defRPr sz="2800" b="0">
                <a:solidFill>
                  <a:srgbClr val="535353"/>
                </a:solidFill>
                <a:latin typeface="Verdana"/>
                <a:ea typeface="Verdana"/>
                <a:cs typeface="Verdana"/>
                <a:sym typeface="Verdana"/>
              </a:defRPr>
            </a:lvl1pPr>
          </a:lstStyle>
          <a:p>
            <a:r>
              <a:t>Plan </a:t>
            </a:r>
          </a:p>
        </p:txBody>
      </p:sp>
      <p:pic>
        <p:nvPicPr>
          <p:cNvPr id="1720" name="pasted-image.png"/>
          <p:cNvPicPr>
            <a:picLocks noChangeAspect="1"/>
          </p:cNvPicPr>
          <p:nvPr/>
        </p:nvPicPr>
        <p:blipFill>
          <a:blip r:embed="rId3">
            <a:extLst/>
          </a:blip>
          <a:stretch>
            <a:fillRect/>
          </a:stretch>
        </p:blipFill>
        <p:spPr>
          <a:xfrm>
            <a:off x="2971174" y="6805216"/>
            <a:ext cx="6149331" cy="2699028"/>
          </a:xfrm>
          <a:prstGeom prst="rect">
            <a:avLst/>
          </a:prstGeom>
          <a:ln w="50800">
            <a:solidFill>
              <a:schemeClr val="accent1"/>
            </a:solidFill>
            <a:miter/>
          </a:ln>
          <a:effectLst>
            <a:outerShdw blurRad="127000" dir="2700000" rotWithShape="0">
              <a:srgbClr val="000000">
                <a:alpha val="75000"/>
              </a:srgbClr>
            </a:outerShdw>
          </a:effectLst>
        </p:spPr>
      </p:pic>
      <p:sp>
        <p:nvSpPr>
          <p:cNvPr id="1721" name="Shape 1721"/>
          <p:cNvSpPr/>
          <p:nvPr/>
        </p:nvSpPr>
        <p:spPr>
          <a:xfrm>
            <a:off x="12250633" y="10111075"/>
            <a:ext cx="1040696" cy="1035097"/>
          </a:xfrm>
          <a:prstGeom prst="ellipse">
            <a:avLst/>
          </a:prstGeom>
          <a:solidFill>
            <a:srgbClr val="A7A7A7"/>
          </a:soli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722" name="Shape 1722"/>
          <p:cNvSpPr/>
          <p:nvPr/>
        </p:nvSpPr>
        <p:spPr>
          <a:xfrm>
            <a:off x="12455634" y="10214500"/>
            <a:ext cx="630695" cy="789941"/>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nchor="b">
            <a:spAutoFit/>
          </a:bodyPr>
          <a:lstStyle>
            <a:lvl1pPr>
              <a:defRPr sz="3600"/>
            </a:lvl1pPr>
          </a:lstStyle>
          <a:p>
            <a:r>
              <a:t>√</a:t>
            </a:r>
          </a:p>
        </p:txBody>
      </p:sp>
      <p:grpSp>
        <p:nvGrpSpPr>
          <p:cNvPr id="1748" name="Group 1748"/>
          <p:cNvGrpSpPr/>
          <p:nvPr/>
        </p:nvGrpSpPr>
        <p:grpSpPr>
          <a:xfrm>
            <a:off x="4546046" y="4769116"/>
            <a:ext cx="2541639" cy="1132479"/>
            <a:chOff x="0" y="0"/>
            <a:chExt cx="2541638" cy="1132477"/>
          </a:xfrm>
        </p:grpSpPr>
        <p:grpSp>
          <p:nvGrpSpPr>
            <p:cNvPr id="1727" name="Group 1727"/>
            <p:cNvGrpSpPr/>
            <p:nvPr/>
          </p:nvGrpSpPr>
          <p:grpSpPr>
            <a:xfrm>
              <a:off x="0" y="-1"/>
              <a:ext cx="782944" cy="917733"/>
              <a:chOff x="0" y="0"/>
              <a:chExt cx="782943" cy="917731"/>
            </a:xfrm>
          </p:grpSpPr>
          <p:sp>
            <p:nvSpPr>
              <p:cNvPr id="1723" name="Shape 1723"/>
              <p:cNvSpPr/>
              <p:nvPr/>
            </p:nvSpPr>
            <p:spPr>
              <a:xfrm>
                <a:off x="0" y="432591"/>
                <a:ext cx="782944" cy="485141"/>
              </a:xfrm>
              <a:prstGeom prst="rect">
                <a:avLst/>
              </a:prstGeom>
              <a:gradFill flip="none" rotWithShape="1">
                <a:gsLst>
                  <a:gs pos="0">
                    <a:srgbClr val="FFFFFF"/>
                  </a:gs>
                  <a:gs pos="100000">
                    <a:srgbClr val="EEEEEE"/>
                  </a:gs>
                </a:gsLst>
                <a:lin ang="16200000" scaled="0"/>
              </a:gra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726" name="Group 1726"/>
              <p:cNvGrpSpPr/>
              <p:nvPr/>
            </p:nvGrpSpPr>
            <p:grpSpPr>
              <a:xfrm>
                <a:off x="50923" y="0"/>
                <a:ext cx="681097" cy="786682"/>
                <a:chOff x="0" y="0"/>
                <a:chExt cx="681096" cy="786681"/>
              </a:xfrm>
            </p:grpSpPr>
            <p:sp>
              <p:nvSpPr>
                <p:cNvPr id="1724" name="Shape 1724"/>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725" name="Shape 1725"/>
                <p:cNvSpPr/>
                <p:nvPr/>
              </p:nvSpPr>
              <p:spPr>
                <a:xfrm>
                  <a:off x="0" y="399269"/>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grpSp>
          <p:nvGrpSpPr>
            <p:cNvPr id="1732" name="Group 1732"/>
            <p:cNvGrpSpPr/>
            <p:nvPr/>
          </p:nvGrpSpPr>
          <p:grpSpPr>
            <a:xfrm>
              <a:off x="458216" y="-1"/>
              <a:ext cx="782945" cy="917733"/>
              <a:chOff x="0" y="0"/>
              <a:chExt cx="782943" cy="917731"/>
            </a:xfrm>
          </p:grpSpPr>
          <p:sp>
            <p:nvSpPr>
              <p:cNvPr id="1728" name="Shape 1728"/>
              <p:cNvSpPr/>
              <p:nvPr/>
            </p:nvSpPr>
            <p:spPr>
              <a:xfrm>
                <a:off x="0" y="432591"/>
                <a:ext cx="782944" cy="485141"/>
              </a:xfrm>
              <a:prstGeom prst="rect">
                <a:avLst/>
              </a:prstGeom>
              <a:gradFill flip="none" rotWithShape="1">
                <a:gsLst>
                  <a:gs pos="0">
                    <a:srgbClr val="FFFFFF"/>
                  </a:gs>
                  <a:gs pos="100000">
                    <a:srgbClr val="EEEEEE"/>
                  </a:gs>
                </a:gsLst>
                <a:lin ang="16200000" scaled="0"/>
              </a:gra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731" name="Group 1731"/>
              <p:cNvGrpSpPr/>
              <p:nvPr/>
            </p:nvGrpSpPr>
            <p:grpSpPr>
              <a:xfrm>
                <a:off x="50923" y="0"/>
                <a:ext cx="681097" cy="786682"/>
                <a:chOff x="0" y="0"/>
                <a:chExt cx="681096" cy="786681"/>
              </a:xfrm>
            </p:grpSpPr>
            <p:sp>
              <p:nvSpPr>
                <p:cNvPr id="1729" name="Shape 1729"/>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730" name="Shape 1730"/>
                <p:cNvSpPr/>
                <p:nvPr/>
              </p:nvSpPr>
              <p:spPr>
                <a:xfrm>
                  <a:off x="0" y="399269"/>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grpSp>
          <p:nvGrpSpPr>
            <p:cNvPr id="1737" name="Group 1737"/>
            <p:cNvGrpSpPr/>
            <p:nvPr/>
          </p:nvGrpSpPr>
          <p:grpSpPr>
            <a:xfrm>
              <a:off x="1758695" y="-1"/>
              <a:ext cx="782944" cy="917733"/>
              <a:chOff x="0" y="0"/>
              <a:chExt cx="782943" cy="917731"/>
            </a:xfrm>
          </p:grpSpPr>
          <p:sp>
            <p:nvSpPr>
              <p:cNvPr id="1733" name="Shape 1733"/>
              <p:cNvSpPr/>
              <p:nvPr/>
            </p:nvSpPr>
            <p:spPr>
              <a:xfrm>
                <a:off x="0" y="432591"/>
                <a:ext cx="782944" cy="485141"/>
              </a:xfrm>
              <a:prstGeom prst="rect">
                <a:avLst/>
              </a:prstGeom>
              <a:gradFill flip="none" rotWithShape="1">
                <a:gsLst>
                  <a:gs pos="0">
                    <a:srgbClr val="FFFFFF"/>
                  </a:gs>
                  <a:gs pos="100000">
                    <a:srgbClr val="EEEEEE"/>
                  </a:gs>
                </a:gsLst>
                <a:lin ang="16200000" scaled="0"/>
              </a:gra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736" name="Group 1736"/>
              <p:cNvGrpSpPr/>
              <p:nvPr/>
            </p:nvGrpSpPr>
            <p:grpSpPr>
              <a:xfrm>
                <a:off x="50923" y="0"/>
                <a:ext cx="681097" cy="786682"/>
                <a:chOff x="0" y="0"/>
                <a:chExt cx="681096" cy="786681"/>
              </a:xfrm>
            </p:grpSpPr>
            <p:sp>
              <p:nvSpPr>
                <p:cNvPr id="1734" name="Shape 1734"/>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735" name="Shape 1735"/>
                <p:cNvSpPr/>
                <p:nvPr/>
              </p:nvSpPr>
              <p:spPr>
                <a:xfrm>
                  <a:off x="0" y="399269"/>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grpSp>
          <p:nvGrpSpPr>
            <p:cNvPr id="1742" name="Group 1742"/>
            <p:cNvGrpSpPr/>
            <p:nvPr/>
          </p:nvGrpSpPr>
          <p:grpSpPr>
            <a:xfrm>
              <a:off x="1306576" y="-1"/>
              <a:ext cx="782944" cy="917733"/>
              <a:chOff x="0" y="0"/>
              <a:chExt cx="782943" cy="917731"/>
            </a:xfrm>
          </p:grpSpPr>
          <p:sp>
            <p:nvSpPr>
              <p:cNvPr id="1738" name="Shape 1738"/>
              <p:cNvSpPr/>
              <p:nvPr/>
            </p:nvSpPr>
            <p:spPr>
              <a:xfrm>
                <a:off x="0" y="432591"/>
                <a:ext cx="782944" cy="485141"/>
              </a:xfrm>
              <a:prstGeom prst="rect">
                <a:avLst/>
              </a:prstGeom>
              <a:gradFill flip="none" rotWithShape="1">
                <a:gsLst>
                  <a:gs pos="0">
                    <a:srgbClr val="FFFFFF"/>
                  </a:gs>
                  <a:gs pos="100000">
                    <a:srgbClr val="EEEEEE"/>
                  </a:gs>
                </a:gsLst>
                <a:lin ang="16200000" scaled="0"/>
              </a:gra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741" name="Group 1741"/>
              <p:cNvGrpSpPr/>
              <p:nvPr/>
            </p:nvGrpSpPr>
            <p:grpSpPr>
              <a:xfrm>
                <a:off x="50923" y="0"/>
                <a:ext cx="681097" cy="786682"/>
                <a:chOff x="0" y="0"/>
                <a:chExt cx="681096" cy="786681"/>
              </a:xfrm>
            </p:grpSpPr>
            <p:sp>
              <p:nvSpPr>
                <p:cNvPr id="1739" name="Shape 1739"/>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740" name="Shape 1740"/>
                <p:cNvSpPr/>
                <p:nvPr/>
              </p:nvSpPr>
              <p:spPr>
                <a:xfrm>
                  <a:off x="0" y="399269"/>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grpSp>
          <p:nvGrpSpPr>
            <p:cNvPr id="1747" name="Group 1747"/>
            <p:cNvGrpSpPr/>
            <p:nvPr/>
          </p:nvGrpSpPr>
          <p:grpSpPr>
            <a:xfrm>
              <a:off x="789432" y="0"/>
              <a:ext cx="966150" cy="1132478"/>
              <a:chOff x="0" y="0"/>
              <a:chExt cx="966148" cy="1132477"/>
            </a:xfrm>
          </p:grpSpPr>
          <p:sp>
            <p:nvSpPr>
              <p:cNvPr id="1743" name="Shape 1743"/>
              <p:cNvSpPr/>
              <p:nvPr/>
            </p:nvSpPr>
            <p:spPr>
              <a:xfrm>
                <a:off x="0" y="533816"/>
                <a:ext cx="966149" cy="598662"/>
              </a:xfrm>
              <a:prstGeom prst="rect">
                <a:avLst/>
              </a:prstGeom>
              <a:gradFill flip="none" rotWithShape="1">
                <a:gsLst>
                  <a:gs pos="0">
                    <a:srgbClr val="FFFFFF"/>
                  </a:gs>
                  <a:gs pos="100000">
                    <a:srgbClr val="EEEEEE"/>
                  </a:gs>
                </a:gsLst>
                <a:lin ang="16200000" scaled="0"/>
              </a:gra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746" name="Group 1746"/>
              <p:cNvGrpSpPr/>
              <p:nvPr/>
            </p:nvGrpSpPr>
            <p:grpSpPr>
              <a:xfrm>
                <a:off x="62839" y="0"/>
                <a:ext cx="840471" cy="970763"/>
                <a:chOff x="0" y="0"/>
                <a:chExt cx="840470" cy="970762"/>
              </a:xfrm>
            </p:grpSpPr>
            <p:sp>
              <p:nvSpPr>
                <p:cNvPr id="1744" name="Shape 1744"/>
                <p:cNvSpPr/>
                <p:nvPr/>
              </p:nvSpPr>
              <p:spPr>
                <a:xfrm>
                  <a:off x="184178" y="0"/>
                  <a:ext cx="478687" cy="478071"/>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745" name="Shape 1745"/>
                <p:cNvSpPr/>
                <p:nvPr/>
              </p:nvSpPr>
              <p:spPr>
                <a:xfrm>
                  <a:off x="0" y="492697"/>
                  <a:ext cx="840471" cy="47806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grpSp>
      <p:sp>
        <p:nvSpPr>
          <p:cNvPr id="1749" name="Shape 1749"/>
          <p:cNvSpPr/>
          <p:nvPr/>
        </p:nvSpPr>
        <p:spPr>
          <a:xfrm>
            <a:off x="1784792" y="4821240"/>
            <a:ext cx="2557732" cy="639235"/>
          </a:xfrm>
          <a:prstGeom prst="rect">
            <a:avLst/>
          </a:prstGeom>
          <a:ln w="254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lgn="ctr">
              <a:lnSpc>
                <a:spcPct val="100000"/>
              </a:lnSpc>
              <a:spcBef>
                <a:spcPts val="0"/>
              </a:spcBef>
              <a:defRPr sz="2400">
                <a:solidFill>
                  <a:srgbClr val="000000"/>
                </a:solidFill>
              </a:defRPr>
            </a:lvl1pPr>
          </a:lstStyle>
          <a:p>
            <a:r>
              <a:t>DEVELOPERS</a:t>
            </a:r>
          </a:p>
        </p:txBody>
      </p:sp>
    </p:spTree>
  </p:cSld>
  <p:clrMapOvr>
    <a:masterClrMapping/>
  </p:clrMapOvr>
  <p:transition spd="slow"/>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3" name="Shape 1753"/>
          <p:cNvSpPr/>
          <p:nvPr/>
        </p:nvSpPr>
        <p:spPr>
          <a:xfrm>
            <a:off x="4954754" y="7795047"/>
            <a:ext cx="5524057" cy="1"/>
          </a:xfrm>
          <a:prstGeom prst="line">
            <a:avLst/>
          </a:prstGeom>
          <a:ln w="63500">
            <a:solidFill>
              <a:srgbClr val="000000"/>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754" name="Shape 1754"/>
          <p:cNvSpPr/>
          <p:nvPr/>
        </p:nvSpPr>
        <p:spPr>
          <a:xfrm flipV="1">
            <a:off x="10477612" y="7771204"/>
            <a:ext cx="1" cy="2650967"/>
          </a:xfrm>
          <a:prstGeom prst="line">
            <a:avLst/>
          </a:prstGeom>
          <a:ln w="63500">
            <a:solidFill>
              <a:srgbClr val="000000"/>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755" name="Shape 1755"/>
          <p:cNvSpPr/>
          <p:nvPr/>
        </p:nvSpPr>
        <p:spPr>
          <a:xfrm>
            <a:off x="3044854" y="8504237"/>
            <a:ext cx="7065568" cy="1"/>
          </a:xfrm>
          <a:prstGeom prst="line">
            <a:avLst/>
          </a:prstGeom>
          <a:ln w="63500">
            <a:solidFill>
              <a:schemeClr val="accent3"/>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756" name="Shape 1756"/>
          <p:cNvSpPr/>
          <p:nvPr/>
        </p:nvSpPr>
        <p:spPr>
          <a:xfrm flipV="1">
            <a:off x="10064520" y="8527616"/>
            <a:ext cx="1" cy="1784529"/>
          </a:xfrm>
          <a:prstGeom prst="line">
            <a:avLst/>
          </a:prstGeom>
          <a:ln w="63500">
            <a:solidFill>
              <a:schemeClr val="accent3"/>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757" name="Shape 1757"/>
          <p:cNvSpPr/>
          <p:nvPr/>
        </p:nvSpPr>
        <p:spPr>
          <a:xfrm>
            <a:off x="10255084" y="9170670"/>
            <a:ext cx="5031633" cy="2915961"/>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chemeClr val="accent4">
              <a:alpha val="14000"/>
            </a:schemeClr>
          </a:solidFill>
          <a:ln w="63500">
            <a:solidFill>
              <a:schemeClr val="accent4">
                <a:alpha val="56000"/>
              </a:schemeClr>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758" name="Shape 1758"/>
          <p:cNvSpPr>
            <a:spLocks noGrp="1"/>
          </p:cNvSpPr>
          <p:nvPr>
            <p:ph type="title"/>
          </p:nvPr>
        </p:nvSpPr>
        <p:spPr>
          <a:xfrm>
            <a:off x="1565396" y="875901"/>
            <a:ext cx="21746796" cy="1405845"/>
          </a:xfrm>
          <a:prstGeom prst="rect">
            <a:avLst/>
          </a:prstGeom>
        </p:spPr>
        <p:txBody>
          <a:bodyPr/>
          <a:lstStyle>
            <a:lvl1pPr defTabSz="1316736">
              <a:spcBef>
                <a:spcPts val="1300"/>
              </a:spcBef>
              <a:defRPr sz="5328" spc="-190">
                <a:latin typeface="Verdana"/>
                <a:ea typeface="Verdana"/>
                <a:cs typeface="Verdana"/>
                <a:sym typeface="Verdana"/>
              </a:defRPr>
            </a:lvl1pPr>
          </a:lstStyle>
          <a:p>
            <a:r>
              <a:t>Enable Organization to have governance over infrastructure</a:t>
            </a:r>
          </a:p>
        </p:txBody>
      </p:sp>
      <p:sp>
        <p:nvSpPr>
          <p:cNvPr id="1759" name="Shape 1759"/>
          <p:cNvSpPr/>
          <p:nvPr/>
        </p:nvSpPr>
        <p:spPr>
          <a:xfrm>
            <a:off x="14211275" y="10118800"/>
            <a:ext cx="2557732" cy="1019647"/>
          </a:xfrm>
          <a:prstGeom prst="rect">
            <a:avLst/>
          </a:prstGeom>
          <a:solidFill>
            <a:schemeClr val="accent4"/>
          </a:solidFill>
          <a:ln w="12700">
            <a:miter lim="400000"/>
          </a:ln>
          <a:effectLst>
            <a:outerShdw blurRad="38100" dist="25400" dir="5400000" rotWithShape="0">
              <a:srgbClr val="000000">
                <a:alpha val="50000"/>
              </a:srgbClr>
            </a:outerShdw>
          </a:effectLst>
          <a:extLst>
            <a:ext uri="{C572A759-6A51-4108-AA02-DFA0A04FC94B}">
              <ma14:wrappingTextBoxFlag xmlns="" xmlns:ma14="http://schemas.microsoft.com/office/mac/drawingml/2011/main" val="1"/>
            </a:ext>
          </a:extLst>
        </p:spPr>
        <p:txBody>
          <a:bodyPr lIns="50800" tIns="50800" rIns="50800" bIns="50800" anchor="ctr"/>
          <a:lstStyle>
            <a:lvl1pPr algn="ctr" defTabSz="825500">
              <a:lnSpc>
                <a:spcPct val="100000"/>
              </a:lnSpc>
              <a:spcBef>
                <a:spcPts val="0"/>
              </a:spcBef>
              <a:defRPr sz="3700" b="0">
                <a:latin typeface="Klavika Basic"/>
                <a:ea typeface="Klavika Basic"/>
                <a:cs typeface="Klavika Basic"/>
                <a:sym typeface="Klavika Basic"/>
              </a:defRPr>
            </a:lvl1pPr>
          </a:lstStyle>
          <a:p>
            <a:r>
              <a:t>Provider</a:t>
            </a:r>
          </a:p>
        </p:txBody>
      </p:sp>
      <p:sp>
        <p:nvSpPr>
          <p:cNvPr id="1760" name="Shape 1760"/>
          <p:cNvSpPr/>
          <p:nvPr/>
        </p:nvSpPr>
        <p:spPr>
          <a:xfrm>
            <a:off x="8772954" y="10118800"/>
            <a:ext cx="2557732" cy="1019647"/>
          </a:xfrm>
          <a:prstGeom prst="rect">
            <a:avLst/>
          </a:prstGeom>
          <a:solidFill>
            <a:schemeClr val="accent4"/>
          </a:solidFill>
          <a:ln w="12700">
            <a:miter lim="400000"/>
          </a:ln>
          <a:effectLst>
            <a:outerShdw blurRad="38100" dist="25400" dir="5400000" rotWithShape="0">
              <a:srgbClr val="000000">
                <a:alpha val="50000"/>
              </a:srgbClr>
            </a:outerShdw>
          </a:effectLst>
          <a:extLst>
            <a:ext uri="{C572A759-6A51-4108-AA02-DFA0A04FC94B}">
              <ma14:wrappingTextBoxFlag xmlns="" xmlns:ma14="http://schemas.microsoft.com/office/mac/drawingml/2011/main" val="1"/>
            </a:ext>
          </a:extLst>
        </p:spPr>
        <p:txBody>
          <a:bodyPr lIns="50800" tIns="50800" rIns="50800" bIns="50800" anchor="ctr"/>
          <a:lstStyle>
            <a:lvl1pPr algn="ctr" defTabSz="825500">
              <a:lnSpc>
                <a:spcPct val="100000"/>
              </a:lnSpc>
              <a:spcBef>
                <a:spcPts val="0"/>
              </a:spcBef>
              <a:defRPr sz="3700" b="0">
                <a:latin typeface="Klavika Basic"/>
                <a:ea typeface="Klavika Basic"/>
                <a:cs typeface="Klavika Basic"/>
                <a:sym typeface="Klavika Basic"/>
              </a:defRPr>
            </a:lvl1pPr>
          </a:lstStyle>
          <a:p>
            <a:r>
              <a:t>Core</a:t>
            </a:r>
          </a:p>
        </p:txBody>
      </p:sp>
      <p:sp>
        <p:nvSpPr>
          <p:cNvPr id="1761" name="Shape 1761"/>
          <p:cNvSpPr/>
          <p:nvPr/>
        </p:nvSpPr>
        <p:spPr>
          <a:xfrm>
            <a:off x="1574800" y="2095499"/>
            <a:ext cx="22605610" cy="840741"/>
          </a:xfrm>
          <a:prstGeom prst="rect">
            <a:avLst/>
          </a:prstGeom>
          <a:ln w="25400">
            <a:miter lim="400000"/>
          </a:ln>
          <a:extLst>
            <a:ext uri="{C572A759-6A51-4108-AA02-DFA0A04FC94B}">
              <ma14:wrappingTextBoxFlag xmlns="" xmlns:ma14="http://schemas.microsoft.com/office/mac/drawingml/2011/main" val="1"/>
            </a:ext>
          </a:extLst>
        </p:spPr>
        <p:txBody>
          <a:bodyPr lIns="121919" tIns="121919" rIns="121919" bIns="121919" anchor="b">
            <a:spAutoFit/>
          </a:bodyPr>
          <a:lstStyle>
            <a:lvl1pPr marL="88900" indent="-88900">
              <a:lnSpc>
                <a:spcPct val="90000"/>
              </a:lnSpc>
              <a:spcBef>
                <a:spcPts val="0"/>
              </a:spcBef>
              <a:defRPr sz="3900" i="1">
                <a:solidFill>
                  <a:schemeClr val="accent1"/>
                </a:solidFill>
                <a:latin typeface="Verdana"/>
                <a:ea typeface="Verdana"/>
                <a:cs typeface="Verdana"/>
                <a:sym typeface="Verdana"/>
              </a:defRPr>
            </a:lvl1pPr>
          </a:lstStyle>
          <a:p>
            <a:r>
              <a:t>Ensure provisioning policy is being maintained to minimize risk to the business</a:t>
            </a:r>
          </a:p>
        </p:txBody>
      </p:sp>
      <p:sp>
        <p:nvSpPr>
          <p:cNvPr id="1762" name="Shape 1762"/>
          <p:cNvSpPr/>
          <p:nvPr/>
        </p:nvSpPr>
        <p:spPr>
          <a:xfrm>
            <a:off x="4954754" y="7795047"/>
            <a:ext cx="5524057" cy="1"/>
          </a:xfrm>
          <a:prstGeom prst="line">
            <a:avLst/>
          </a:prstGeom>
          <a:ln w="63500">
            <a:solidFill>
              <a:srgbClr val="000000"/>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763" name="Shape 1763"/>
          <p:cNvSpPr/>
          <p:nvPr/>
        </p:nvSpPr>
        <p:spPr>
          <a:xfrm flipV="1">
            <a:off x="5816865" y="5986008"/>
            <a:ext cx="1" cy="1784529"/>
          </a:xfrm>
          <a:prstGeom prst="line">
            <a:avLst/>
          </a:prstGeom>
          <a:ln w="63500">
            <a:solidFill>
              <a:srgbClr val="000000"/>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764" name="Shape 1764"/>
          <p:cNvSpPr/>
          <p:nvPr/>
        </p:nvSpPr>
        <p:spPr>
          <a:xfrm>
            <a:off x="3178958" y="4271235"/>
            <a:ext cx="9075649" cy="1"/>
          </a:xfrm>
          <a:prstGeom prst="line">
            <a:avLst/>
          </a:prstGeom>
          <a:ln w="63500">
            <a:solidFill>
              <a:srgbClr val="FFFFFF"/>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771" name="Group 1771"/>
          <p:cNvGrpSpPr/>
          <p:nvPr/>
        </p:nvGrpSpPr>
        <p:grpSpPr>
          <a:xfrm>
            <a:off x="1823968" y="6618227"/>
            <a:ext cx="681098" cy="2866536"/>
            <a:chOff x="0" y="0"/>
            <a:chExt cx="681096" cy="2866535"/>
          </a:xfrm>
        </p:grpSpPr>
        <p:sp>
          <p:nvSpPr>
            <p:cNvPr id="1765" name="Shape 1765"/>
            <p:cNvSpPr/>
            <p:nvPr/>
          </p:nvSpPr>
          <p:spPr>
            <a:xfrm>
              <a:off x="149253" y="1040372"/>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766" name="Shape 1766"/>
            <p:cNvSpPr/>
            <p:nvPr/>
          </p:nvSpPr>
          <p:spPr>
            <a:xfrm>
              <a:off x="0" y="1439642"/>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767" name="Shape 1767"/>
            <p:cNvSpPr/>
            <p:nvPr/>
          </p:nvSpPr>
          <p:spPr>
            <a:xfrm>
              <a:off x="149253" y="2079852"/>
              <a:ext cx="387917" cy="387418"/>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768" name="Shape 1768"/>
            <p:cNvSpPr/>
            <p:nvPr/>
          </p:nvSpPr>
          <p:spPr>
            <a:xfrm>
              <a:off x="0" y="2479123"/>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769" name="Shape 1769"/>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770" name="Shape 1770"/>
            <p:cNvSpPr/>
            <p:nvPr/>
          </p:nvSpPr>
          <p:spPr>
            <a:xfrm>
              <a:off x="0" y="399270"/>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sp>
        <p:nvSpPr>
          <p:cNvPr id="1772" name="Shape 1772"/>
          <p:cNvSpPr/>
          <p:nvPr/>
        </p:nvSpPr>
        <p:spPr>
          <a:xfrm flipV="1">
            <a:off x="2725419" y="6563217"/>
            <a:ext cx="1" cy="3171886"/>
          </a:xfrm>
          <a:prstGeom prst="line">
            <a:avLst/>
          </a:prstGeom>
          <a:ln w="63500">
            <a:solidFill>
              <a:schemeClr val="accent3"/>
            </a:solidFill>
            <a:miter/>
            <a:headEnd type="oval"/>
            <a:tailEnd type="oval"/>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773" name="Shape 1773"/>
          <p:cNvSpPr/>
          <p:nvPr/>
        </p:nvSpPr>
        <p:spPr>
          <a:xfrm>
            <a:off x="2754126" y="8504237"/>
            <a:ext cx="7356297" cy="1"/>
          </a:xfrm>
          <a:prstGeom prst="line">
            <a:avLst/>
          </a:prstGeom>
          <a:ln w="63500">
            <a:solidFill>
              <a:schemeClr val="accent3"/>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774" name="Shape 1774"/>
          <p:cNvSpPr/>
          <p:nvPr/>
        </p:nvSpPr>
        <p:spPr>
          <a:xfrm>
            <a:off x="1216422" y="9848037"/>
            <a:ext cx="2210633" cy="639234"/>
          </a:xfrm>
          <a:prstGeom prst="rect">
            <a:avLst/>
          </a:prstGeom>
          <a:ln w="254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lnSpc>
                <a:spcPct val="100000"/>
              </a:lnSpc>
              <a:spcBef>
                <a:spcPts val="0"/>
              </a:spcBef>
              <a:defRPr sz="2400">
                <a:solidFill>
                  <a:schemeClr val="accent3"/>
                </a:solidFill>
              </a:defRPr>
            </a:lvl1pPr>
          </a:lstStyle>
          <a:p>
            <a:r>
              <a:t>OPERATORS</a:t>
            </a:r>
          </a:p>
        </p:txBody>
      </p:sp>
      <p:grpSp>
        <p:nvGrpSpPr>
          <p:cNvPr id="1785" name="Group 1785"/>
          <p:cNvGrpSpPr/>
          <p:nvPr/>
        </p:nvGrpSpPr>
        <p:grpSpPr>
          <a:xfrm>
            <a:off x="3602711" y="5148059"/>
            <a:ext cx="4428308" cy="786683"/>
            <a:chOff x="0" y="0"/>
            <a:chExt cx="4428307" cy="786682"/>
          </a:xfrm>
        </p:grpSpPr>
        <p:sp>
          <p:nvSpPr>
            <p:cNvPr id="1775" name="Shape 1775"/>
            <p:cNvSpPr/>
            <p:nvPr/>
          </p:nvSpPr>
          <p:spPr>
            <a:xfrm>
              <a:off x="1117806" y="0"/>
              <a:ext cx="387916"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776" name="Shape 1776"/>
            <p:cNvSpPr/>
            <p:nvPr/>
          </p:nvSpPr>
          <p:spPr>
            <a:xfrm>
              <a:off x="968552" y="399270"/>
              <a:ext cx="681098"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777" name="Shape 1777"/>
            <p:cNvSpPr/>
            <p:nvPr/>
          </p:nvSpPr>
          <p:spPr>
            <a:xfrm>
              <a:off x="3896464" y="0"/>
              <a:ext cx="387916"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778" name="Shape 1778"/>
            <p:cNvSpPr/>
            <p:nvPr/>
          </p:nvSpPr>
          <p:spPr>
            <a:xfrm>
              <a:off x="3747210" y="399269"/>
              <a:ext cx="681098"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779" name="Shape 1779"/>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780" name="Shape 1780"/>
            <p:cNvSpPr/>
            <p:nvPr/>
          </p:nvSpPr>
          <p:spPr>
            <a:xfrm>
              <a:off x="0" y="399270"/>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781" name="Shape 1781"/>
            <p:cNvSpPr/>
            <p:nvPr/>
          </p:nvSpPr>
          <p:spPr>
            <a:xfrm>
              <a:off x="3054911" y="0"/>
              <a:ext cx="387916"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782" name="Shape 1782"/>
            <p:cNvSpPr/>
            <p:nvPr/>
          </p:nvSpPr>
          <p:spPr>
            <a:xfrm>
              <a:off x="2905657" y="399269"/>
              <a:ext cx="681098"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783" name="Shape 1783"/>
            <p:cNvSpPr/>
            <p:nvPr/>
          </p:nvSpPr>
          <p:spPr>
            <a:xfrm>
              <a:off x="2086359" y="0"/>
              <a:ext cx="387916"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784" name="Shape 1784"/>
            <p:cNvSpPr/>
            <p:nvPr/>
          </p:nvSpPr>
          <p:spPr>
            <a:xfrm>
              <a:off x="1937105" y="399269"/>
              <a:ext cx="681098"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sp>
        <p:nvSpPr>
          <p:cNvPr id="1786" name="Shape 1786"/>
          <p:cNvSpPr/>
          <p:nvPr/>
        </p:nvSpPr>
        <p:spPr>
          <a:xfrm>
            <a:off x="4537999" y="4366291"/>
            <a:ext cx="2557732" cy="639235"/>
          </a:xfrm>
          <a:prstGeom prst="rect">
            <a:avLst/>
          </a:prstGeom>
          <a:ln w="254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lgn="ctr">
              <a:lnSpc>
                <a:spcPct val="100000"/>
              </a:lnSpc>
              <a:spcBef>
                <a:spcPts val="0"/>
              </a:spcBef>
              <a:defRPr sz="2400">
                <a:solidFill>
                  <a:srgbClr val="000000"/>
                </a:solidFill>
              </a:defRPr>
            </a:lvl1pPr>
          </a:lstStyle>
          <a:p>
            <a:r>
              <a:t>DEVELOPERS</a:t>
            </a:r>
          </a:p>
        </p:txBody>
      </p:sp>
      <p:sp>
        <p:nvSpPr>
          <p:cNvPr id="1787" name="Shape 1787"/>
          <p:cNvSpPr/>
          <p:nvPr/>
        </p:nvSpPr>
        <p:spPr>
          <a:xfrm>
            <a:off x="3702437" y="6053413"/>
            <a:ext cx="4228857" cy="1"/>
          </a:xfrm>
          <a:prstGeom prst="line">
            <a:avLst/>
          </a:prstGeom>
          <a:ln w="63500">
            <a:solidFill>
              <a:srgbClr val="000000"/>
            </a:solidFill>
            <a:miter/>
            <a:headEnd type="oval"/>
            <a:tailEnd type="oval"/>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788" name="Shape 1788"/>
          <p:cNvSpPr/>
          <p:nvPr/>
        </p:nvSpPr>
        <p:spPr>
          <a:xfrm>
            <a:off x="11668833" y="11424608"/>
            <a:ext cx="2204297" cy="892647"/>
          </a:xfrm>
          <a:prstGeom prst="rect">
            <a:avLst/>
          </a:prstGeom>
          <a:solidFill>
            <a:srgbClr val="FFFFFF"/>
          </a:solidFill>
          <a:ln w="63500">
            <a:solidFill>
              <a:schemeClr val="accent4">
                <a:lumOff val="9950"/>
              </a:schemeClr>
            </a:solidFill>
            <a:miter/>
          </a:ln>
          <a:extLst>
            <a:ext uri="{C572A759-6A51-4108-AA02-DFA0A04FC94B}">
              <ma14:wrappingTextBoxFlag xmlns="" xmlns:ma14="http://schemas.microsoft.com/office/mac/drawingml/2011/main" val="1"/>
            </a:ext>
          </a:extLst>
        </p:spPr>
        <p:txBody>
          <a:bodyPr lIns="121919" tIns="121919" rIns="121919" bIns="121919" anchor="ctr"/>
          <a:lstStyle>
            <a:lvl1pPr algn="ctr">
              <a:lnSpc>
                <a:spcPct val="100000"/>
              </a:lnSpc>
              <a:spcBef>
                <a:spcPts val="0"/>
              </a:spcBef>
              <a:defRPr sz="2800" b="0">
                <a:solidFill>
                  <a:srgbClr val="535353"/>
                </a:solidFill>
                <a:latin typeface="Verdana"/>
                <a:ea typeface="Verdana"/>
                <a:cs typeface="Verdana"/>
                <a:sym typeface="Verdana"/>
              </a:defRPr>
            </a:lvl1pPr>
          </a:lstStyle>
          <a:p>
            <a:r>
              <a:t>Apply</a:t>
            </a:r>
          </a:p>
        </p:txBody>
      </p:sp>
      <p:sp>
        <p:nvSpPr>
          <p:cNvPr id="1789" name="Shape 1789"/>
          <p:cNvSpPr/>
          <p:nvPr/>
        </p:nvSpPr>
        <p:spPr>
          <a:xfrm>
            <a:off x="11668833" y="8911939"/>
            <a:ext cx="2204297" cy="892647"/>
          </a:xfrm>
          <a:prstGeom prst="rect">
            <a:avLst/>
          </a:prstGeom>
          <a:solidFill>
            <a:srgbClr val="FFFFFF"/>
          </a:solidFill>
          <a:ln w="63500">
            <a:solidFill>
              <a:schemeClr val="accent4">
                <a:lumOff val="9950"/>
              </a:schemeClr>
            </a:solidFill>
            <a:miter/>
          </a:ln>
          <a:extLst>
            <a:ext uri="{C572A759-6A51-4108-AA02-DFA0A04FC94B}">
              <ma14:wrappingTextBoxFlag xmlns="" xmlns:ma14="http://schemas.microsoft.com/office/mac/drawingml/2011/main" val="1"/>
            </a:ext>
          </a:extLst>
        </p:spPr>
        <p:txBody>
          <a:bodyPr lIns="121919" tIns="121919" rIns="121919" bIns="121919" anchor="ctr"/>
          <a:lstStyle>
            <a:lvl1pPr algn="ctr">
              <a:lnSpc>
                <a:spcPct val="100000"/>
              </a:lnSpc>
              <a:spcBef>
                <a:spcPts val="0"/>
              </a:spcBef>
              <a:defRPr sz="2800" b="0">
                <a:solidFill>
                  <a:srgbClr val="535353"/>
                </a:solidFill>
                <a:latin typeface="Verdana"/>
                <a:ea typeface="Verdana"/>
                <a:cs typeface="Verdana"/>
                <a:sym typeface="Verdana"/>
              </a:defRPr>
            </a:lvl1pPr>
          </a:lstStyle>
          <a:p>
            <a:r>
              <a:t>Plan </a:t>
            </a:r>
          </a:p>
        </p:txBody>
      </p:sp>
      <p:sp>
        <p:nvSpPr>
          <p:cNvPr id="1790" name="Shape 1790"/>
          <p:cNvSpPr/>
          <p:nvPr/>
        </p:nvSpPr>
        <p:spPr>
          <a:xfrm>
            <a:off x="1372374" y="3356885"/>
            <a:ext cx="7467601" cy="9146283"/>
          </a:xfrm>
          <a:prstGeom prst="rect">
            <a:avLst/>
          </a:prstGeom>
          <a:gradFill>
            <a:gsLst>
              <a:gs pos="0">
                <a:srgbClr val="FFFFFF">
                  <a:alpha val="44001"/>
                </a:srgbClr>
              </a:gs>
              <a:gs pos="100000">
                <a:srgbClr val="EEEEEE">
                  <a:alpha val="44001"/>
                </a:srgbClr>
              </a:gs>
            </a:gsLst>
            <a:lin ang="16200000"/>
          </a:gra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a:p>
        </p:txBody>
      </p:sp>
      <p:pic>
        <p:nvPicPr>
          <p:cNvPr id="1791" name="pasted-image.png"/>
          <p:cNvPicPr>
            <a:picLocks noChangeAspect="1"/>
          </p:cNvPicPr>
          <p:nvPr/>
        </p:nvPicPr>
        <p:blipFill>
          <a:blip r:embed="rId3">
            <a:extLst/>
          </a:blip>
          <a:stretch>
            <a:fillRect/>
          </a:stretch>
        </p:blipFill>
        <p:spPr>
          <a:xfrm>
            <a:off x="3493708" y="3414459"/>
            <a:ext cx="20278188" cy="8900382"/>
          </a:xfrm>
          <a:prstGeom prst="rect">
            <a:avLst/>
          </a:prstGeom>
          <a:ln w="50800">
            <a:solidFill>
              <a:schemeClr val="accent1"/>
            </a:solidFill>
            <a:miter/>
          </a:ln>
          <a:effectLst>
            <a:outerShdw blurRad="127000" dir="2700000" rotWithShape="0">
              <a:srgbClr val="000000">
                <a:alpha val="75000"/>
              </a:srgbClr>
            </a:outerShdw>
          </a:effectLst>
        </p:spPr>
      </p:pic>
    </p:spTree>
  </p:cSld>
  <p:clrMapOvr>
    <a:masterClrMapping/>
  </p:clrMapOvr>
  <p:transition spd="slow"/>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5" name="Shape 1795"/>
          <p:cNvSpPr/>
          <p:nvPr/>
        </p:nvSpPr>
        <p:spPr>
          <a:xfrm>
            <a:off x="16701986" y="3365100"/>
            <a:ext cx="7470674" cy="9146283"/>
          </a:xfrm>
          <a:prstGeom prst="rect">
            <a:avLst/>
          </a:prstGeom>
          <a:gradFill>
            <a:gsLst>
              <a:gs pos="0">
                <a:srgbClr val="FFFFFF">
                  <a:alpha val="44001"/>
                </a:srgbClr>
              </a:gs>
              <a:gs pos="100000">
                <a:srgbClr val="EEEEEE">
                  <a:alpha val="44001"/>
                </a:srgbClr>
              </a:gs>
            </a:gsLst>
            <a:lin ang="16200000"/>
          </a:gra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796" name="Shape 1796"/>
          <p:cNvSpPr/>
          <p:nvPr/>
        </p:nvSpPr>
        <p:spPr>
          <a:xfrm>
            <a:off x="16703523" y="3517025"/>
            <a:ext cx="7467601" cy="664634"/>
          </a:xfrm>
          <a:prstGeom prst="rect">
            <a:avLst/>
          </a:prstGeom>
          <a:ln w="254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lgn="ctr">
              <a:lnSpc>
                <a:spcPct val="150000"/>
              </a:lnSpc>
              <a:spcBef>
                <a:spcPts val="0"/>
              </a:spcBef>
              <a:defRPr sz="2600" cap="all">
                <a:solidFill>
                  <a:schemeClr val="accent1">
                    <a:lumOff val="11519"/>
                  </a:schemeClr>
                </a:solidFill>
                <a:latin typeface="Verdana"/>
                <a:ea typeface="Verdana"/>
                <a:cs typeface="Verdana"/>
                <a:sym typeface="Verdana"/>
              </a:defRPr>
            </a:lvl1pPr>
          </a:lstStyle>
          <a:p>
            <a:r>
              <a:t>Extensible provider model</a:t>
            </a:r>
          </a:p>
        </p:txBody>
      </p:sp>
      <p:sp>
        <p:nvSpPr>
          <p:cNvPr id="1797" name="Shape 1797"/>
          <p:cNvSpPr/>
          <p:nvPr/>
        </p:nvSpPr>
        <p:spPr>
          <a:xfrm>
            <a:off x="1252163" y="4271235"/>
            <a:ext cx="23037635" cy="1"/>
          </a:xfrm>
          <a:prstGeom prst="line">
            <a:avLst/>
          </a:prstGeom>
          <a:ln w="63500">
            <a:solidFill>
              <a:srgbClr val="FFFFFF"/>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798" name="Shape 1798"/>
          <p:cNvSpPr/>
          <p:nvPr/>
        </p:nvSpPr>
        <p:spPr>
          <a:xfrm>
            <a:off x="16485156" y="10613873"/>
            <a:ext cx="2711348" cy="1"/>
          </a:xfrm>
          <a:prstGeom prst="line">
            <a:avLst/>
          </a:prstGeom>
          <a:ln w="25400">
            <a:solidFill>
              <a:srgbClr val="000000">
                <a:alpha val="34000"/>
              </a:srgbClr>
            </a:solidFill>
            <a:miter lim="400000"/>
            <a:tailEnd type="triangle"/>
          </a:ln>
        </p:spPr>
        <p:txBody>
          <a:bodyPr lIns="50800" tIns="50800" rIns="50800" bIns="50800" anchor="ctr"/>
          <a:lstStyle/>
          <a:p>
            <a:pPr algn="ctr" defTabSz="825500">
              <a:lnSpc>
                <a:spcPct val="100000"/>
              </a:lnSpc>
              <a:spcBef>
                <a:spcPts val="0"/>
              </a:spcBef>
              <a:defRPr sz="3200" b="0">
                <a:solidFill>
                  <a:srgbClr val="000000"/>
                </a:solidFill>
                <a:latin typeface="Helvetica Light"/>
                <a:ea typeface="Helvetica Light"/>
                <a:cs typeface="Helvetica Light"/>
                <a:sym typeface="Helvetica Light"/>
              </a:defRPr>
            </a:pPr>
            <a:endParaRPr/>
          </a:p>
        </p:txBody>
      </p:sp>
      <p:sp>
        <p:nvSpPr>
          <p:cNvPr id="1799" name="Shape 1799"/>
          <p:cNvSpPr/>
          <p:nvPr/>
        </p:nvSpPr>
        <p:spPr>
          <a:xfrm>
            <a:off x="1372374" y="3356885"/>
            <a:ext cx="7467601" cy="9146283"/>
          </a:xfrm>
          <a:prstGeom prst="rect">
            <a:avLst/>
          </a:prstGeom>
          <a:gradFill>
            <a:gsLst>
              <a:gs pos="0">
                <a:srgbClr val="FFFFFF">
                  <a:alpha val="44001"/>
                </a:srgbClr>
              </a:gs>
              <a:gs pos="100000">
                <a:srgbClr val="EEEEEE">
                  <a:alpha val="44001"/>
                </a:srgbClr>
              </a:gs>
            </a:gsLst>
            <a:lin ang="16200000"/>
          </a:gra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800" name="Shape 1800"/>
          <p:cNvSpPr/>
          <p:nvPr/>
        </p:nvSpPr>
        <p:spPr>
          <a:xfrm>
            <a:off x="9037180" y="3365100"/>
            <a:ext cx="7467601" cy="9146283"/>
          </a:xfrm>
          <a:prstGeom prst="rect">
            <a:avLst/>
          </a:prstGeom>
          <a:gradFill>
            <a:gsLst>
              <a:gs pos="0">
                <a:srgbClr val="FFFFFF">
                  <a:alpha val="44001"/>
                </a:srgbClr>
              </a:gs>
              <a:gs pos="100000">
                <a:srgbClr val="EEEEEE">
                  <a:alpha val="44001"/>
                </a:srgbClr>
              </a:gs>
            </a:gsLst>
            <a:lin ang="16200000"/>
          </a:gra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801" name="Shape 1801"/>
          <p:cNvSpPr/>
          <p:nvPr/>
        </p:nvSpPr>
        <p:spPr>
          <a:xfrm>
            <a:off x="9692370" y="3533723"/>
            <a:ext cx="6157223" cy="690035"/>
          </a:xfrm>
          <a:prstGeom prst="rect">
            <a:avLst/>
          </a:prstGeom>
          <a:ln w="254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lgn="ctr">
              <a:lnSpc>
                <a:spcPct val="100000"/>
              </a:lnSpc>
              <a:spcBef>
                <a:spcPts val="0"/>
              </a:spcBef>
              <a:defRPr sz="2700">
                <a:solidFill>
                  <a:schemeClr val="accent1">
                    <a:lumOff val="11519"/>
                  </a:schemeClr>
                </a:solidFill>
              </a:defRPr>
            </a:lvl1pPr>
          </a:lstStyle>
          <a:p>
            <a:r>
              <a:t>PROVISIONING WORKFLOW</a:t>
            </a:r>
          </a:p>
        </p:txBody>
      </p:sp>
      <p:sp>
        <p:nvSpPr>
          <p:cNvPr id="1802" name="Shape 1802"/>
          <p:cNvSpPr/>
          <p:nvPr/>
        </p:nvSpPr>
        <p:spPr>
          <a:xfrm>
            <a:off x="2268095" y="3533723"/>
            <a:ext cx="5676158" cy="690035"/>
          </a:xfrm>
          <a:prstGeom prst="rect">
            <a:avLst/>
          </a:prstGeom>
          <a:ln w="254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lgn="ctr">
              <a:lnSpc>
                <a:spcPct val="100000"/>
              </a:lnSpc>
              <a:spcBef>
                <a:spcPts val="0"/>
              </a:spcBef>
              <a:defRPr sz="2700">
                <a:solidFill>
                  <a:schemeClr val="accent1">
                    <a:lumOff val="11519"/>
                  </a:schemeClr>
                </a:solidFill>
              </a:defRPr>
            </a:lvl1pPr>
          </a:lstStyle>
          <a:p>
            <a:r>
              <a:t>INFRASTRUCTURE AS CODE</a:t>
            </a:r>
          </a:p>
        </p:txBody>
      </p:sp>
      <p:sp>
        <p:nvSpPr>
          <p:cNvPr id="1803" name="Shape 1803"/>
          <p:cNvSpPr/>
          <p:nvPr/>
        </p:nvSpPr>
        <p:spPr>
          <a:xfrm>
            <a:off x="4954754" y="7795047"/>
            <a:ext cx="5524057" cy="1"/>
          </a:xfrm>
          <a:prstGeom prst="line">
            <a:avLst/>
          </a:prstGeom>
          <a:ln w="63500">
            <a:solidFill>
              <a:srgbClr val="000000"/>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804" name="Shape 1804"/>
          <p:cNvSpPr/>
          <p:nvPr/>
        </p:nvSpPr>
        <p:spPr>
          <a:xfrm flipV="1">
            <a:off x="10477612" y="7771204"/>
            <a:ext cx="1" cy="2650967"/>
          </a:xfrm>
          <a:prstGeom prst="line">
            <a:avLst/>
          </a:prstGeom>
          <a:ln w="63500">
            <a:solidFill>
              <a:srgbClr val="000000"/>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805" name="Shape 1805"/>
          <p:cNvSpPr/>
          <p:nvPr/>
        </p:nvSpPr>
        <p:spPr>
          <a:xfrm>
            <a:off x="3044854" y="8504237"/>
            <a:ext cx="7065568" cy="1"/>
          </a:xfrm>
          <a:prstGeom prst="line">
            <a:avLst/>
          </a:prstGeom>
          <a:ln w="63500">
            <a:solidFill>
              <a:schemeClr val="accent3"/>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806" name="Shape 1806"/>
          <p:cNvSpPr/>
          <p:nvPr/>
        </p:nvSpPr>
        <p:spPr>
          <a:xfrm flipV="1">
            <a:off x="10064520" y="8527616"/>
            <a:ext cx="1" cy="1784529"/>
          </a:xfrm>
          <a:prstGeom prst="line">
            <a:avLst/>
          </a:prstGeom>
          <a:ln w="63500">
            <a:solidFill>
              <a:schemeClr val="accent3"/>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807" name="Shape 1807"/>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76</a:t>
            </a:fld>
            <a:endParaRPr/>
          </a:p>
        </p:txBody>
      </p:sp>
      <p:sp>
        <p:nvSpPr>
          <p:cNvPr id="1808" name="Shape 1808"/>
          <p:cNvSpPr/>
          <p:nvPr/>
        </p:nvSpPr>
        <p:spPr>
          <a:xfrm>
            <a:off x="10255084" y="9170670"/>
            <a:ext cx="5031633" cy="2915961"/>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chemeClr val="accent4">
              <a:alpha val="14000"/>
            </a:schemeClr>
          </a:solidFill>
          <a:ln w="63500">
            <a:solidFill>
              <a:schemeClr val="accent4">
                <a:alpha val="56000"/>
              </a:schemeClr>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809" name="Shape 1809"/>
          <p:cNvSpPr>
            <a:spLocks noGrp="1"/>
          </p:cNvSpPr>
          <p:nvPr>
            <p:ph type="title"/>
          </p:nvPr>
        </p:nvSpPr>
        <p:spPr>
          <a:xfrm>
            <a:off x="1565396" y="875901"/>
            <a:ext cx="21746796" cy="1405845"/>
          </a:xfrm>
          <a:prstGeom prst="rect">
            <a:avLst/>
          </a:prstGeom>
        </p:spPr>
        <p:txBody>
          <a:bodyPr/>
          <a:lstStyle>
            <a:lvl1pPr defTabSz="1316736">
              <a:spcBef>
                <a:spcPts val="1300"/>
              </a:spcBef>
              <a:defRPr sz="5328" spc="-190">
                <a:latin typeface="Verdana"/>
                <a:ea typeface="Verdana"/>
                <a:cs typeface="Verdana"/>
                <a:sym typeface="Verdana"/>
              </a:defRPr>
            </a:lvl1pPr>
          </a:lstStyle>
          <a:p>
            <a:r>
              <a:t>Enable Organization to have governance over infrastructure</a:t>
            </a:r>
          </a:p>
        </p:txBody>
      </p:sp>
      <p:sp>
        <p:nvSpPr>
          <p:cNvPr id="1810" name="Shape 1810"/>
          <p:cNvSpPr/>
          <p:nvPr/>
        </p:nvSpPr>
        <p:spPr>
          <a:xfrm>
            <a:off x="14211275" y="10118800"/>
            <a:ext cx="2557732" cy="1019647"/>
          </a:xfrm>
          <a:prstGeom prst="rect">
            <a:avLst/>
          </a:prstGeom>
          <a:solidFill>
            <a:schemeClr val="accent4"/>
          </a:solidFill>
          <a:ln w="12700">
            <a:miter lim="400000"/>
          </a:ln>
          <a:effectLst>
            <a:outerShdw blurRad="38100" dist="25400" dir="5400000" rotWithShape="0">
              <a:srgbClr val="000000">
                <a:alpha val="50000"/>
              </a:srgbClr>
            </a:outerShdw>
          </a:effectLst>
          <a:extLst>
            <a:ext uri="{C572A759-6A51-4108-AA02-DFA0A04FC94B}">
              <ma14:wrappingTextBoxFlag xmlns="" xmlns:ma14="http://schemas.microsoft.com/office/mac/drawingml/2011/main" val="1"/>
            </a:ext>
          </a:extLst>
        </p:spPr>
        <p:txBody>
          <a:bodyPr lIns="50800" tIns="50800" rIns="50800" bIns="50800" anchor="ctr"/>
          <a:lstStyle>
            <a:lvl1pPr algn="ctr" defTabSz="825500">
              <a:lnSpc>
                <a:spcPct val="100000"/>
              </a:lnSpc>
              <a:spcBef>
                <a:spcPts val="0"/>
              </a:spcBef>
              <a:defRPr sz="3700" b="0">
                <a:latin typeface="Klavika Basic"/>
                <a:ea typeface="Klavika Basic"/>
                <a:cs typeface="Klavika Basic"/>
                <a:sym typeface="Klavika Basic"/>
              </a:defRPr>
            </a:lvl1pPr>
          </a:lstStyle>
          <a:p>
            <a:r>
              <a:t>Provider</a:t>
            </a:r>
          </a:p>
        </p:txBody>
      </p:sp>
      <p:sp>
        <p:nvSpPr>
          <p:cNvPr id="1811" name="Shape 1811"/>
          <p:cNvSpPr/>
          <p:nvPr/>
        </p:nvSpPr>
        <p:spPr>
          <a:xfrm>
            <a:off x="8772954" y="10118800"/>
            <a:ext cx="2557732" cy="1019647"/>
          </a:xfrm>
          <a:prstGeom prst="rect">
            <a:avLst/>
          </a:prstGeom>
          <a:solidFill>
            <a:schemeClr val="accent4"/>
          </a:solidFill>
          <a:ln w="12700">
            <a:miter lim="400000"/>
          </a:ln>
          <a:effectLst>
            <a:outerShdw blurRad="38100" dist="25400" dir="5400000" rotWithShape="0">
              <a:srgbClr val="000000">
                <a:alpha val="50000"/>
              </a:srgbClr>
            </a:outerShdw>
          </a:effectLst>
          <a:extLst>
            <a:ext uri="{C572A759-6A51-4108-AA02-DFA0A04FC94B}">
              <ma14:wrappingTextBoxFlag xmlns="" xmlns:ma14="http://schemas.microsoft.com/office/mac/drawingml/2011/main" val="1"/>
            </a:ext>
          </a:extLst>
        </p:spPr>
        <p:txBody>
          <a:bodyPr lIns="50800" tIns="50800" rIns="50800" bIns="50800" anchor="ctr"/>
          <a:lstStyle>
            <a:lvl1pPr algn="ctr" defTabSz="825500">
              <a:lnSpc>
                <a:spcPct val="100000"/>
              </a:lnSpc>
              <a:spcBef>
                <a:spcPts val="0"/>
              </a:spcBef>
              <a:defRPr sz="3700" b="0">
                <a:latin typeface="Klavika Basic"/>
                <a:ea typeface="Klavika Basic"/>
                <a:cs typeface="Klavika Basic"/>
                <a:sym typeface="Klavika Basic"/>
              </a:defRPr>
            </a:lvl1pPr>
          </a:lstStyle>
          <a:p>
            <a:r>
              <a:t>Core</a:t>
            </a:r>
          </a:p>
        </p:txBody>
      </p:sp>
      <p:sp>
        <p:nvSpPr>
          <p:cNvPr id="1812" name="Shape 1812"/>
          <p:cNvSpPr/>
          <p:nvPr/>
        </p:nvSpPr>
        <p:spPr>
          <a:xfrm>
            <a:off x="1574800" y="2095499"/>
            <a:ext cx="22605610" cy="840741"/>
          </a:xfrm>
          <a:prstGeom prst="rect">
            <a:avLst/>
          </a:prstGeom>
          <a:ln w="25400">
            <a:miter lim="400000"/>
          </a:ln>
          <a:extLst>
            <a:ext uri="{C572A759-6A51-4108-AA02-DFA0A04FC94B}">
              <ma14:wrappingTextBoxFlag xmlns="" xmlns:ma14="http://schemas.microsoft.com/office/mac/drawingml/2011/main" val="1"/>
            </a:ext>
          </a:extLst>
        </p:spPr>
        <p:txBody>
          <a:bodyPr lIns="121919" tIns="121919" rIns="121919" bIns="121919" anchor="b">
            <a:spAutoFit/>
          </a:bodyPr>
          <a:lstStyle>
            <a:lvl1pPr marL="88900" indent="-88900">
              <a:lnSpc>
                <a:spcPct val="90000"/>
              </a:lnSpc>
              <a:spcBef>
                <a:spcPts val="0"/>
              </a:spcBef>
              <a:defRPr sz="3900" i="1">
                <a:solidFill>
                  <a:schemeClr val="accent1"/>
                </a:solidFill>
                <a:latin typeface="Verdana"/>
                <a:ea typeface="Verdana"/>
                <a:cs typeface="Verdana"/>
                <a:sym typeface="Verdana"/>
              </a:defRPr>
            </a:lvl1pPr>
          </a:lstStyle>
          <a:p>
            <a:r>
              <a:t>Automate policy to be enforced on every Terraform run</a:t>
            </a:r>
          </a:p>
        </p:txBody>
      </p:sp>
      <p:sp>
        <p:nvSpPr>
          <p:cNvPr id="1813" name="Shape 1813"/>
          <p:cNvSpPr/>
          <p:nvPr/>
        </p:nvSpPr>
        <p:spPr>
          <a:xfrm>
            <a:off x="4954754" y="7795047"/>
            <a:ext cx="5524057" cy="1"/>
          </a:xfrm>
          <a:prstGeom prst="line">
            <a:avLst/>
          </a:prstGeom>
          <a:ln w="63500">
            <a:solidFill>
              <a:srgbClr val="000000"/>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814" name="Shape 1814"/>
          <p:cNvSpPr/>
          <p:nvPr/>
        </p:nvSpPr>
        <p:spPr>
          <a:xfrm flipV="1">
            <a:off x="5816865" y="5986008"/>
            <a:ext cx="1" cy="1784529"/>
          </a:xfrm>
          <a:prstGeom prst="line">
            <a:avLst/>
          </a:prstGeom>
          <a:ln w="63500">
            <a:solidFill>
              <a:srgbClr val="000000"/>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815" name="Shape 1815"/>
          <p:cNvSpPr/>
          <p:nvPr/>
        </p:nvSpPr>
        <p:spPr>
          <a:xfrm>
            <a:off x="1370282" y="4271235"/>
            <a:ext cx="16405985" cy="1"/>
          </a:xfrm>
          <a:prstGeom prst="line">
            <a:avLst/>
          </a:prstGeom>
          <a:ln w="63500">
            <a:solidFill>
              <a:srgbClr val="FFFFFF"/>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822" name="Group 1822"/>
          <p:cNvGrpSpPr/>
          <p:nvPr/>
        </p:nvGrpSpPr>
        <p:grpSpPr>
          <a:xfrm>
            <a:off x="1823968" y="6618227"/>
            <a:ext cx="681098" cy="2866536"/>
            <a:chOff x="0" y="0"/>
            <a:chExt cx="681096" cy="2866535"/>
          </a:xfrm>
        </p:grpSpPr>
        <p:sp>
          <p:nvSpPr>
            <p:cNvPr id="1816" name="Shape 1816"/>
            <p:cNvSpPr/>
            <p:nvPr/>
          </p:nvSpPr>
          <p:spPr>
            <a:xfrm>
              <a:off x="149253" y="1040372"/>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817" name="Shape 1817"/>
            <p:cNvSpPr/>
            <p:nvPr/>
          </p:nvSpPr>
          <p:spPr>
            <a:xfrm>
              <a:off x="0" y="1439642"/>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818" name="Shape 1818"/>
            <p:cNvSpPr/>
            <p:nvPr/>
          </p:nvSpPr>
          <p:spPr>
            <a:xfrm>
              <a:off x="149253" y="2079852"/>
              <a:ext cx="387917" cy="387418"/>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819" name="Shape 1819"/>
            <p:cNvSpPr/>
            <p:nvPr/>
          </p:nvSpPr>
          <p:spPr>
            <a:xfrm>
              <a:off x="0" y="2479123"/>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820" name="Shape 1820"/>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821" name="Shape 1821"/>
            <p:cNvSpPr/>
            <p:nvPr/>
          </p:nvSpPr>
          <p:spPr>
            <a:xfrm>
              <a:off x="0" y="399270"/>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sp>
        <p:nvSpPr>
          <p:cNvPr id="1823" name="Shape 1823"/>
          <p:cNvSpPr/>
          <p:nvPr/>
        </p:nvSpPr>
        <p:spPr>
          <a:xfrm flipV="1">
            <a:off x="2725419" y="6563217"/>
            <a:ext cx="1" cy="3171886"/>
          </a:xfrm>
          <a:prstGeom prst="line">
            <a:avLst/>
          </a:prstGeom>
          <a:ln w="63500">
            <a:solidFill>
              <a:schemeClr val="accent3"/>
            </a:solidFill>
            <a:miter/>
            <a:headEnd type="oval"/>
            <a:tailEnd type="oval"/>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824" name="Shape 1824"/>
          <p:cNvSpPr/>
          <p:nvPr/>
        </p:nvSpPr>
        <p:spPr>
          <a:xfrm>
            <a:off x="2754126" y="8504237"/>
            <a:ext cx="7356297" cy="1"/>
          </a:xfrm>
          <a:prstGeom prst="line">
            <a:avLst/>
          </a:prstGeom>
          <a:ln w="63500">
            <a:solidFill>
              <a:schemeClr val="accent3"/>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825" name="Shape 1825"/>
          <p:cNvSpPr/>
          <p:nvPr/>
        </p:nvSpPr>
        <p:spPr>
          <a:xfrm>
            <a:off x="1216422" y="9848037"/>
            <a:ext cx="2210633" cy="639234"/>
          </a:xfrm>
          <a:prstGeom prst="rect">
            <a:avLst/>
          </a:prstGeom>
          <a:ln w="254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lnSpc>
                <a:spcPct val="100000"/>
              </a:lnSpc>
              <a:spcBef>
                <a:spcPts val="0"/>
              </a:spcBef>
              <a:defRPr sz="2400">
                <a:solidFill>
                  <a:schemeClr val="accent3"/>
                </a:solidFill>
              </a:defRPr>
            </a:lvl1pPr>
          </a:lstStyle>
          <a:p>
            <a:r>
              <a:t>OPERATORS</a:t>
            </a:r>
          </a:p>
        </p:txBody>
      </p:sp>
      <p:sp>
        <p:nvSpPr>
          <p:cNvPr id="1826" name="Shape 1826"/>
          <p:cNvSpPr/>
          <p:nvPr/>
        </p:nvSpPr>
        <p:spPr>
          <a:xfrm>
            <a:off x="3702437" y="6053413"/>
            <a:ext cx="4228857" cy="1"/>
          </a:xfrm>
          <a:prstGeom prst="line">
            <a:avLst/>
          </a:prstGeom>
          <a:ln w="63500">
            <a:solidFill>
              <a:srgbClr val="000000"/>
            </a:solidFill>
            <a:miter/>
            <a:headEnd type="oval"/>
            <a:tailEnd type="oval"/>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827" name="Shape 1827"/>
          <p:cNvSpPr/>
          <p:nvPr/>
        </p:nvSpPr>
        <p:spPr>
          <a:xfrm>
            <a:off x="11668833" y="11424608"/>
            <a:ext cx="2204297" cy="892647"/>
          </a:xfrm>
          <a:prstGeom prst="rect">
            <a:avLst/>
          </a:prstGeom>
          <a:solidFill>
            <a:srgbClr val="FFFFFF"/>
          </a:solidFill>
          <a:ln w="63500">
            <a:solidFill>
              <a:schemeClr val="accent4">
                <a:lumOff val="9950"/>
              </a:schemeClr>
            </a:solidFill>
            <a:miter/>
          </a:ln>
          <a:extLst>
            <a:ext uri="{C572A759-6A51-4108-AA02-DFA0A04FC94B}">
              <ma14:wrappingTextBoxFlag xmlns="" xmlns:ma14="http://schemas.microsoft.com/office/mac/drawingml/2011/main" val="1"/>
            </a:ext>
          </a:extLst>
        </p:spPr>
        <p:txBody>
          <a:bodyPr lIns="121919" tIns="121919" rIns="121919" bIns="121919" anchor="ctr"/>
          <a:lstStyle>
            <a:lvl1pPr algn="ctr">
              <a:lnSpc>
                <a:spcPct val="100000"/>
              </a:lnSpc>
              <a:spcBef>
                <a:spcPts val="0"/>
              </a:spcBef>
              <a:defRPr sz="2800" b="0">
                <a:solidFill>
                  <a:srgbClr val="535353"/>
                </a:solidFill>
                <a:latin typeface="Verdana"/>
                <a:ea typeface="Verdana"/>
                <a:cs typeface="Verdana"/>
                <a:sym typeface="Verdana"/>
              </a:defRPr>
            </a:lvl1pPr>
          </a:lstStyle>
          <a:p>
            <a:r>
              <a:t>Apply</a:t>
            </a:r>
          </a:p>
        </p:txBody>
      </p:sp>
      <p:sp>
        <p:nvSpPr>
          <p:cNvPr id="1828" name="Shape 1828"/>
          <p:cNvSpPr/>
          <p:nvPr/>
        </p:nvSpPr>
        <p:spPr>
          <a:xfrm>
            <a:off x="11668833" y="8911939"/>
            <a:ext cx="2204297" cy="892647"/>
          </a:xfrm>
          <a:prstGeom prst="rect">
            <a:avLst/>
          </a:prstGeom>
          <a:solidFill>
            <a:srgbClr val="FFFFFF"/>
          </a:solidFill>
          <a:ln w="63500">
            <a:solidFill>
              <a:schemeClr val="accent4">
                <a:lumOff val="9950"/>
              </a:schemeClr>
            </a:solidFill>
            <a:miter/>
          </a:ln>
          <a:extLst>
            <a:ext uri="{C572A759-6A51-4108-AA02-DFA0A04FC94B}">
              <ma14:wrappingTextBoxFlag xmlns="" xmlns:ma14="http://schemas.microsoft.com/office/mac/drawingml/2011/main" val="1"/>
            </a:ext>
          </a:extLst>
        </p:spPr>
        <p:txBody>
          <a:bodyPr lIns="121919" tIns="121919" rIns="121919" bIns="121919" anchor="ctr"/>
          <a:lstStyle>
            <a:lvl1pPr algn="ctr">
              <a:lnSpc>
                <a:spcPct val="100000"/>
              </a:lnSpc>
              <a:spcBef>
                <a:spcPts val="0"/>
              </a:spcBef>
              <a:defRPr sz="2800" b="0">
                <a:solidFill>
                  <a:srgbClr val="535353"/>
                </a:solidFill>
                <a:latin typeface="Verdana"/>
                <a:ea typeface="Verdana"/>
                <a:cs typeface="Verdana"/>
                <a:sym typeface="Verdana"/>
              </a:defRPr>
            </a:lvl1pPr>
          </a:lstStyle>
          <a:p>
            <a:r>
              <a:t>Plan </a:t>
            </a:r>
          </a:p>
        </p:txBody>
      </p:sp>
      <p:pic>
        <p:nvPicPr>
          <p:cNvPr id="1829" name="pasted-image.png"/>
          <p:cNvPicPr>
            <a:picLocks noChangeAspect="1"/>
          </p:cNvPicPr>
          <p:nvPr/>
        </p:nvPicPr>
        <p:blipFill>
          <a:blip r:embed="rId3">
            <a:extLst/>
          </a:blip>
          <a:stretch>
            <a:fillRect/>
          </a:stretch>
        </p:blipFill>
        <p:spPr>
          <a:xfrm>
            <a:off x="2971174" y="6805216"/>
            <a:ext cx="6149331" cy="2699028"/>
          </a:xfrm>
          <a:prstGeom prst="rect">
            <a:avLst/>
          </a:prstGeom>
          <a:ln w="50800">
            <a:solidFill>
              <a:schemeClr val="accent1"/>
            </a:solidFill>
            <a:miter/>
          </a:ln>
          <a:effectLst>
            <a:outerShdw blurRad="127000" dir="2700000" rotWithShape="0">
              <a:srgbClr val="000000">
                <a:alpha val="75000"/>
              </a:srgbClr>
            </a:outerShdw>
          </a:effectLst>
        </p:spPr>
      </p:pic>
      <p:sp>
        <p:nvSpPr>
          <p:cNvPr id="1830" name="Shape 1830"/>
          <p:cNvSpPr/>
          <p:nvPr/>
        </p:nvSpPr>
        <p:spPr>
          <a:xfrm>
            <a:off x="12250633" y="10111075"/>
            <a:ext cx="1040696" cy="1035097"/>
          </a:xfrm>
          <a:prstGeom prst="ellipse">
            <a:avLst/>
          </a:prstGeom>
          <a:solidFill>
            <a:srgbClr val="A7A7A7"/>
          </a:soli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831" name="Shape 1831"/>
          <p:cNvSpPr/>
          <p:nvPr/>
        </p:nvSpPr>
        <p:spPr>
          <a:xfrm>
            <a:off x="12455634" y="10214500"/>
            <a:ext cx="630695" cy="789941"/>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nchor="b">
            <a:spAutoFit/>
          </a:bodyPr>
          <a:lstStyle>
            <a:lvl1pPr>
              <a:defRPr sz="3600"/>
            </a:lvl1pPr>
          </a:lstStyle>
          <a:p>
            <a:r>
              <a:t>√</a:t>
            </a:r>
          </a:p>
        </p:txBody>
      </p:sp>
      <p:grpSp>
        <p:nvGrpSpPr>
          <p:cNvPr id="1857" name="Group 1857"/>
          <p:cNvGrpSpPr/>
          <p:nvPr/>
        </p:nvGrpSpPr>
        <p:grpSpPr>
          <a:xfrm>
            <a:off x="4546046" y="4769116"/>
            <a:ext cx="2541639" cy="1132479"/>
            <a:chOff x="0" y="0"/>
            <a:chExt cx="2541638" cy="1132477"/>
          </a:xfrm>
        </p:grpSpPr>
        <p:grpSp>
          <p:nvGrpSpPr>
            <p:cNvPr id="1836" name="Group 1836"/>
            <p:cNvGrpSpPr/>
            <p:nvPr/>
          </p:nvGrpSpPr>
          <p:grpSpPr>
            <a:xfrm>
              <a:off x="0" y="-1"/>
              <a:ext cx="782944" cy="917733"/>
              <a:chOff x="0" y="0"/>
              <a:chExt cx="782943" cy="917731"/>
            </a:xfrm>
          </p:grpSpPr>
          <p:sp>
            <p:nvSpPr>
              <p:cNvPr id="1832" name="Shape 1832"/>
              <p:cNvSpPr/>
              <p:nvPr/>
            </p:nvSpPr>
            <p:spPr>
              <a:xfrm>
                <a:off x="0" y="432591"/>
                <a:ext cx="782944" cy="485141"/>
              </a:xfrm>
              <a:prstGeom prst="rect">
                <a:avLst/>
              </a:prstGeom>
              <a:gradFill flip="none" rotWithShape="1">
                <a:gsLst>
                  <a:gs pos="0">
                    <a:srgbClr val="FFFFFF"/>
                  </a:gs>
                  <a:gs pos="100000">
                    <a:srgbClr val="EEEEEE"/>
                  </a:gs>
                </a:gsLst>
                <a:lin ang="16200000" scaled="0"/>
              </a:gra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835" name="Group 1835"/>
              <p:cNvGrpSpPr/>
              <p:nvPr/>
            </p:nvGrpSpPr>
            <p:grpSpPr>
              <a:xfrm>
                <a:off x="50923" y="0"/>
                <a:ext cx="681097" cy="786682"/>
                <a:chOff x="0" y="0"/>
                <a:chExt cx="681096" cy="786681"/>
              </a:xfrm>
            </p:grpSpPr>
            <p:sp>
              <p:nvSpPr>
                <p:cNvPr id="1833" name="Shape 1833"/>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834" name="Shape 1834"/>
                <p:cNvSpPr/>
                <p:nvPr/>
              </p:nvSpPr>
              <p:spPr>
                <a:xfrm>
                  <a:off x="0" y="399269"/>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grpSp>
          <p:nvGrpSpPr>
            <p:cNvPr id="1841" name="Group 1841"/>
            <p:cNvGrpSpPr/>
            <p:nvPr/>
          </p:nvGrpSpPr>
          <p:grpSpPr>
            <a:xfrm>
              <a:off x="458216" y="-1"/>
              <a:ext cx="782945" cy="917733"/>
              <a:chOff x="0" y="0"/>
              <a:chExt cx="782943" cy="917731"/>
            </a:xfrm>
          </p:grpSpPr>
          <p:sp>
            <p:nvSpPr>
              <p:cNvPr id="1837" name="Shape 1837"/>
              <p:cNvSpPr/>
              <p:nvPr/>
            </p:nvSpPr>
            <p:spPr>
              <a:xfrm>
                <a:off x="0" y="432591"/>
                <a:ext cx="782944" cy="485141"/>
              </a:xfrm>
              <a:prstGeom prst="rect">
                <a:avLst/>
              </a:prstGeom>
              <a:gradFill flip="none" rotWithShape="1">
                <a:gsLst>
                  <a:gs pos="0">
                    <a:srgbClr val="FFFFFF"/>
                  </a:gs>
                  <a:gs pos="100000">
                    <a:srgbClr val="EEEEEE"/>
                  </a:gs>
                </a:gsLst>
                <a:lin ang="16200000" scaled="0"/>
              </a:gra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840" name="Group 1840"/>
              <p:cNvGrpSpPr/>
              <p:nvPr/>
            </p:nvGrpSpPr>
            <p:grpSpPr>
              <a:xfrm>
                <a:off x="50923" y="0"/>
                <a:ext cx="681097" cy="786682"/>
                <a:chOff x="0" y="0"/>
                <a:chExt cx="681096" cy="786681"/>
              </a:xfrm>
            </p:grpSpPr>
            <p:sp>
              <p:nvSpPr>
                <p:cNvPr id="1838" name="Shape 1838"/>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839" name="Shape 1839"/>
                <p:cNvSpPr/>
                <p:nvPr/>
              </p:nvSpPr>
              <p:spPr>
                <a:xfrm>
                  <a:off x="0" y="399269"/>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grpSp>
          <p:nvGrpSpPr>
            <p:cNvPr id="1846" name="Group 1846"/>
            <p:cNvGrpSpPr/>
            <p:nvPr/>
          </p:nvGrpSpPr>
          <p:grpSpPr>
            <a:xfrm>
              <a:off x="1758695" y="-1"/>
              <a:ext cx="782944" cy="917733"/>
              <a:chOff x="0" y="0"/>
              <a:chExt cx="782943" cy="917731"/>
            </a:xfrm>
          </p:grpSpPr>
          <p:sp>
            <p:nvSpPr>
              <p:cNvPr id="1842" name="Shape 1842"/>
              <p:cNvSpPr/>
              <p:nvPr/>
            </p:nvSpPr>
            <p:spPr>
              <a:xfrm>
                <a:off x="0" y="432591"/>
                <a:ext cx="782944" cy="485141"/>
              </a:xfrm>
              <a:prstGeom prst="rect">
                <a:avLst/>
              </a:prstGeom>
              <a:gradFill flip="none" rotWithShape="1">
                <a:gsLst>
                  <a:gs pos="0">
                    <a:srgbClr val="FFFFFF"/>
                  </a:gs>
                  <a:gs pos="100000">
                    <a:srgbClr val="EEEEEE"/>
                  </a:gs>
                </a:gsLst>
                <a:lin ang="16200000" scaled="0"/>
              </a:gra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845" name="Group 1845"/>
              <p:cNvGrpSpPr/>
              <p:nvPr/>
            </p:nvGrpSpPr>
            <p:grpSpPr>
              <a:xfrm>
                <a:off x="50923" y="0"/>
                <a:ext cx="681097" cy="786682"/>
                <a:chOff x="0" y="0"/>
                <a:chExt cx="681096" cy="786681"/>
              </a:xfrm>
            </p:grpSpPr>
            <p:sp>
              <p:nvSpPr>
                <p:cNvPr id="1843" name="Shape 1843"/>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844" name="Shape 1844"/>
                <p:cNvSpPr/>
                <p:nvPr/>
              </p:nvSpPr>
              <p:spPr>
                <a:xfrm>
                  <a:off x="0" y="399269"/>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grpSp>
          <p:nvGrpSpPr>
            <p:cNvPr id="1851" name="Group 1851"/>
            <p:cNvGrpSpPr/>
            <p:nvPr/>
          </p:nvGrpSpPr>
          <p:grpSpPr>
            <a:xfrm>
              <a:off x="1306576" y="-1"/>
              <a:ext cx="782944" cy="917733"/>
              <a:chOff x="0" y="0"/>
              <a:chExt cx="782943" cy="917731"/>
            </a:xfrm>
          </p:grpSpPr>
          <p:sp>
            <p:nvSpPr>
              <p:cNvPr id="1847" name="Shape 1847"/>
              <p:cNvSpPr/>
              <p:nvPr/>
            </p:nvSpPr>
            <p:spPr>
              <a:xfrm>
                <a:off x="0" y="432591"/>
                <a:ext cx="782944" cy="485141"/>
              </a:xfrm>
              <a:prstGeom prst="rect">
                <a:avLst/>
              </a:prstGeom>
              <a:gradFill flip="none" rotWithShape="1">
                <a:gsLst>
                  <a:gs pos="0">
                    <a:srgbClr val="FFFFFF"/>
                  </a:gs>
                  <a:gs pos="100000">
                    <a:srgbClr val="EEEEEE"/>
                  </a:gs>
                </a:gsLst>
                <a:lin ang="16200000" scaled="0"/>
              </a:gra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850" name="Group 1850"/>
              <p:cNvGrpSpPr/>
              <p:nvPr/>
            </p:nvGrpSpPr>
            <p:grpSpPr>
              <a:xfrm>
                <a:off x="50923" y="0"/>
                <a:ext cx="681097" cy="786682"/>
                <a:chOff x="0" y="0"/>
                <a:chExt cx="681096" cy="786681"/>
              </a:xfrm>
            </p:grpSpPr>
            <p:sp>
              <p:nvSpPr>
                <p:cNvPr id="1848" name="Shape 1848"/>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849" name="Shape 1849"/>
                <p:cNvSpPr/>
                <p:nvPr/>
              </p:nvSpPr>
              <p:spPr>
                <a:xfrm>
                  <a:off x="0" y="399269"/>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grpSp>
          <p:nvGrpSpPr>
            <p:cNvPr id="1856" name="Group 1856"/>
            <p:cNvGrpSpPr/>
            <p:nvPr/>
          </p:nvGrpSpPr>
          <p:grpSpPr>
            <a:xfrm>
              <a:off x="789432" y="0"/>
              <a:ext cx="966150" cy="1132478"/>
              <a:chOff x="0" y="0"/>
              <a:chExt cx="966148" cy="1132477"/>
            </a:xfrm>
          </p:grpSpPr>
          <p:sp>
            <p:nvSpPr>
              <p:cNvPr id="1852" name="Shape 1852"/>
              <p:cNvSpPr/>
              <p:nvPr/>
            </p:nvSpPr>
            <p:spPr>
              <a:xfrm>
                <a:off x="0" y="533816"/>
                <a:ext cx="966149" cy="598662"/>
              </a:xfrm>
              <a:prstGeom prst="rect">
                <a:avLst/>
              </a:prstGeom>
              <a:gradFill flip="none" rotWithShape="1">
                <a:gsLst>
                  <a:gs pos="0">
                    <a:srgbClr val="FFFFFF"/>
                  </a:gs>
                  <a:gs pos="100000">
                    <a:srgbClr val="EEEEEE"/>
                  </a:gs>
                </a:gsLst>
                <a:lin ang="16200000" scaled="0"/>
              </a:gra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855" name="Group 1855"/>
              <p:cNvGrpSpPr/>
              <p:nvPr/>
            </p:nvGrpSpPr>
            <p:grpSpPr>
              <a:xfrm>
                <a:off x="62839" y="0"/>
                <a:ext cx="840471" cy="970763"/>
                <a:chOff x="0" y="0"/>
                <a:chExt cx="840470" cy="970762"/>
              </a:xfrm>
            </p:grpSpPr>
            <p:sp>
              <p:nvSpPr>
                <p:cNvPr id="1853" name="Shape 1853"/>
                <p:cNvSpPr/>
                <p:nvPr/>
              </p:nvSpPr>
              <p:spPr>
                <a:xfrm>
                  <a:off x="184178" y="0"/>
                  <a:ext cx="478687" cy="478071"/>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854" name="Shape 1854"/>
                <p:cNvSpPr/>
                <p:nvPr/>
              </p:nvSpPr>
              <p:spPr>
                <a:xfrm>
                  <a:off x="0" y="492697"/>
                  <a:ext cx="840471" cy="47806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grpSp>
      <p:sp>
        <p:nvSpPr>
          <p:cNvPr id="1858" name="Shape 1858"/>
          <p:cNvSpPr/>
          <p:nvPr/>
        </p:nvSpPr>
        <p:spPr>
          <a:xfrm>
            <a:off x="1784792" y="4821240"/>
            <a:ext cx="2557732" cy="639235"/>
          </a:xfrm>
          <a:prstGeom prst="rect">
            <a:avLst/>
          </a:prstGeom>
          <a:ln w="254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lgn="ctr">
              <a:lnSpc>
                <a:spcPct val="100000"/>
              </a:lnSpc>
              <a:spcBef>
                <a:spcPts val="0"/>
              </a:spcBef>
              <a:defRPr sz="2400">
                <a:solidFill>
                  <a:srgbClr val="000000"/>
                </a:solidFill>
              </a:defRPr>
            </a:lvl1pPr>
          </a:lstStyle>
          <a:p>
            <a:r>
              <a:t>DEVELOPERS</a:t>
            </a:r>
          </a:p>
        </p:txBody>
      </p:sp>
      <p:sp>
        <p:nvSpPr>
          <p:cNvPr id="1859" name="Shape 1859"/>
          <p:cNvSpPr/>
          <p:nvPr/>
        </p:nvSpPr>
        <p:spPr>
          <a:xfrm>
            <a:off x="17510943" y="11535758"/>
            <a:ext cx="3223578" cy="1"/>
          </a:xfrm>
          <a:prstGeom prst="line">
            <a:avLst/>
          </a:prstGeom>
          <a:ln w="25400">
            <a:solidFill>
              <a:srgbClr val="000000">
                <a:alpha val="34000"/>
              </a:srgbClr>
            </a:solidFill>
            <a:miter lim="400000"/>
            <a:tailEnd type="triangle"/>
          </a:ln>
        </p:spPr>
        <p:txBody>
          <a:bodyPr lIns="50800" tIns="50800" rIns="50800" bIns="50800" anchor="ctr"/>
          <a:lstStyle/>
          <a:p>
            <a:pPr algn="ctr" defTabSz="825500">
              <a:lnSpc>
                <a:spcPct val="100000"/>
              </a:lnSpc>
              <a:spcBef>
                <a:spcPts val="0"/>
              </a:spcBef>
              <a:defRPr sz="3200" b="0">
                <a:solidFill>
                  <a:srgbClr val="000000"/>
                </a:solidFill>
                <a:latin typeface="Helvetica Light"/>
                <a:ea typeface="Helvetica Light"/>
                <a:cs typeface="Helvetica Light"/>
                <a:sym typeface="Helvetica Light"/>
              </a:defRPr>
            </a:pPr>
            <a:endParaRPr/>
          </a:p>
        </p:txBody>
      </p:sp>
      <p:sp>
        <p:nvSpPr>
          <p:cNvPr id="1860" name="Shape 1860"/>
          <p:cNvSpPr/>
          <p:nvPr/>
        </p:nvSpPr>
        <p:spPr>
          <a:xfrm>
            <a:off x="18118641" y="9685430"/>
            <a:ext cx="2711347" cy="1"/>
          </a:xfrm>
          <a:prstGeom prst="line">
            <a:avLst/>
          </a:prstGeom>
          <a:ln w="25400">
            <a:solidFill>
              <a:srgbClr val="000000">
                <a:alpha val="34000"/>
              </a:srgbClr>
            </a:solidFill>
            <a:miter lim="400000"/>
            <a:tailEnd type="triangle"/>
          </a:ln>
        </p:spPr>
        <p:txBody>
          <a:bodyPr lIns="50800" tIns="50800" rIns="50800" bIns="50800" anchor="ctr"/>
          <a:lstStyle/>
          <a:p>
            <a:pPr algn="ctr" defTabSz="825500">
              <a:lnSpc>
                <a:spcPct val="100000"/>
              </a:lnSpc>
              <a:spcBef>
                <a:spcPts val="0"/>
              </a:spcBef>
              <a:defRPr sz="3200" b="0">
                <a:solidFill>
                  <a:srgbClr val="000000"/>
                </a:solidFill>
                <a:latin typeface="Helvetica Light"/>
                <a:ea typeface="Helvetica Light"/>
                <a:cs typeface="Helvetica Light"/>
                <a:sym typeface="Helvetica Light"/>
              </a:defRPr>
            </a:pPr>
            <a:endParaRPr/>
          </a:p>
        </p:txBody>
      </p:sp>
      <p:pic>
        <p:nvPicPr>
          <p:cNvPr id="1861" name="image48.png"/>
          <p:cNvPicPr>
            <a:picLocks noChangeAspect="1"/>
          </p:cNvPicPr>
          <p:nvPr/>
        </p:nvPicPr>
        <p:blipFill>
          <a:blip r:embed="rId4">
            <a:alphaModFix amt="34000"/>
            <a:extLst/>
          </a:blip>
          <a:stretch>
            <a:fillRect/>
          </a:stretch>
        </p:blipFill>
        <p:spPr>
          <a:xfrm>
            <a:off x="20879770" y="9135367"/>
            <a:ext cx="2000262" cy="945124"/>
          </a:xfrm>
          <a:prstGeom prst="rect">
            <a:avLst/>
          </a:prstGeom>
          <a:ln w="12700">
            <a:miter lim="400000"/>
          </a:ln>
        </p:spPr>
      </p:pic>
      <p:pic>
        <p:nvPicPr>
          <p:cNvPr id="1862" name="image48.png"/>
          <p:cNvPicPr>
            <a:picLocks noChangeAspect="1"/>
          </p:cNvPicPr>
          <p:nvPr/>
        </p:nvPicPr>
        <p:blipFill>
          <a:blip r:embed="rId4">
            <a:alphaModFix amt="34000"/>
            <a:extLst/>
          </a:blip>
          <a:stretch>
            <a:fillRect/>
          </a:stretch>
        </p:blipFill>
        <p:spPr>
          <a:xfrm>
            <a:off x="19182439" y="10014311"/>
            <a:ext cx="2000263" cy="945124"/>
          </a:xfrm>
          <a:prstGeom prst="rect">
            <a:avLst/>
          </a:prstGeom>
          <a:ln w="12700">
            <a:miter lim="400000"/>
          </a:ln>
        </p:spPr>
      </p:pic>
      <p:pic>
        <p:nvPicPr>
          <p:cNvPr id="1863" name="image48.png"/>
          <p:cNvPicPr>
            <a:picLocks noChangeAspect="1"/>
          </p:cNvPicPr>
          <p:nvPr/>
        </p:nvPicPr>
        <p:blipFill>
          <a:blip r:embed="rId4">
            <a:alphaModFix amt="34000"/>
            <a:extLst/>
          </a:blip>
          <a:stretch>
            <a:fillRect/>
          </a:stretch>
        </p:blipFill>
        <p:spPr>
          <a:xfrm>
            <a:off x="20783632" y="11056923"/>
            <a:ext cx="2000262" cy="945123"/>
          </a:xfrm>
          <a:prstGeom prst="rect">
            <a:avLst/>
          </a:prstGeom>
          <a:ln w="12700">
            <a:miter lim="400000"/>
          </a:ln>
        </p:spPr>
      </p:pic>
      <p:grpSp>
        <p:nvGrpSpPr>
          <p:cNvPr id="1866" name="Group 1866"/>
          <p:cNvGrpSpPr/>
          <p:nvPr/>
        </p:nvGrpSpPr>
        <p:grpSpPr>
          <a:xfrm>
            <a:off x="18928472" y="10007017"/>
            <a:ext cx="711656" cy="840741"/>
            <a:chOff x="0" y="0"/>
            <a:chExt cx="711655" cy="840739"/>
          </a:xfrm>
        </p:grpSpPr>
        <p:sp>
          <p:nvSpPr>
            <p:cNvPr id="1864" name="Shape 1864"/>
            <p:cNvSpPr/>
            <p:nvPr/>
          </p:nvSpPr>
          <p:spPr>
            <a:xfrm>
              <a:off x="13106" y="191946"/>
              <a:ext cx="583848" cy="583848"/>
            </a:xfrm>
            <a:prstGeom prst="ellipse">
              <a:avLst/>
            </a:prstGeom>
            <a:solidFill>
              <a:schemeClr val="accent5"/>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865" name="Shape 1865"/>
            <p:cNvSpPr/>
            <p:nvPr/>
          </p:nvSpPr>
          <p:spPr>
            <a:xfrm>
              <a:off x="0" y="0"/>
              <a:ext cx="711656" cy="840740"/>
            </a:xfrm>
            <a:prstGeom prst="rect">
              <a:avLst/>
            </a:prstGeom>
            <a:noFill/>
            <a:ln w="25400" cap="flat">
              <a:noFill/>
              <a:miter lim="400000"/>
            </a:ln>
            <a:effectLst/>
            <a:extLst>
              <a:ext uri="{C572A759-6A51-4108-AA02-DFA0A04FC94B}">
                <ma14:wrappingTextBoxFlag xmlns="" xmlns:ma14="http://schemas.microsoft.com/office/mac/drawingml/2011/main" val="1"/>
              </a:ext>
            </a:extLst>
          </p:spPr>
          <p:txBody>
            <a:bodyPr wrap="square" lIns="121919" tIns="121919" rIns="121919" bIns="121919" numCol="1" anchor="b">
              <a:noAutofit/>
            </a:bodyPr>
            <a:lstStyle>
              <a:lvl1pPr>
                <a:defRPr sz="3000"/>
              </a:lvl1pPr>
            </a:lstStyle>
            <a:p>
              <a:r>
                <a:t>√</a:t>
              </a:r>
            </a:p>
          </p:txBody>
        </p:sp>
      </p:grpSp>
      <p:grpSp>
        <p:nvGrpSpPr>
          <p:cNvPr id="1869" name="Group 1869"/>
          <p:cNvGrpSpPr/>
          <p:nvPr/>
        </p:nvGrpSpPr>
        <p:grpSpPr>
          <a:xfrm>
            <a:off x="20648559" y="9187559"/>
            <a:ext cx="711656" cy="840741"/>
            <a:chOff x="0" y="0"/>
            <a:chExt cx="711655" cy="840739"/>
          </a:xfrm>
        </p:grpSpPr>
        <p:sp>
          <p:nvSpPr>
            <p:cNvPr id="1867" name="Shape 1867"/>
            <p:cNvSpPr/>
            <p:nvPr/>
          </p:nvSpPr>
          <p:spPr>
            <a:xfrm>
              <a:off x="13106" y="191946"/>
              <a:ext cx="583848" cy="583848"/>
            </a:xfrm>
            <a:prstGeom prst="ellipse">
              <a:avLst/>
            </a:prstGeom>
            <a:solidFill>
              <a:schemeClr val="accent5"/>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868" name="Shape 1868"/>
            <p:cNvSpPr/>
            <p:nvPr/>
          </p:nvSpPr>
          <p:spPr>
            <a:xfrm>
              <a:off x="0" y="0"/>
              <a:ext cx="711656" cy="840740"/>
            </a:xfrm>
            <a:prstGeom prst="rect">
              <a:avLst/>
            </a:prstGeom>
            <a:noFill/>
            <a:ln w="25400" cap="flat">
              <a:noFill/>
              <a:miter lim="400000"/>
            </a:ln>
            <a:effectLst/>
            <a:extLst>
              <a:ext uri="{C572A759-6A51-4108-AA02-DFA0A04FC94B}">
                <ma14:wrappingTextBoxFlag xmlns="" xmlns:ma14="http://schemas.microsoft.com/office/mac/drawingml/2011/main" val="1"/>
              </a:ext>
            </a:extLst>
          </p:spPr>
          <p:txBody>
            <a:bodyPr wrap="square" lIns="121919" tIns="121919" rIns="121919" bIns="121919" numCol="1" anchor="b">
              <a:noAutofit/>
            </a:bodyPr>
            <a:lstStyle>
              <a:lvl1pPr>
                <a:defRPr sz="3000"/>
              </a:lvl1pPr>
            </a:lstStyle>
            <a:p>
              <a:r>
                <a:t>√</a:t>
              </a:r>
            </a:p>
          </p:txBody>
        </p:sp>
      </p:grpSp>
      <p:grpSp>
        <p:nvGrpSpPr>
          <p:cNvPr id="1872" name="Group 1872"/>
          <p:cNvGrpSpPr/>
          <p:nvPr/>
        </p:nvGrpSpPr>
        <p:grpSpPr>
          <a:xfrm>
            <a:off x="20648559" y="11056923"/>
            <a:ext cx="711656" cy="840741"/>
            <a:chOff x="0" y="0"/>
            <a:chExt cx="711655" cy="840739"/>
          </a:xfrm>
        </p:grpSpPr>
        <p:sp>
          <p:nvSpPr>
            <p:cNvPr id="1870" name="Shape 1870"/>
            <p:cNvSpPr/>
            <p:nvPr/>
          </p:nvSpPr>
          <p:spPr>
            <a:xfrm>
              <a:off x="13106" y="191946"/>
              <a:ext cx="583848" cy="583848"/>
            </a:xfrm>
            <a:prstGeom prst="ellipse">
              <a:avLst/>
            </a:prstGeom>
            <a:solidFill>
              <a:schemeClr val="accent5"/>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871" name="Shape 1871"/>
            <p:cNvSpPr/>
            <p:nvPr/>
          </p:nvSpPr>
          <p:spPr>
            <a:xfrm>
              <a:off x="0" y="0"/>
              <a:ext cx="711656" cy="840740"/>
            </a:xfrm>
            <a:prstGeom prst="rect">
              <a:avLst/>
            </a:prstGeom>
            <a:noFill/>
            <a:ln w="25400" cap="flat">
              <a:noFill/>
              <a:miter lim="400000"/>
            </a:ln>
            <a:effectLst/>
            <a:extLst>
              <a:ext uri="{C572A759-6A51-4108-AA02-DFA0A04FC94B}">
                <ma14:wrappingTextBoxFlag xmlns="" xmlns:ma14="http://schemas.microsoft.com/office/mac/drawingml/2011/main" val="1"/>
              </a:ext>
            </a:extLst>
          </p:spPr>
          <p:txBody>
            <a:bodyPr wrap="square" lIns="121919" tIns="121919" rIns="121919" bIns="121919" numCol="1" anchor="b">
              <a:noAutofit/>
            </a:bodyPr>
            <a:lstStyle>
              <a:lvl1pPr>
                <a:defRPr sz="3000"/>
              </a:lvl1pPr>
            </a:lstStyle>
            <a:p>
              <a:r>
                <a:t>√</a:t>
              </a:r>
            </a:p>
          </p:txBody>
        </p:sp>
      </p:grpSp>
      <p:sp>
        <p:nvSpPr>
          <p:cNvPr id="1873" name="Shape 1873"/>
          <p:cNvSpPr/>
          <p:nvPr/>
        </p:nvSpPr>
        <p:spPr>
          <a:xfrm>
            <a:off x="16916232" y="10251499"/>
            <a:ext cx="1920088" cy="696700"/>
          </a:xfrm>
          <a:prstGeom prst="rect">
            <a:avLst/>
          </a:prstGeom>
          <a:solidFill>
            <a:srgbClr val="942192"/>
          </a:solidFill>
          <a:ln w="12700">
            <a:miter lim="400000"/>
          </a:ln>
          <a:effectLst>
            <a:outerShdw blurRad="38100" dist="25400" dir="5400000" rotWithShape="0">
              <a:srgbClr val="000000">
                <a:alpha val="50000"/>
              </a:srgbClr>
            </a:outerShdw>
          </a:effectLst>
          <a:extLst>
            <a:ext uri="{C572A759-6A51-4108-AA02-DFA0A04FC94B}">
              <ma14:wrappingTextBoxFlag xmlns="" xmlns:ma14="http://schemas.microsoft.com/office/mac/drawingml/2011/main" val="1"/>
            </a:ext>
          </a:extLst>
        </p:spPr>
        <p:txBody>
          <a:bodyPr lIns="50800" tIns="50800" rIns="50800" bIns="50800" anchor="ctr"/>
          <a:lstStyle>
            <a:lvl1pPr algn="ctr" defTabSz="825500">
              <a:lnSpc>
                <a:spcPct val="100000"/>
              </a:lnSpc>
              <a:spcBef>
                <a:spcPts val="0"/>
              </a:spcBef>
              <a:defRPr sz="3000" b="0">
                <a:latin typeface="Klavika Basic"/>
                <a:ea typeface="Klavika Basic"/>
                <a:cs typeface="Klavika Basic"/>
                <a:sym typeface="Klavika Basic"/>
              </a:defRPr>
            </a:lvl1pPr>
          </a:lstStyle>
          <a:p>
            <a:pPr>
              <a:defRPr sz="5000"/>
            </a:pPr>
            <a:r>
              <a:rPr sz="3000"/>
              <a:t>AWS</a:t>
            </a:r>
          </a:p>
        </p:txBody>
      </p:sp>
      <p:sp>
        <p:nvSpPr>
          <p:cNvPr id="1874" name="Shape 1874"/>
          <p:cNvSpPr/>
          <p:nvPr/>
        </p:nvSpPr>
        <p:spPr>
          <a:xfrm>
            <a:off x="16916232" y="11209574"/>
            <a:ext cx="1920088" cy="696700"/>
          </a:xfrm>
          <a:prstGeom prst="rect">
            <a:avLst/>
          </a:prstGeom>
          <a:solidFill>
            <a:srgbClr val="942192"/>
          </a:solidFill>
          <a:ln w="12700">
            <a:miter lim="400000"/>
          </a:ln>
          <a:effectLst>
            <a:outerShdw blurRad="38100" dist="25400" dir="5400000" rotWithShape="0">
              <a:srgbClr val="000000">
                <a:alpha val="50000"/>
              </a:srgbClr>
            </a:outerShdw>
          </a:effectLst>
          <a:extLst>
            <a:ext uri="{C572A759-6A51-4108-AA02-DFA0A04FC94B}">
              <ma14:wrappingTextBoxFlag xmlns="" xmlns:ma14="http://schemas.microsoft.com/office/mac/drawingml/2011/main" val="1"/>
            </a:ext>
          </a:extLst>
        </p:spPr>
        <p:txBody>
          <a:bodyPr lIns="50800" tIns="50800" rIns="50800" bIns="50800" anchor="ctr"/>
          <a:lstStyle>
            <a:lvl1pPr algn="ctr" defTabSz="825500">
              <a:lnSpc>
                <a:spcPct val="100000"/>
              </a:lnSpc>
              <a:spcBef>
                <a:spcPts val="0"/>
              </a:spcBef>
              <a:defRPr sz="3000" b="0">
                <a:latin typeface="Klavika Basic"/>
                <a:ea typeface="Klavika Basic"/>
                <a:cs typeface="Klavika Basic"/>
                <a:sym typeface="Klavika Basic"/>
              </a:defRPr>
            </a:lvl1pPr>
          </a:lstStyle>
          <a:p>
            <a:pPr>
              <a:defRPr sz="5000"/>
            </a:pPr>
            <a:r>
              <a:rPr sz="3000"/>
              <a:t>Azure</a:t>
            </a:r>
          </a:p>
        </p:txBody>
      </p:sp>
      <p:sp>
        <p:nvSpPr>
          <p:cNvPr id="1875" name="Shape 1875"/>
          <p:cNvSpPr/>
          <p:nvPr/>
        </p:nvSpPr>
        <p:spPr>
          <a:xfrm>
            <a:off x="16916232" y="9284282"/>
            <a:ext cx="1920088" cy="696699"/>
          </a:xfrm>
          <a:prstGeom prst="rect">
            <a:avLst/>
          </a:prstGeom>
          <a:solidFill>
            <a:srgbClr val="942192"/>
          </a:solidFill>
          <a:ln w="12700">
            <a:miter lim="400000"/>
          </a:ln>
          <a:effectLst>
            <a:outerShdw blurRad="38100" dist="25400" dir="5400000" rotWithShape="0">
              <a:srgbClr val="000000">
                <a:alpha val="50000"/>
              </a:srgbClr>
            </a:outerShdw>
          </a:effectLst>
          <a:extLst>
            <a:ext uri="{C572A759-6A51-4108-AA02-DFA0A04FC94B}">
              <ma14:wrappingTextBoxFlag xmlns="" xmlns:ma14="http://schemas.microsoft.com/office/mac/drawingml/2011/main" val="1"/>
            </a:ext>
          </a:extLst>
        </p:spPr>
        <p:txBody>
          <a:bodyPr lIns="50800" tIns="50800" rIns="50800" bIns="50800" anchor="ctr"/>
          <a:lstStyle>
            <a:lvl1pPr algn="ctr" defTabSz="825500">
              <a:lnSpc>
                <a:spcPct val="100000"/>
              </a:lnSpc>
              <a:spcBef>
                <a:spcPts val="0"/>
              </a:spcBef>
              <a:defRPr sz="3000" b="0">
                <a:latin typeface="Klavika Basic"/>
                <a:ea typeface="Klavika Basic"/>
                <a:cs typeface="Klavika Basic"/>
                <a:sym typeface="Klavika Basic"/>
              </a:defRPr>
            </a:lvl1pPr>
          </a:lstStyle>
          <a:p>
            <a:pPr>
              <a:defRPr sz="5000"/>
            </a:pPr>
            <a:r>
              <a:rPr sz="3000"/>
              <a:t>GCP</a:t>
            </a:r>
          </a:p>
        </p:txBody>
      </p:sp>
    </p:spTree>
  </p:cSld>
  <p:clrMapOvr>
    <a:masterClrMapping/>
  </p:clrMapOvr>
  <p:transition spd="slow"/>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9" name="Shape 1879"/>
          <p:cNvSpPr/>
          <p:nvPr/>
        </p:nvSpPr>
        <p:spPr>
          <a:xfrm>
            <a:off x="1858120" y="3362166"/>
            <a:ext cx="9022131" cy="9146283"/>
          </a:xfrm>
          <a:prstGeom prst="rect">
            <a:avLst/>
          </a:prstGeom>
          <a:gradFill>
            <a:gsLst>
              <a:gs pos="0">
                <a:srgbClr val="FFFFFF">
                  <a:alpha val="44001"/>
                </a:srgbClr>
              </a:gs>
              <a:gs pos="100000">
                <a:srgbClr val="EEEEEE">
                  <a:alpha val="44001"/>
                </a:srgbClr>
              </a:gs>
            </a:gsLst>
            <a:lin ang="16200000"/>
          </a:gra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880" name="Shape 1880"/>
          <p:cNvSpPr/>
          <p:nvPr/>
        </p:nvSpPr>
        <p:spPr>
          <a:xfrm>
            <a:off x="14661711" y="3234500"/>
            <a:ext cx="9022131" cy="9146283"/>
          </a:xfrm>
          <a:prstGeom prst="rect">
            <a:avLst/>
          </a:prstGeom>
          <a:gradFill>
            <a:gsLst>
              <a:gs pos="0">
                <a:srgbClr val="FFFFFF">
                  <a:alpha val="44001"/>
                </a:srgbClr>
              </a:gs>
              <a:gs pos="100000">
                <a:srgbClr val="EEEEEE">
                  <a:alpha val="44001"/>
                </a:srgbClr>
              </a:gs>
            </a:gsLst>
            <a:lin ang="16200000"/>
          </a:gra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881" name="Shape 1881"/>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77</a:t>
            </a:fld>
            <a:endParaRPr/>
          </a:p>
        </p:txBody>
      </p:sp>
      <p:sp>
        <p:nvSpPr>
          <p:cNvPr id="1882" name="Shape 1882"/>
          <p:cNvSpPr/>
          <p:nvPr/>
        </p:nvSpPr>
        <p:spPr>
          <a:xfrm>
            <a:off x="10255084" y="9170670"/>
            <a:ext cx="5031633" cy="2915961"/>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chemeClr val="accent4">
              <a:alpha val="14000"/>
            </a:schemeClr>
          </a:solidFill>
          <a:ln w="63500">
            <a:solidFill>
              <a:schemeClr val="accent4">
                <a:alpha val="56000"/>
              </a:schemeClr>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887" name="Group 1887"/>
          <p:cNvGrpSpPr/>
          <p:nvPr/>
        </p:nvGrpSpPr>
        <p:grpSpPr>
          <a:xfrm>
            <a:off x="12465370" y="10280274"/>
            <a:ext cx="611222" cy="696699"/>
            <a:chOff x="0" y="0"/>
            <a:chExt cx="611221" cy="696698"/>
          </a:xfrm>
        </p:grpSpPr>
        <p:sp>
          <p:nvSpPr>
            <p:cNvPr id="1883" name="Shape 1883"/>
            <p:cNvSpPr/>
            <p:nvPr/>
          </p:nvSpPr>
          <p:spPr>
            <a:xfrm>
              <a:off x="211052" y="123302"/>
              <a:ext cx="189117" cy="32906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7200"/>
                  </a:lnTo>
                  <a:lnTo>
                    <a:pt x="21600" y="21600"/>
                  </a:lnTo>
                  <a:lnTo>
                    <a:pt x="0" y="14400"/>
                  </a:lnTo>
                  <a:lnTo>
                    <a:pt x="0" y="0"/>
                  </a:lnTo>
                  <a:close/>
                </a:path>
              </a:pathLst>
            </a:custGeom>
            <a:solidFill>
              <a:schemeClr val="accent4"/>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1884" name="Shape 1884"/>
            <p:cNvSpPr/>
            <p:nvPr/>
          </p:nvSpPr>
          <p:spPr>
            <a:xfrm>
              <a:off x="420592" y="123302"/>
              <a:ext cx="190630" cy="329061"/>
            </a:xfrm>
            <a:custGeom>
              <a:avLst/>
              <a:gdLst/>
              <a:ahLst/>
              <a:cxnLst>
                <a:cxn ang="0">
                  <a:pos x="wd2" y="hd2"/>
                </a:cxn>
                <a:cxn ang="5400000">
                  <a:pos x="wd2" y="hd2"/>
                </a:cxn>
                <a:cxn ang="10800000">
                  <a:pos x="wd2" y="hd2"/>
                </a:cxn>
                <a:cxn ang="16200000">
                  <a:pos x="wd2" y="hd2"/>
                </a:cxn>
              </a:cxnLst>
              <a:rect l="0" t="0" r="r" b="b"/>
              <a:pathLst>
                <a:path w="21600" h="21600" extrusionOk="0">
                  <a:moveTo>
                    <a:pt x="0" y="7200"/>
                  </a:moveTo>
                  <a:lnTo>
                    <a:pt x="0" y="21600"/>
                  </a:lnTo>
                  <a:lnTo>
                    <a:pt x="21600" y="14400"/>
                  </a:lnTo>
                  <a:lnTo>
                    <a:pt x="21600" y="0"/>
                  </a:lnTo>
                  <a:lnTo>
                    <a:pt x="0" y="7200"/>
                  </a:lnTo>
                  <a:close/>
                </a:path>
              </a:pathLst>
            </a:custGeom>
            <a:solidFill>
              <a:srgbClr val="4040B2"/>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1885" name="Shape 1885"/>
            <p:cNvSpPr/>
            <p:nvPr/>
          </p:nvSpPr>
          <p:spPr>
            <a:xfrm>
              <a:off x="-1" y="-1"/>
              <a:ext cx="189874" cy="33057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4384"/>
                  </a:lnTo>
                  <a:lnTo>
                    <a:pt x="21600" y="21600"/>
                  </a:lnTo>
                  <a:lnTo>
                    <a:pt x="21600" y="7216"/>
                  </a:lnTo>
                  <a:lnTo>
                    <a:pt x="0" y="0"/>
                  </a:lnTo>
                  <a:close/>
                </a:path>
              </a:pathLst>
            </a:custGeom>
            <a:solidFill>
              <a:schemeClr val="accent4"/>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1886" name="Shape 1886"/>
            <p:cNvSpPr/>
            <p:nvPr/>
          </p:nvSpPr>
          <p:spPr>
            <a:xfrm>
              <a:off x="211052" y="366882"/>
              <a:ext cx="189117" cy="329817"/>
            </a:xfrm>
            <a:custGeom>
              <a:avLst/>
              <a:gdLst/>
              <a:ahLst/>
              <a:cxnLst>
                <a:cxn ang="0">
                  <a:pos x="wd2" y="hd2"/>
                </a:cxn>
                <a:cxn ang="5400000">
                  <a:pos x="wd2" y="hd2"/>
                </a:cxn>
                <a:cxn ang="10800000">
                  <a:pos x="wd2" y="hd2"/>
                </a:cxn>
                <a:cxn ang="16200000">
                  <a:pos x="wd2" y="hd2"/>
                </a:cxn>
              </a:cxnLst>
              <a:rect l="0" t="0" r="r" b="b"/>
              <a:pathLst>
                <a:path w="21600" h="21600" extrusionOk="0">
                  <a:moveTo>
                    <a:pt x="0" y="14417"/>
                  </a:moveTo>
                  <a:lnTo>
                    <a:pt x="21600" y="21600"/>
                  </a:lnTo>
                  <a:lnTo>
                    <a:pt x="21600" y="7233"/>
                  </a:lnTo>
                  <a:lnTo>
                    <a:pt x="0" y="0"/>
                  </a:lnTo>
                  <a:lnTo>
                    <a:pt x="0" y="14417"/>
                  </a:lnTo>
                  <a:close/>
                </a:path>
              </a:pathLst>
            </a:custGeom>
            <a:solidFill>
              <a:schemeClr val="accent4"/>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grpSp>
      <p:sp>
        <p:nvSpPr>
          <p:cNvPr id="1888" name="Shape 1888"/>
          <p:cNvSpPr/>
          <p:nvPr/>
        </p:nvSpPr>
        <p:spPr>
          <a:xfrm>
            <a:off x="8772954" y="10118800"/>
            <a:ext cx="2557732" cy="1019647"/>
          </a:xfrm>
          <a:prstGeom prst="rect">
            <a:avLst/>
          </a:prstGeom>
          <a:solidFill>
            <a:schemeClr val="accent4"/>
          </a:solidFill>
          <a:ln w="12700">
            <a:miter lim="400000"/>
          </a:ln>
          <a:effectLst>
            <a:outerShdw blurRad="38100" dist="25400" dir="5400000" rotWithShape="0">
              <a:srgbClr val="000000">
                <a:alpha val="50000"/>
              </a:srgbClr>
            </a:outerShdw>
          </a:effectLst>
          <a:extLst>
            <a:ext uri="{C572A759-6A51-4108-AA02-DFA0A04FC94B}">
              <ma14:wrappingTextBoxFlag xmlns="" xmlns:ma14="http://schemas.microsoft.com/office/mac/drawingml/2011/main" val="1"/>
            </a:ext>
          </a:extLst>
        </p:spPr>
        <p:txBody>
          <a:bodyPr lIns="50800" tIns="50800" rIns="50800" bIns="50800" anchor="ctr"/>
          <a:lstStyle>
            <a:lvl1pPr algn="ctr" defTabSz="825500">
              <a:lnSpc>
                <a:spcPct val="100000"/>
              </a:lnSpc>
              <a:spcBef>
                <a:spcPts val="0"/>
              </a:spcBef>
              <a:defRPr sz="3700" b="0">
                <a:latin typeface="Klavika Basic"/>
                <a:ea typeface="Klavika Basic"/>
                <a:cs typeface="Klavika Basic"/>
                <a:sym typeface="Klavika Basic"/>
              </a:defRPr>
            </a:lvl1pPr>
          </a:lstStyle>
          <a:p>
            <a:r>
              <a:t>Core</a:t>
            </a:r>
          </a:p>
        </p:txBody>
      </p:sp>
      <p:sp>
        <p:nvSpPr>
          <p:cNvPr id="1889" name="Shape 1889"/>
          <p:cNvSpPr>
            <a:spLocks noGrp="1"/>
          </p:cNvSpPr>
          <p:nvPr>
            <p:ph type="title"/>
          </p:nvPr>
        </p:nvSpPr>
        <p:spPr>
          <a:xfrm>
            <a:off x="1565396" y="875901"/>
            <a:ext cx="21746796" cy="1323495"/>
          </a:xfrm>
          <a:prstGeom prst="rect">
            <a:avLst/>
          </a:prstGeom>
        </p:spPr>
        <p:txBody>
          <a:bodyPr/>
          <a:lstStyle>
            <a:lvl1pPr defTabSz="1700783">
              <a:spcBef>
                <a:spcPts val="1700"/>
              </a:spcBef>
              <a:defRPr sz="6882" spc="-245">
                <a:latin typeface="Verdana"/>
                <a:ea typeface="Verdana"/>
                <a:cs typeface="Verdana"/>
                <a:sym typeface="Verdana"/>
              </a:defRPr>
            </a:lvl1pPr>
          </a:lstStyle>
          <a:p>
            <a:r>
              <a:t>Terraform Ecosystem</a:t>
            </a:r>
          </a:p>
        </p:txBody>
      </p:sp>
      <p:sp>
        <p:nvSpPr>
          <p:cNvPr id="1890" name="Shape 1890"/>
          <p:cNvSpPr/>
          <p:nvPr/>
        </p:nvSpPr>
        <p:spPr>
          <a:xfrm>
            <a:off x="14211275" y="10118800"/>
            <a:ext cx="2557732" cy="1019647"/>
          </a:xfrm>
          <a:prstGeom prst="rect">
            <a:avLst/>
          </a:prstGeom>
          <a:solidFill>
            <a:schemeClr val="accent4"/>
          </a:solidFill>
          <a:ln w="12700">
            <a:miter lim="400000"/>
          </a:ln>
          <a:effectLst>
            <a:outerShdw blurRad="38100" dist="25400" dir="5400000" rotWithShape="0">
              <a:srgbClr val="000000">
                <a:alpha val="50000"/>
              </a:srgbClr>
            </a:outerShdw>
          </a:effectLst>
          <a:extLst>
            <a:ext uri="{C572A759-6A51-4108-AA02-DFA0A04FC94B}">
              <ma14:wrappingTextBoxFlag xmlns="" xmlns:ma14="http://schemas.microsoft.com/office/mac/drawingml/2011/main" val="1"/>
            </a:ext>
          </a:extLst>
        </p:spPr>
        <p:txBody>
          <a:bodyPr lIns="50800" tIns="50800" rIns="50800" bIns="50800" anchor="ctr"/>
          <a:lstStyle>
            <a:lvl1pPr algn="ctr" defTabSz="825500">
              <a:lnSpc>
                <a:spcPct val="100000"/>
              </a:lnSpc>
              <a:spcBef>
                <a:spcPts val="0"/>
              </a:spcBef>
              <a:defRPr sz="3700" b="0">
                <a:latin typeface="Klavika Basic"/>
                <a:ea typeface="Klavika Basic"/>
                <a:cs typeface="Klavika Basic"/>
                <a:sym typeface="Klavika Basic"/>
              </a:defRPr>
            </a:lvl1pPr>
          </a:lstStyle>
          <a:p>
            <a:r>
              <a:t>Provider</a:t>
            </a:r>
          </a:p>
        </p:txBody>
      </p:sp>
      <p:sp>
        <p:nvSpPr>
          <p:cNvPr id="1891" name="Shape 1891"/>
          <p:cNvSpPr/>
          <p:nvPr/>
        </p:nvSpPr>
        <p:spPr>
          <a:xfrm>
            <a:off x="1570922" y="2091594"/>
            <a:ext cx="22599215" cy="840741"/>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nchor="b">
            <a:spAutoFit/>
          </a:bodyPr>
          <a:lstStyle>
            <a:lvl1pPr marL="88900" indent="-88900">
              <a:lnSpc>
                <a:spcPct val="90000"/>
              </a:lnSpc>
              <a:spcBef>
                <a:spcPts val="0"/>
              </a:spcBef>
              <a:defRPr sz="3900" i="1">
                <a:solidFill>
                  <a:schemeClr val="accent1"/>
                </a:solidFill>
                <a:latin typeface="Verdana"/>
                <a:ea typeface="Verdana"/>
                <a:cs typeface="Verdana"/>
                <a:sym typeface="Verdana"/>
              </a:defRPr>
            </a:lvl1pPr>
          </a:lstStyle>
          <a:p>
            <a:r>
              <a:t>Partnerships with 25+ technology providers, community support for many more</a:t>
            </a:r>
          </a:p>
        </p:txBody>
      </p:sp>
      <p:pic>
        <p:nvPicPr>
          <p:cNvPr id="1892" name="image26.png"/>
          <p:cNvPicPr>
            <a:picLocks noChangeAspect="1"/>
          </p:cNvPicPr>
          <p:nvPr/>
        </p:nvPicPr>
        <p:blipFill>
          <a:blip r:embed="rId3">
            <a:extLst/>
          </a:blip>
          <a:srcRect/>
          <a:stretch>
            <a:fillRect/>
          </a:stretch>
        </p:blipFill>
        <p:spPr>
          <a:xfrm>
            <a:off x="20722594" y="6487557"/>
            <a:ext cx="2339447" cy="935779"/>
          </a:xfrm>
          <a:prstGeom prst="rect">
            <a:avLst/>
          </a:prstGeom>
          <a:ln w="12700">
            <a:miter lim="400000"/>
          </a:ln>
        </p:spPr>
      </p:pic>
      <p:pic>
        <p:nvPicPr>
          <p:cNvPr id="1893" name="image27.png"/>
          <p:cNvPicPr>
            <a:picLocks noChangeAspect="1"/>
          </p:cNvPicPr>
          <p:nvPr/>
        </p:nvPicPr>
        <p:blipFill>
          <a:blip r:embed="rId4">
            <a:extLst/>
          </a:blip>
          <a:stretch>
            <a:fillRect/>
          </a:stretch>
        </p:blipFill>
        <p:spPr>
          <a:xfrm>
            <a:off x="15164113" y="6162940"/>
            <a:ext cx="2249954" cy="1390120"/>
          </a:xfrm>
          <a:prstGeom prst="rect">
            <a:avLst/>
          </a:prstGeom>
          <a:ln w="12700">
            <a:miter lim="400000"/>
          </a:ln>
        </p:spPr>
      </p:pic>
      <p:pic>
        <p:nvPicPr>
          <p:cNvPr id="1894" name="image29.png"/>
          <p:cNvPicPr>
            <a:picLocks noChangeAspect="1"/>
          </p:cNvPicPr>
          <p:nvPr/>
        </p:nvPicPr>
        <p:blipFill>
          <a:blip r:embed="rId5">
            <a:extLst/>
          </a:blip>
          <a:stretch>
            <a:fillRect/>
          </a:stretch>
        </p:blipFill>
        <p:spPr>
          <a:xfrm>
            <a:off x="20771082" y="8504700"/>
            <a:ext cx="2242603" cy="419101"/>
          </a:xfrm>
          <a:prstGeom prst="rect">
            <a:avLst/>
          </a:prstGeom>
          <a:ln w="12700">
            <a:miter lim="400000"/>
          </a:ln>
        </p:spPr>
      </p:pic>
      <p:pic>
        <p:nvPicPr>
          <p:cNvPr id="1895" name="image33.png"/>
          <p:cNvPicPr>
            <a:picLocks noChangeAspect="1"/>
          </p:cNvPicPr>
          <p:nvPr/>
        </p:nvPicPr>
        <p:blipFill>
          <a:blip r:embed="rId6">
            <a:extLst/>
          </a:blip>
          <a:stretch>
            <a:fillRect/>
          </a:stretch>
        </p:blipFill>
        <p:spPr>
          <a:xfrm>
            <a:off x="15334803" y="8040592"/>
            <a:ext cx="2467373" cy="1347316"/>
          </a:xfrm>
          <a:prstGeom prst="rect">
            <a:avLst/>
          </a:prstGeom>
          <a:ln w="12700">
            <a:miter lim="400000"/>
          </a:ln>
        </p:spPr>
      </p:pic>
      <p:pic>
        <p:nvPicPr>
          <p:cNvPr id="1896" name="pasted-image.png"/>
          <p:cNvPicPr>
            <a:picLocks noChangeAspect="1"/>
          </p:cNvPicPr>
          <p:nvPr/>
        </p:nvPicPr>
        <p:blipFill>
          <a:blip r:embed="rId7">
            <a:extLst/>
          </a:blip>
          <a:srcRect r="37626"/>
          <a:stretch>
            <a:fillRect/>
          </a:stretch>
        </p:blipFill>
        <p:spPr>
          <a:xfrm>
            <a:off x="17948746" y="6487557"/>
            <a:ext cx="2238978" cy="430758"/>
          </a:xfrm>
          <a:prstGeom prst="rect">
            <a:avLst/>
          </a:prstGeom>
          <a:ln w="12700">
            <a:miter lim="400000"/>
          </a:ln>
        </p:spPr>
      </p:pic>
      <p:pic>
        <p:nvPicPr>
          <p:cNvPr id="1897" name="pasted-image.png"/>
          <p:cNvPicPr>
            <a:picLocks noChangeAspect="1"/>
          </p:cNvPicPr>
          <p:nvPr/>
        </p:nvPicPr>
        <p:blipFill>
          <a:blip r:embed="rId7">
            <a:extLst/>
          </a:blip>
          <a:srcRect l="61350"/>
          <a:stretch>
            <a:fillRect/>
          </a:stretch>
        </p:blipFill>
        <p:spPr>
          <a:xfrm>
            <a:off x="18374593" y="7046358"/>
            <a:ext cx="1387383" cy="430758"/>
          </a:xfrm>
          <a:prstGeom prst="rect">
            <a:avLst/>
          </a:prstGeom>
          <a:ln w="12700">
            <a:miter lim="400000"/>
          </a:ln>
        </p:spPr>
      </p:pic>
      <p:pic>
        <p:nvPicPr>
          <p:cNvPr id="1898" name="pasted-image.tiff"/>
          <p:cNvPicPr>
            <a:picLocks noChangeAspect="1"/>
          </p:cNvPicPr>
          <p:nvPr/>
        </p:nvPicPr>
        <p:blipFill>
          <a:blip r:embed="rId8">
            <a:extLst/>
          </a:blip>
          <a:stretch>
            <a:fillRect/>
          </a:stretch>
        </p:blipFill>
        <p:spPr>
          <a:xfrm>
            <a:off x="5675447" y="7174649"/>
            <a:ext cx="1387476" cy="1521316"/>
          </a:xfrm>
          <a:prstGeom prst="rect">
            <a:avLst/>
          </a:prstGeom>
          <a:ln w="12700">
            <a:miter lim="400000"/>
          </a:ln>
        </p:spPr>
      </p:pic>
      <p:pic>
        <p:nvPicPr>
          <p:cNvPr id="1899" name="pasted-image.tiff"/>
          <p:cNvPicPr>
            <a:picLocks noChangeAspect="1"/>
          </p:cNvPicPr>
          <p:nvPr/>
        </p:nvPicPr>
        <p:blipFill>
          <a:blip r:embed="rId9">
            <a:extLst/>
          </a:blip>
          <a:stretch>
            <a:fillRect/>
          </a:stretch>
        </p:blipFill>
        <p:spPr>
          <a:xfrm>
            <a:off x="7967815" y="7174649"/>
            <a:ext cx="1530537" cy="1521316"/>
          </a:xfrm>
          <a:prstGeom prst="rect">
            <a:avLst/>
          </a:prstGeom>
          <a:ln w="12700">
            <a:miter lim="400000"/>
          </a:ln>
        </p:spPr>
      </p:pic>
      <p:pic>
        <p:nvPicPr>
          <p:cNvPr id="1900" name="pasted-image.tiff"/>
          <p:cNvPicPr>
            <a:picLocks noChangeAspect="1"/>
          </p:cNvPicPr>
          <p:nvPr/>
        </p:nvPicPr>
        <p:blipFill>
          <a:blip r:embed="rId10">
            <a:extLst/>
          </a:blip>
          <a:stretch>
            <a:fillRect/>
          </a:stretch>
        </p:blipFill>
        <p:spPr>
          <a:xfrm>
            <a:off x="2989783" y="6890504"/>
            <a:ext cx="2089607" cy="2089607"/>
          </a:xfrm>
          <a:prstGeom prst="rect">
            <a:avLst/>
          </a:prstGeom>
          <a:ln w="12700">
            <a:miter lim="400000"/>
          </a:ln>
        </p:spPr>
      </p:pic>
      <p:sp>
        <p:nvSpPr>
          <p:cNvPr id="1901" name="Shape 1901"/>
          <p:cNvSpPr/>
          <p:nvPr/>
        </p:nvSpPr>
        <p:spPr>
          <a:xfrm>
            <a:off x="1252163" y="4271235"/>
            <a:ext cx="23037635" cy="1"/>
          </a:xfrm>
          <a:prstGeom prst="line">
            <a:avLst/>
          </a:prstGeom>
          <a:ln w="63500">
            <a:solidFill>
              <a:srgbClr val="FFFFFF"/>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902" name="Shape 1902"/>
          <p:cNvSpPr/>
          <p:nvPr/>
        </p:nvSpPr>
        <p:spPr>
          <a:xfrm>
            <a:off x="15628405" y="3444575"/>
            <a:ext cx="7467601" cy="664634"/>
          </a:xfrm>
          <a:prstGeom prst="rect">
            <a:avLst/>
          </a:prstGeom>
          <a:ln w="254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lgn="ctr">
              <a:lnSpc>
                <a:spcPct val="150000"/>
              </a:lnSpc>
              <a:spcBef>
                <a:spcPts val="0"/>
              </a:spcBef>
              <a:defRPr sz="2600" cap="all">
                <a:solidFill>
                  <a:srgbClr val="44546A"/>
                </a:solidFill>
                <a:latin typeface="Verdana"/>
                <a:ea typeface="Verdana"/>
                <a:cs typeface="Verdana"/>
                <a:sym typeface="Verdana"/>
              </a:defRPr>
            </a:lvl1pPr>
          </a:lstStyle>
          <a:p>
            <a:r>
              <a:t>Infrastructure providers</a:t>
            </a:r>
          </a:p>
        </p:txBody>
      </p:sp>
      <p:sp>
        <p:nvSpPr>
          <p:cNvPr id="1903" name="Shape 1903"/>
          <p:cNvSpPr/>
          <p:nvPr/>
        </p:nvSpPr>
        <p:spPr>
          <a:xfrm>
            <a:off x="2635385" y="3482675"/>
            <a:ext cx="7467601" cy="664634"/>
          </a:xfrm>
          <a:prstGeom prst="rect">
            <a:avLst/>
          </a:prstGeom>
          <a:ln w="254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lgn="ctr">
              <a:lnSpc>
                <a:spcPct val="150000"/>
              </a:lnSpc>
              <a:spcBef>
                <a:spcPts val="0"/>
              </a:spcBef>
              <a:defRPr sz="2600" cap="all">
                <a:solidFill>
                  <a:srgbClr val="44546A"/>
                </a:solidFill>
                <a:latin typeface="Verdana"/>
                <a:ea typeface="Verdana"/>
                <a:cs typeface="Verdana"/>
                <a:sym typeface="Verdana"/>
              </a:defRPr>
            </a:lvl1pPr>
          </a:lstStyle>
          <a:p>
            <a:r>
              <a:t>Version-control Systems</a:t>
            </a:r>
          </a:p>
        </p:txBody>
      </p:sp>
      <p:pic>
        <p:nvPicPr>
          <p:cNvPr id="1904" name="pasted-image.tiff"/>
          <p:cNvPicPr>
            <a:picLocks noChangeAspect="1"/>
          </p:cNvPicPr>
          <p:nvPr/>
        </p:nvPicPr>
        <p:blipFill>
          <a:blip r:embed="rId11">
            <a:extLst/>
          </a:blip>
          <a:stretch>
            <a:fillRect/>
          </a:stretch>
        </p:blipFill>
        <p:spPr>
          <a:xfrm>
            <a:off x="18303230" y="8100350"/>
            <a:ext cx="1739094" cy="1227801"/>
          </a:xfrm>
          <a:prstGeom prst="rect">
            <a:avLst/>
          </a:prstGeom>
          <a:ln w="12700">
            <a:miter lim="400000"/>
          </a:ln>
        </p:spPr>
      </p:pic>
      <p:sp>
        <p:nvSpPr>
          <p:cNvPr id="1905" name="Shape 1905"/>
          <p:cNvSpPr/>
          <p:nvPr/>
        </p:nvSpPr>
        <p:spPr>
          <a:xfrm>
            <a:off x="14569856" y="11765129"/>
            <a:ext cx="8635531" cy="561341"/>
          </a:xfrm>
          <a:prstGeom prst="rect">
            <a:avLst/>
          </a:prstGeom>
          <a:ln w="25400">
            <a:miter lim="400000"/>
          </a:ln>
          <a:extLst>
            <a:ext uri="{C572A759-6A51-4108-AA02-DFA0A04FC94B}">
              <ma14:wrappingTextBoxFlag xmlns="" xmlns:ma14="http://schemas.microsoft.com/office/mac/drawingml/2011/main" val="1"/>
            </a:ext>
          </a:extLst>
        </p:spPr>
        <p:txBody>
          <a:bodyPr lIns="121919" tIns="121919" rIns="121919" bIns="121919" anchor="b">
            <a:spAutoFit/>
          </a:bodyPr>
          <a:lstStyle/>
          <a:p>
            <a:pPr algn="r">
              <a:lnSpc>
                <a:spcPct val="100000"/>
              </a:lnSpc>
              <a:spcBef>
                <a:spcPts val="0"/>
              </a:spcBef>
              <a:defRPr sz="2100" b="0">
                <a:solidFill>
                  <a:srgbClr val="535353"/>
                </a:solidFill>
                <a:latin typeface="Verdana"/>
                <a:ea typeface="Verdana"/>
                <a:cs typeface="Verdana"/>
                <a:sym typeface="Verdana"/>
              </a:defRPr>
            </a:pPr>
            <a:r>
              <a:t>List of all 70+ providers </a:t>
            </a:r>
            <a:r>
              <a:rPr u="sng">
                <a:uFill>
                  <a:solidFill>
                    <a:srgbClr val="0563C1"/>
                  </a:solidFill>
                </a:uFill>
                <a:hlinkClick r:id="rId12"/>
              </a:rPr>
              <a:t>www.terraform.io/docs/providers/</a:t>
            </a:r>
          </a:p>
        </p:txBody>
      </p:sp>
      <p:sp>
        <p:nvSpPr>
          <p:cNvPr id="1906" name="Shape 1906"/>
          <p:cNvSpPr/>
          <p:nvPr/>
        </p:nvSpPr>
        <p:spPr>
          <a:xfrm>
            <a:off x="5611140" y="11118582"/>
            <a:ext cx="2532332" cy="1390119"/>
          </a:xfrm>
          <a:prstGeom prst="rect">
            <a:avLst/>
          </a:prstGeom>
          <a:solidFill>
            <a:srgbClr val="DDDDDD"/>
          </a:soli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907" name="Shape 1907"/>
          <p:cNvSpPr/>
          <p:nvPr/>
        </p:nvSpPr>
        <p:spPr>
          <a:xfrm>
            <a:off x="4363894" y="10641323"/>
            <a:ext cx="4261770" cy="1"/>
          </a:xfrm>
          <a:prstGeom prst="line">
            <a:avLst/>
          </a:prstGeom>
          <a:ln w="63500">
            <a:solidFill>
              <a:schemeClr val="accent3"/>
            </a:solidFill>
            <a:miter lim="400000"/>
            <a:tailEnd type="triangle"/>
          </a:ln>
        </p:spPr>
        <p:txBody>
          <a:bodyPr lIns="50800" tIns="50800" rIns="50800" bIns="50800" anchor="ctr"/>
          <a:lstStyle/>
          <a:p>
            <a:pPr algn="ctr" defTabSz="825500">
              <a:lnSpc>
                <a:spcPct val="100000"/>
              </a:lnSpc>
              <a:spcBef>
                <a:spcPts val="0"/>
              </a:spcBef>
              <a:defRPr sz="3200" b="0">
                <a:solidFill>
                  <a:srgbClr val="000000"/>
                </a:solidFill>
                <a:latin typeface="Helvetica Light"/>
                <a:ea typeface="Helvetica Light"/>
                <a:cs typeface="Helvetica Light"/>
                <a:sym typeface="Helvetica Light"/>
              </a:defRPr>
            </a:pPr>
            <a:endParaRPr/>
          </a:p>
        </p:txBody>
      </p:sp>
      <p:grpSp>
        <p:nvGrpSpPr>
          <p:cNvPr id="1910" name="Group 1910"/>
          <p:cNvGrpSpPr/>
          <p:nvPr/>
        </p:nvGrpSpPr>
        <p:grpSpPr>
          <a:xfrm>
            <a:off x="3535507" y="10158731"/>
            <a:ext cx="681097" cy="786683"/>
            <a:chOff x="0" y="0"/>
            <a:chExt cx="681096" cy="786682"/>
          </a:xfrm>
        </p:grpSpPr>
        <p:sp>
          <p:nvSpPr>
            <p:cNvPr id="1908" name="Shape 1908"/>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909" name="Shape 1909"/>
            <p:cNvSpPr/>
            <p:nvPr/>
          </p:nvSpPr>
          <p:spPr>
            <a:xfrm>
              <a:off x="0" y="399270"/>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nvGrpSpPr>
          <p:cNvPr id="1917" name="Group 1917"/>
          <p:cNvGrpSpPr/>
          <p:nvPr/>
        </p:nvGrpSpPr>
        <p:grpSpPr>
          <a:xfrm>
            <a:off x="6028302" y="10006323"/>
            <a:ext cx="1270001" cy="1270001"/>
            <a:chOff x="0" y="0"/>
            <a:chExt cx="1270000" cy="1270000"/>
          </a:xfrm>
        </p:grpSpPr>
        <p:sp>
          <p:nvSpPr>
            <p:cNvPr id="1911" name="Shape 1911"/>
            <p:cNvSpPr/>
            <p:nvPr/>
          </p:nvSpPr>
          <p:spPr>
            <a:xfrm>
              <a:off x="0" y="0"/>
              <a:ext cx="1270000" cy="1270000"/>
            </a:xfrm>
            <a:prstGeom prst="ellipse">
              <a:avLst/>
            </a:prstGeom>
            <a:solidFill>
              <a:srgbClr val="FFFFFF"/>
            </a:solidFill>
            <a:ln w="25400" cap="flat">
              <a:solidFill>
                <a:srgbClr val="A7A7A7"/>
              </a:solidFill>
              <a:prstDash val="solid"/>
              <a:miter lim="8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916" name="Group 1916"/>
            <p:cNvGrpSpPr/>
            <p:nvPr/>
          </p:nvGrpSpPr>
          <p:grpSpPr>
            <a:xfrm>
              <a:off x="116500" y="159352"/>
              <a:ext cx="1011600" cy="976696"/>
              <a:chOff x="0" y="0"/>
              <a:chExt cx="1011598" cy="976695"/>
            </a:xfrm>
          </p:grpSpPr>
          <p:sp>
            <p:nvSpPr>
              <p:cNvPr id="1912" name="Shape 1912"/>
              <p:cNvSpPr/>
              <p:nvPr/>
            </p:nvSpPr>
            <p:spPr>
              <a:xfrm>
                <a:off x="215973" y="881946"/>
                <a:ext cx="584441" cy="9475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8532" y="13722"/>
                      <a:pt x="14817" y="21600"/>
                      <a:pt x="10820" y="21600"/>
                    </a:cubicBezTo>
                    <a:cubicBezTo>
                      <a:pt x="6823" y="21600"/>
                      <a:pt x="3109" y="13722"/>
                      <a:pt x="0" y="0"/>
                    </a:cubicBezTo>
                  </a:path>
                </a:pathLst>
              </a:custGeom>
              <a:noFill/>
              <a:ln w="25400" cap="flat">
                <a:solidFill>
                  <a:srgbClr val="DDDDDD"/>
                </a:solidFill>
                <a:prstDash val="solid"/>
                <a:miter lim="800000"/>
                <a:tailEnd type="triangle" w="med" len="med"/>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913" name="Shape 1913"/>
              <p:cNvSpPr/>
              <p:nvPr/>
            </p:nvSpPr>
            <p:spPr>
              <a:xfrm>
                <a:off x="0" y="0"/>
                <a:ext cx="310880" cy="47343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0" y="21501"/>
                      <a:pt x="0" y="21402"/>
                      <a:pt x="0" y="21352"/>
                    </a:cubicBezTo>
                    <a:cubicBezTo>
                      <a:pt x="0" y="11692"/>
                      <a:pt x="8881" y="3517"/>
                      <a:pt x="21600" y="0"/>
                    </a:cubicBezTo>
                  </a:path>
                </a:pathLst>
              </a:custGeom>
              <a:noFill/>
              <a:ln w="25400" cap="flat">
                <a:solidFill>
                  <a:srgbClr val="DDDDDD"/>
                </a:solidFill>
                <a:prstDash val="solid"/>
                <a:miter lim="800000"/>
                <a:tailEnd type="triangle" w="med" len="med"/>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914" name="Shape 1914"/>
              <p:cNvSpPr/>
              <p:nvPr/>
            </p:nvSpPr>
            <p:spPr>
              <a:xfrm>
                <a:off x="724714" y="9586"/>
                <a:ext cx="286885" cy="463847"/>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21600" y="21498"/>
                      <a:pt x="21600" y="21397"/>
                      <a:pt x="21600" y="21346"/>
                    </a:cubicBezTo>
                    <a:cubicBezTo>
                      <a:pt x="21600" y="11944"/>
                      <a:pt x="12715" y="3761"/>
                      <a:pt x="0" y="0"/>
                    </a:cubicBezTo>
                  </a:path>
                </a:pathLst>
              </a:custGeom>
              <a:noFill/>
              <a:ln w="25400" cap="flat">
                <a:solidFill>
                  <a:srgbClr val="DDDDDD"/>
                </a:solidFill>
                <a:prstDash val="solid"/>
                <a:miter lim="800000"/>
                <a:headEnd type="triangle" w="med" len="med"/>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915" name="Shape 1915"/>
              <p:cNvSpPr/>
              <p:nvPr/>
            </p:nvSpPr>
            <p:spPr>
              <a:xfrm>
                <a:off x="130920" y="88802"/>
                <a:ext cx="762001" cy="762001"/>
              </a:xfrm>
              <a:prstGeom prst="ellipse">
                <a:avLst/>
              </a:prstGeom>
              <a:solidFill>
                <a:srgbClr val="DDDDDD"/>
              </a:solidFill>
              <a:ln w="25400" cap="flat">
                <a:solidFill>
                  <a:srgbClr val="DDDDDD"/>
                </a:solidFill>
                <a:prstDash val="solid"/>
                <a:miter lim="8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grpSp>
      <p:grpSp>
        <p:nvGrpSpPr>
          <p:cNvPr id="1922" name="Group 1922"/>
          <p:cNvGrpSpPr/>
          <p:nvPr/>
        </p:nvGrpSpPr>
        <p:grpSpPr>
          <a:xfrm>
            <a:off x="5789713" y="11303794"/>
            <a:ext cx="1019695" cy="1019695"/>
            <a:chOff x="0" y="0"/>
            <a:chExt cx="1019694" cy="1019694"/>
          </a:xfrm>
        </p:grpSpPr>
        <p:pic>
          <p:nvPicPr>
            <p:cNvPr id="1918" name="pasted-image.pdf"/>
            <p:cNvPicPr>
              <a:picLocks noChangeAspect="1"/>
            </p:cNvPicPr>
            <p:nvPr/>
          </p:nvPicPr>
          <p:blipFill>
            <a:blip r:embed="rId13">
              <a:alphaModFix amt="34000"/>
              <a:extLst/>
            </a:blip>
            <a:srcRect/>
            <a:stretch>
              <a:fillRect/>
            </a:stretch>
          </p:blipFill>
          <p:spPr>
            <a:xfrm>
              <a:off x="0" y="0"/>
              <a:ext cx="1019695" cy="1019695"/>
            </a:xfrm>
            <a:prstGeom prst="rect">
              <a:avLst/>
            </a:prstGeom>
            <a:ln w="12700" cap="flat">
              <a:noFill/>
              <a:miter lim="400000"/>
            </a:ln>
            <a:effectLst/>
          </p:spPr>
        </p:pic>
        <p:sp>
          <p:nvSpPr>
            <p:cNvPr id="1919" name="Shape 1919"/>
            <p:cNvSpPr/>
            <p:nvPr/>
          </p:nvSpPr>
          <p:spPr>
            <a:xfrm>
              <a:off x="162757" y="126755"/>
              <a:ext cx="694057" cy="224769"/>
            </a:xfrm>
            <a:prstGeom prst="rect">
              <a:avLst/>
            </a:prstGeom>
            <a:solidFill>
              <a:schemeClr val="accent3"/>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920" name="Shape 1920"/>
            <p:cNvSpPr/>
            <p:nvPr/>
          </p:nvSpPr>
          <p:spPr>
            <a:xfrm>
              <a:off x="162757" y="397402"/>
              <a:ext cx="694057" cy="224769"/>
            </a:xfrm>
            <a:prstGeom prst="rect">
              <a:avLst/>
            </a:prstGeom>
            <a:solidFill>
              <a:schemeClr val="accent3"/>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921" name="Shape 1921"/>
            <p:cNvSpPr/>
            <p:nvPr/>
          </p:nvSpPr>
          <p:spPr>
            <a:xfrm>
              <a:off x="162757" y="668049"/>
              <a:ext cx="694057" cy="224769"/>
            </a:xfrm>
            <a:prstGeom prst="rect">
              <a:avLst/>
            </a:prstGeom>
            <a:solidFill>
              <a:schemeClr val="accent3"/>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grpSp>
        <p:nvGrpSpPr>
          <p:cNvPr id="1927" name="Group 1927"/>
          <p:cNvGrpSpPr/>
          <p:nvPr/>
        </p:nvGrpSpPr>
        <p:grpSpPr>
          <a:xfrm>
            <a:off x="6945203" y="11303794"/>
            <a:ext cx="1019695" cy="1019695"/>
            <a:chOff x="0" y="0"/>
            <a:chExt cx="1019694" cy="1019694"/>
          </a:xfrm>
        </p:grpSpPr>
        <p:pic>
          <p:nvPicPr>
            <p:cNvPr id="1923" name="pasted-image.pdf"/>
            <p:cNvPicPr>
              <a:picLocks noChangeAspect="1"/>
            </p:cNvPicPr>
            <p:nvPr/>
          </p:nvPicPr>
          <p:blipFill>
            <a:blip r:embed="rId13">
              <a:alphaModFix amt="34000"/>
              <a:extLst/>
            </a:blip>
            <a:srcRect/>
            <a:stretch>
              <a:fillRect/>
            </a:stretch>
          </p:blipFill>
          <p:spPr>
            <a:xfrm>
              <a:off x="0" y="0"/>
              <a:ext cx="1019695" cy="1019695"/>
            </a:xfrm>
            <a:prstGeom prst="rect">
              <a:avLst/>
            </a:prstGeom>
            <a:ln w="12700" cap="flat">
              <a:noFill/>
              <a:miter lim="400000"/>
            </a:ln>
            <a:effectLst/>
          </p:spPr>
        </p:pic>
        <p:sp>
          <p:nvSpPr>
            <p:cNvPr id="1924" name="Shape 1924"/>
            <p:cNvSpPr/>
            <p:nvPr/>
          </p:nvSpPr>
          <p:spPr>
            <a:xfrm>
              <a:off x="162757" y="126755"/>
              <a:ext cx="694057" cy="224769"/>
            </a:xfrm>
            <a:prstGeom prst="rect">
              <a:avLst/>
            </a:prstGeom>
            <a:solidFill>
              <a:schemeClr val="accent3"/>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925" name="Shape 1925"/>
            <p:cNvSpPr/>
            <p:nvPr/>
          </p:nvSpPr>
          <p:spPr>
            <a:xfrm>
              <a:off x="162757" y="397402"/>
              <a:ext cx="694057" cy="224769"/>
            </a:xfrm>
            <a:prstGeom prst="rect">
              <a:avLst/>
            </a:prstGeom>
            <a:solidFill>
              <a:schemeClr val="accent3"/>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926" name="Shape 1926"/>
            <p:cNvSpPr/>
            <p:nvPr/>
          </p:nvSpPr>
          <p:spPr>
            <a:xfrm>
              <a:off x="162757" y="668049"/>
              <a:ext cx="694057" cy="224769"/>
            </a:xfrm>
            <a:prstGeom prst="rect">
              <a:avLst/>
            </a:prstGeom>
            <a:solidFill>
              <a:schemeClr val="accent3"/>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spTree>
  </p:cSld>
  <p:clrMapOvr>
    <a:masterClrMapping/>
  </p:clrMapOvr>
  <p:transition spd="slow"/>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1" name="Shape 1931"/>
          <p:cNvSpPr>
            <a:spLocks noGrp="1"/>
          </p:cNvSpPr>
          <p:nvPr>
            <p:ph type="title"/>
          </p:nvPr>
        </p:nvSpPr>
        <p:spPr>
          <a:prstGeom prst="rect">
            <a:avLst/>
          </a:prstGeom>
        </p:spPr>
        <p:txBody>
          <a:bodyPr/>
          <a:lstStyle/>
          <a:p>
            <a:r>
              <a:t>Use Cases</a:t>
            </a:r>
          </a:p>
        </p:txBody>
      </p:sp>
      <p:sp>
        <p:nvSpPr>
          <p:cNvPr id="1932" name="Shape 1932"/>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78</a:t>
            </a:fld>
            <a:endParaRPr/>
          </a:p>
        </p:txBody>
      </p:sp>
      <p:graphicFrame>
        <p:nvGraphicFramePr>
          <p:cNvPr id="1933" name="Table 1933"/>
          <p:cNvGraphicFramePr/>
          <p:nvPr/>
        </p:nvGraphicFramePr>
        <p:xfrm>
          <a:off x="1687939" y="4191000"/>
          <a:ext cx="20828001" cy="10147300"/>
        </p:xfrm>
        <a:graphic>
          <a:graphicData uri="http://schemas.openxmlformats.org/drawingml/2006/table">
            <a:tbl>
              <a:tblPr>
                <a:tableStyleId>{4C3C2611-4C71-4FC5-86AE-919BDF0F9419}</a:tableStyleId>
              </a:tblPr>
              <a:tblGrid>
                <a:gridCol w="6977211">
                  <a:extLst>
                    <a:ext uri="{9D8B030D-6E8A-4147-A177-3AD203B41FA5}">
                      <a16:colId xmlns:a16="http://schemas.microsoft.com/office/drawing/2014/main" val="20000"/>
                    </a:ext>
                  </a:extLst>
                </a:gridCol>
                <a:gridCol w="595277">
                  <a:extLst>
                    <a:ext uri="{9D8B030D-6E8A-4147-A177-3AD203B41FA5}">
                      <a16:colId xmlns:a16="http://schemas.microsoft.com/office/drawing/2014/main" val="20001"/>
                    </a:ext>
                  </a:extLst>
                </a:gridCol>
                <a:gridCol w="6977211">
                  <a:extLst>
                    <a:ext uri="{9D8B030D-6E8A-4147-A177-3AD203B41FA5}">
                      <a16:colId xmlns:a16="http://schemas.microsoft.com/office/drawing/2014/main" val="20002"/>
                    </a:ext>
                  </a:extLst>
                </a:gridCol>
                <a:gridCol w="595277">
                  <a:extLst>
                    <a:ext uri="{9D8B030D-6E8A-4147-A177-3AD203B41FA5}">
                      <a16:colId xmlns:a16="http://schemas.microsoft.com/office/drawing/2014/main" val="20003"/>
                    </a:ext>
                  </a:extLst>
                </a:gridCol>
                <a:gridCol w="6977211">
                  <a:extLst>
                    <a:ext uri="{9D8B030D-6E8A-4147-A177-3AD203B41FA5}">
                      <a16:colId xmlns:a16="http://schemas.microsoft.com/office/drawing/2014/main" val="20004"/>
                    </a:ext>
                  </a:extLst>
                </a:gridCol>
              </a:tblGrid>
              <a:tr h="1524000">
                <a:tc>
                  <a:txBody>
                    <a:bodyPr/>
                    <a:lstStyle/>
                    <a:p>
                      <a:pPr algn="ctr" defTabSz="914400">
                        <a:defRPr sz="1800"/>
                      </a:pPr>
                      <a:r>
                        <a:rPr sz="3600" b="1">
                          <a:solidFill>
                            <a:srgbClr val="FFFFFF"/>
                          </a:solidFill>
                        </a:rPr>
                        <a:t>Infrastructure as Code</a:t>
                      </a:r>
                    </a:p>
                  </a:txBody>
                  <a:tcPr marL="50800" marR="50800" marT="50800" marB="50800" anchor="ctr" horzOverflow="overflow">
                    <a:lnL w="38100">
                      <a:solidFill>
                        <a:schemeClr val="accent4"/>
                      </a:solidFill>
                      <a:miter lim="400000"/>
                    </a:lnL>
                    <a:lnR w="38100">
                      <a:solidFill>
                        <a:schemeClr val="accent4"/>
                      </a:solidFill>
                      <a:miter lim="400000"/>
                    </a:lnR>
                    <a:lnT w="38100">
                      <a:solidFill>
                        <a:schemeClr val="accent4"/>
                      </a:solidFill>
                      <a:miter lim="400000"/>
                    </a:lnT>
                    <a:lnB w="38100">
                      <a:solidFill>
                        <a:schemeClr val="accent4"/>
                      </a:solidFill>
                      <a:miter lim="400000"/>
                    </a:lnB>
                    <a:solidFill>
                      <a:schemeClr val="accent4"/>
                    </a:solidFill>
                  </a:tcPr>
                </a:tc>
                <a:tc>
                  <a:txBody>
                    <a:bodyPr/>
                    <a:lstStyle/>
                    <a:p>
                      <a:pPr algn="ctr" defTabSz="914400">
                        <a:defRPr sz="3600" b="1"/>
                      </a:pPr>
                      <a:endParaRPr/>
                    </a:p>
                  </a:txBody>
                  <a:tcPr marL="50800" marR="50800" marT="50800" marB="50800" anchor="ctr" horzOverflow="overflow">
                    <a:lnL w="38100">
                      <a:solidFill>
                        <a:schemeClr val="accent4"/>
                      </a:solidFill>
                      <a:miter lim="400000"/>
                    </a:lnL>
                    <a:lnR w="38100">
                      <a:solidFill>
                        <a:schemeClr val="accent4"/>
                      </a:solidFill>
                      <a:miter lim="400000"/>
                    </a:lnR>
                    <a:lnT w="12700">
                      <a:miter lim="400000"/>
                    </a:lnT>
                    <a:lnB w="12700">
                      <a:miter lim="400000"/>
                    </a:lnB>
                    <a:solidFill>
                      <a:srgbClr val="FFFFFF"/>
                    </a:solidFill>
                  </a:tcPr>
                </a:tc>
                <a:tc>
                  <a:txBody>
                    <a:bodyPr/>
                    <a:lstStyle/>
                    <a:p>
                      <a:pPr algn="ctr" defTabSz="914400">
                        <a:defRPr sz="1800"/>
                      </a:pPr>
                      <a:r>
                        <a:rPr sz="3600" b="1">
                          <a:solidFill>
                            <a:srgbClr val="FFFFFF"/>
                          </a:solidFill>
                        </a:rPr>
                        <a:t>Multi-Cloud Management</a:t>
                      </a:r>
                    </a:p>
                  </a:txBody>
                  <a:tcPr marL="50800" marR="50800" marT="50800" marB="50800" anchor="ctr" horzOverflow="overflow">
                    <a:lnL w="38100">
                      <a:solidFill>
                        <a:schemeClr val="accent4"/>
                      </a:solidFill>
                      <a:miter lim="400000"/>
                    </a:lnL>
                    <a:lnR w="38100">
                      <a:solidFill>
                        <a:schemeClr val="accent4"/>
                      </a:solidFill>
                      <a:miter lim="400000"/>
                    </a:lnR>
                    <a:lnT w="38100">
                      <a:solidFill>
                        <a:schemeClr val="accent4"/>
                      </a:solidFill>
                      <a:miter lim="400000"/>
                    </a:lnT>
                    <a:lnB w="38100">
                      <a:solidFill>
                        <a:schemeClr val="accent4"/>
                      </a:solidFill>
                      <a:miter lim="400000"/>
                    </a:lnB>
                    <a:solidFill>
                      <a:schemeClr val="accent4"/>
                    </a:solidFill>
                  </a:tcPr>
                </a:tc>
                <a:tc>
                  <a:txBody>
                    <a:bodyPr/>
                    <a:lstStyle/>
                    <a:p>
                      <a:pPr algn="ctr" defTabSz="914400">
                        <a:defRPr sz="3600" b="1"/>
                      </a:pPr>
                      <a:endParaRPr/>
                    </a:p>
                  </a:txBody>
                  <a:tcPr marL="50800" marR="50800" marT="50800" marB="50800" anchor="ctr" horzOverflow="overflow">
                    <a:lnL w="38100">
                      <a:solidFill>
                        <a:schemeClr val="accent4"/>
                      </a:solidFill>
                      <a:miter lim="400000"/>
                    </a:lnL>
                    <a:lnR w="38100">
                      <a:solidFill>
                        <a:schemeClr val="accent4"/>
                      </a:solidFill>
                      <a:miter lim="400000"/>
                    </a:lnR>
                    <a:lnT w="12700">
                      <a:miter lim="400000"/>
                    </a:lnT>
                    <a:lnB w="12700">
                      <a:miter lim="400000"/>
                    </a:lnB>
                    <a:solidFill>
                      <a:srgbClr val="FFFFFF"/>
                    </a:solidFill>
                  </a:tcPr>
                </a:tc>
                <a:tc>
                  <a:txBody>
                    <a:bodyPr/>
                    <a:lstStyle/>
                    <a:p>
                      <a:pPr algn="ctr" defTabSz="914400">
                        <a:defRPr sz="1800"/>
                      </a:pPr>
                      <a:r>
                        <a:rPr sz="3600" b="1">
                          <a:solidFill>
                            <a:srgbClr val="FFFFFF"/>
                          </a:solidFill>
                        </a:rPr>
                        <a:t>Self-Service Infrastructure</a:t>
                      </a:r>
                    </a:p>
                  </a:txBody>
                  <a:tcPr marL="50800" marR="50800" marT="50800" marB="50800" anchor="ctr" horzOverflow="overflow">
                    <a:lnL w="38100">
                      <a:solidFill>
                        <a:schemeClr val="accent4"/>
                      </a:solidFill>
                      <a:miter lim="400000"/>
                    </a:lnL>
                    <a:lnR w="38100">
                      <a:solidFill>
                        <a:schemeClr val="accent4"/>
                      </a:solidFill>
                      <a:miter lim="400000"/>
                    </a:lnR>
                    <a:lnT w="38100">
                      <a:solidFill>
                        <a:schemeClr val="accent4"/>
                      </a:solidFill>
                      <a:miter lim="400000"/>
                    </a:lnT>
                    <a:lnB w="38100">
                      <a:solidFill>
                        <a:schemeClr val="accent4"/>
                      </a:solidFill>
                      <a:miter lim="400000"/>
                    </a:lnB>
                    <a:solidFill>
                      <a:schemeClr val="accent4"/>
                    </a:solidFill>
                  </a:tcPr>
                </a:tc>
                <a:extLst>
                  <a:ext uri="{0D108BD9-81ED-4DB2-BD59-A6C34878D82A}">
                    <a16:rowId xmlns:a16="http://schemas.microsoft.com/office/drawing/2014/main" val="10000"/>
                  </a:ext>
                </a:extLst>
              </a:tr>
              <a:tr h="3810000">
                <a:tc>
                  <a:txBody>
                    <a:bodyPr/>
                    <a:lstStyle/>
                    <a:p>
                      <a:pPr algn="ctr" defTabSz="914400">
                        <a:defRPr sz="3000"/>
                      </a:pPr>
                      <a:r>
                        <a:t>Write, test, and provision</a:t>
                      </a:r>
                    </a:p>
                    <a:p>
                      <a:pPr algn="ctr" defTabSz="914400">
                        <a:defRPr sz="3000"/>
                      </a:pPr>
                      <a:r>
                        <a:rPr b="1"/>
                        <a:t>infrastructure at scale</a:t>
                      </a:r>
                      <a:r>
                        <a:t>, enable automation, and configuration reuse. </a:t>
                      </a:r>
                    </a:p>
                  </a:txBody>
                  <a:tcPr marL="50800" marR="50800" marT="50800" marB="50800" anchor="ctr" horzOverflow="overflow">
                    <a:lnL w="38100">
                      <a:solidFill>
                        <a:srgbClr val="000000"/>
                      </a:solidFill>
                      <a:miter lim="400000"/>
                    </a:lnL>
                    <a:lnR w="38100">
                      <a:solidFill>
                        <a:srgbClr val="000000"/>
                      </a:solidFill>
                      <a:miter lim="400000"/>
                    </a:lnR>
                    <a:lnT w="38100">
                      <a:solidFill>
                        <a:schemeClr val="accent4"/>
                      </a:solidFill>
                      <a:miter lim="400000"/>
                    </a:lnT>
                    <a:lnB w="38100">
                      <a:solidFill>
                        <a:srgbClr val="000000"/>
                      </a:solidFill>
                      <a:miter lim="400000"/>
                    </a:lnB>
                    <a:solidFill>
                      <a:srgbClr val="FFFFFF"/>
                    </a:solidFill>
                  </a:tcPr>
                </a:tc>
                <a:tc>
                  <a:txBody>
                    <a:bodyPr/>
                    <a:lstStyle/>
                    <a:p>
                      <a:pPr algn="ctr" defTabSz="914400">
                        <a:defRPr sz="3600"/>
                      </a:pPr>
                      <a:endParaRPr/>
                    </a:p>
                  </a:txBody>
                  <a:tcPr marL="50800" marR="50800" marT="50800" marB="50800" horzOverflow="overflow">
                    <a:lnL w="38100">
                      <a:solidFill>
                        <a:srgbClr val="000000"/>
                      </a:solidFill>
                      <a:miter lim="400000"/>
                    </a:lnL>
                    <a:lnR w="38100">
                      <a:solidFill>
                        <a:srgbClr val="000000"/>
                      </a:solidFill>
                      <a:miter lim="400000"/>
                    </a:lnR>
                    <a:lnT w="12700">
                      <a:miter lim="400000"/>
                    </a:lnT>
                    <a:lnB w="12700">
                      <a:miter lim="400000"/>
                    </a:lnB>
                    <a:solidFill>
                      <a:srgbClr val="FFFFFF"/>
                    </a:solidFill>
                  </a:tcPr>
                </a:tc>
                <a:tc>
                  <a:txBody>
                    <a:bodyPr/>
                    <a:lstStyle/>
                    <a:p>
                      <a:pPr algn="ctr" defTabSz="914400">
                        <a:defRPr sz="3000"/>
                      </a:pPr>
                      <a:r>
                        <a:t>Provide operators with a </a:t>
                      </a:r>
                    </a:p>
                    <a:p>
                      <a:pPr algn="ctr" defTabSz="914400">
                        <a:defRPr sz="3000"/>
                      </a:pPr>
                      <a:r>
                        <a:t>consistent workflow to </a:t>
                      </a:r>
                      <a:r>
                        <a:rPr b="1"/>
                        <a:t>safely provision</a:t>
                      </a:r>
                      <a:r>
                        <a:t> any infrastructure without losing full capabilities of each cloud.</a:t>
                      </a:r>
                    </a:p>
                  </a:txBody>
                  <a:tcPr marL="50800" marR="50800" marT="50800" marB="50800" anchor="ctr" horzOverflow="overflow">
                    <a:lnL w="38100">
                      <a:solidFill>
                        <a:srgbClr val="000000"/>
                      </a:solidFill>
                      <a:miter lim="400000"/>
                    </a:lnL>
                    <a:lnR w="38100">
                      <a:solidFill>
                        <a:srgbClr val="000000"/>
                      </a:solidFill>
                      <a:miter lim="400000"/>
                    </a:lnR>
                    <a:lnT w="38100">
                      <a:solidFill>
                        <a:schemeClr val="accent4"/>
                      </a:solidFill>
                      <a:miter lim="400000"/>
                    </a:lnT>
                    <a:lnB w="38100">
                      <a:solidFill>
                        <a:srgbClr val="000000"/>
                      </a:solidFill>
                      <a:miter lim="400000"/>
                    </a:lnB>
                    <a:solidFill>
                      <a:srgbClr val="FFFFFF"/>
                    </a:solidFill>
                  </a:tcPr>
                </a:tc>
                <a:tc>
                  <a:txBody>
                    <a:bodyPr/>
                    <a:lstStyle/>
                    <a:p>
                      <a:pPr algn="ctr" defTabSz="914400">
                        <a:defRPr sz="3600"/>
                      </a:pPr>
                      <a:endParaRPr/>
                    </a:p>
                  </a:txBody>
                  <a:tcPr marL="50800" marR="50800" marT="50800" marB="50800" horzOverflow="overflow">
                    <a:lnL w="38100">
                      <a:solidFill>
                        <a:srgbClr val="000000"/>
                      </a:solidFill>
                      <a:miter lim="400000"/>
                    </a:lnL>
                    <a:lnR w="38100">
                      <a:solidFill>
                        <a:srgbClr val="000000"/>
                      </a:solidFill>
                      <a:miter lim="400000"/>
                    </a:lnR>
                    <a:lnT w="12700">
                      <a:miter lim="400000"/>
                    </a:lnT>
                    <a:lnB w="12700">
                      <a:miter lim="400000"/>
                    </a:lnB>
                    <a:solidFill>
                      <a:srgbClr val="FFFFFF"/>
                    </a:solidFill>
                  </a:tcPr>
                </a:tc>
                <a:tc>
                  <a:txBody>
                    <a:bodyPr/>
                    <a:lstStyle/>
                    <a:p>
                      <a:pPr algn="ctr" defTabSz="914400">
                        <a:defRPr sz="3000"/>
                      </a:pPr>
                      <a:r>
                        <a:t>Enable a group of operators to </a:t>
                      </a:r>
                      <a:r>
                        <a:rPr b="1"/>
                        <a:t>provide configuration modules</a:t>
                      </a:r>
                      <a:r>
                        <a:t> to a larger group of developers to run their applications.</a:t>
                      </a:r>
                    </a:p>
                  </a:txBody>
                  <a:tcPr marL="50800" marR="50800" marT="50800" marB="50800" anchor="ctr" horzOverflow="overflow">
                    <a:lnL w="38100">
                      <a:solidFill>
                        <a:srgbClr val="000000"/>
                      </a:solidFill>
                      <a:miter lim="400000"/>
                    </a:lnL>
                    <a:lnR w="38100">
                      <a:solidFill>
                        <a:srgbClr val="000000"/>
                      </a:solidFill>
                      <a:miter lim="400000"/>
                    </a:lnR>
                    <a:lnT w="38100">
                      <a:solidFill>
                        <a:schemeClr val="accent4"/>
                      </a:solidFill>
                      <a:miter lim="400000"/>
                    </a:lnT>
                    <a:lnB w="38100">
                      <a:solidFill>
                        <a:srgbClr val="000000"/>
                      </a:solidFill>
                      <a:miter lim="400000"/>
                    </a:lnB>
                    <a:solidFill>
                      <a:srgbClr val="FFFFFF"/>
                    </a:solidFill>
                  </a:tcPr>
                </a:tc>
                <a:extLst>
                  <a:ext uri="{0D108BD9-81ED-4DB2-BD59-A6C34878D82A}">
                    <a16:rowId xmlns:a16="http://schemas.microsoft.com/office/drawing/2014/main" val="10001"/>
                  </a:ext>
                </a:extLst>
              </a:tr>
            </a:tbl>
          </a:graphicData>
        </a:graphic>
      </p:graphicFrame>
    </p:spTree>
  </p:cSld>
  <p:clrMapOvr>
    <a:masterClrMapping/>
  </p:clrMapOvr>
  <p:transition spd="slow"/>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7" name="Shape 1937"/>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79</a:t>
            </a:fld>
            <a:endParaRPr/>
          </a:p>
        </p:txBody>
      </p:sp>
      <p:sp>
        <p:nvSpPr>
          <p:cNvPr id="1938" name="Shape 1938"/>
          <p:cNvSpPr>
            <a:spLocks noGrp="1"/>
          </p:cNvSpPr>
          <p:nvPr>
            <p:ph type="title"/>
          </p:nvPr>
        </p:nvSpPr>
        <p:spPr>
          <a:xfrm>
            <a:off x="1565396" y="875901"/>
            <a:ext cx="21746796" cy="1323495"/>
          </a:xfrm>
          <a:prstGeom prst="rect">
            <a:avLst/>
          </a:prstGeom>
        </p:spPr>
        <p:txBody>
          <a:bodyPr/>
          <a:lstStyle>
            <a:lvl1pPr defTabSz="1700783">
              <a:spcBef>
                <a:spcPts val="1700"/>
              </a:spcBef>
              <a:defRPr sz="6882" spc="-245">
                <a:latin typeface="Verdana"/>
                <a:ea typeface="Verdana"/>
                <a:cs typeface="Verdana"/>
                <a:sym typeface="Verdana"/>
              </a:defRPr>
            </a:lvl1pPr>
          </a:lstStyle>
          <a:p>
            <a:r>
              <a:t>Customers</a:t>
            </a:r>
          </a:p>
        </p:txBody>
      </p:sp>
      <p:pic>
        <p:nvPicPr>
          <p:cNvPr id="1939" name="pasted-image.tiff"/>
          <p:cNvPicPr>
            <a:picLocks noChangeAspect="1"/>
          </p:cNvPicPr>
          <p:nvPr/>
        </p:nvPicPr>
        <p:blipFill>
          <a:blip r:embed="rId3">
            <a:extLst/>
          </a:blip>
          <a:stretch>
            <a:fillRect/>
          </a:stretch>
        </p:blipFill>
        <p:spPr>
          <a:xfrm>
            <a:off x="4583281" y="11126160"/>
            <a:ext cx="5435601" cy="1016001"/>
          </a:xfrm>
          <a:prstGeom prst="rect">
            <a:avLst/>
          </a:prstGeom>
          <a:ln w="12700">
            <a:miter lim="400000"/>
          </a:ln>
        </p:spPr>
      </p:pic>
      <p:pic>
        <p:nvPicPr>
          <p:cNvPr id="1940" name="pasted-image.tiff"/>
          <p:cNvPicPr>
            <a:picLocks noChangeAspect="1"/>
          </p:cNvPicPr>
          <p:nvPr/>
        </p:nvPicPr>
        <p:blipFill>
          <a:blip r:embed="rId4">
            <a:extLst/>
          </a:blip>
          <a:stretch>
            <a:fillRect/>
          </a:stretch>
        </p:blipFill>
        <p:spPr>
          <a:xfrm>
            <a:off x="16237229" y="7894584"/>
            <a:ext cx="7620001" cy="2540001"/>
          </a:xfrm>
          <a:prstGeom prst="rect">
            <a:avLst/>
          </a:prstGeom>
          <a:ln w="12700">
            <a:miter lim="400000"/>
          </a:ln>
        </p:spPr>
      </p:pic>
      <p:pic>
        <p:nvPicPr>
          <p:cNvPr id="1941" name="pasted-image.tiff"/>
          <p:cNvPicPr>
            <a:picLocks noChangeAspect="1"/>
          </p:cNvPicPr>
          <p:nvPr/>
        </p:nvPicPr>
        <p:blipFill>
          <a:blip r:embed="rId5">
            <a:extLst/>
          </a:blip>
          <a:stretch>
            <a:fillRect/>
          </a:stretch>
        </p:blipFill>
        <p:spPr>
          <a:xfrm>
            <a:off x="17235406" y="5617359"/>
            <a:ext cx="4398205" cy="2090839"/>
          </a:xfrm>
          <a:prstGeom prst="rect">
            <a:avLst/>
          </a:prstGeom>
          <a:ln w="12700">
            <a:miter lim="400000"/>
          </a:ln>
        </p:spPr>
      </p:pic>
      <p:pic>
        <p:nvPicPr>
          <p:cNvPr id="1942" name="pasted-image.tiff"/>
          <p:cNvPicPr>
            <a:picLocks noChangeAspect="1"/>
          </p:cNvPicPr>
          <p:nvPr/>
        </p:nvPicPr>
        <p:blipFill>
          <a:blip r:embed="rId6">
            <a:extLst/>
          </a:blip>
          <a:stretch>
            <a:fillRect/>
          </a:stretch>
        </p:blipFill>
        <p:spPr>
          <a:xfrm>
            <a:off x="2289630" y="8534658"/>
            <a:ext cx="5187457" cy="1165721"/>
          </a:xfrm>
          <a:prstGeom prst="rect">
            <a:avLst/>
          </a:prstGeom>
          <a:ln w="12700">
            <a:miter lim="400000"/>
          </a:ln>
        </p:spPr>
      </p:pic>
      <p:pic>
        <p:nvPicPr>
          <p:cNvPr id="1943" name="pasted-image.tiff"/>
          <p:cNvPicPr>
            <a:picLocks noChangeAspect="1"/>
          </p:cNvPicPr>
          <p:nvPr/>
        </p:nvPicPr>
        <p:blipFill>
          <a:blip r:embed="rId7">
            <a:extLst/>
          </a:blip>
          <a:stretch>
            <a:fillRect/>
          </a:stretch>
        </p:blipFill>
        <p:spPr>
          <a:xfrm>
            <a:off x="2882780" y="5741511"/>
            <a:ext cx="3436008" cy="1712278"/>
          </a:xfrm>
          <a:prstGeom prst="rect">
            <a:avLst/>
          </a:prstGeom>
          <a:ln w="12700">
            <a:miter lim="400000"/>
          </a:ln>
        </p:spPr>
      </p:pic>
      <p:pic>
        <p:nvPicPr>
          <p:cNvPr id="1944" name="page1image256.png"/>
          <p:cNvPicPr>
            <a:picLocks noChangeAspect="1"/>
          </p:cNvPicPr>
          <p:nvPr/>
        </p:nvPicPr>
        <p:blipFill>
          <a:blip r:embed="rId8">
            <a:extLst/>
          </a:blip>
          <a:stretch>
            <a:fillRect/>
          </a:stretch>
        </p:blipFill>
        <p:spPr>
          <a:xfrm>
            <a:off x="10813946" y="8119312"/>
            <a:ext cx="2756108" cy="1380485"/>
          </a:xfrm>
          <a:prstGeom prst="rect">
            <a:avLst/>
          </a:prstGeom>
          <a:ln w="12700">
            <a:miter lim="400000"/>
          </a:ln>
        </p:spPr>
      </p:pic>
      <p:sp>
        <p:nvSpPr>
          <p:cNvPr id="1945" name="Shape 1945"/>
          <p:cNvSpPr/>
          <p:nvPr/>
        </p:nvSpPr>
        <p:spPr>
          <a:xfrm>
            <a:off x="8591550" y="4754880"/>
            <a:ext cx="332740" cy="599441"/>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nchor="b">
            <a:spAutoFit/>
          </a:bodyPr>
          <a:lstStyle>
            <a:lvl1pPr defTabSz="1219200">
              <a:lnSpc>
                <a:spcPts val="2800"/>
              </a:lnSpc>
              <a:spcBef>
                <a:spcPts val="0"/>
              </a:spcBef>
              <a:defRPr sz="1200" b="0">
                <a:solidFill>
                  <a:srgbClr val="000000"/>
                </a:solidFill>
                <a:latin typeface="Times"/>
                <a:ea typeface="Times"/>
                <a:cs typeface="Times"/>
                <a:sym typeface="Times"/>
              </a:defRPr>
            </a:lvl1pPr>
          </a:lstStyle>
          <a:p>
            <a:r>
              <a:t> </a:t>
            </a:r>
          </a:p>
        </p:txBody>
      </p:sp>
      <p:pic>
        <p:nvPicPr>
          <p:cNvPr id="1946" name="pasted-image.tiff"/>
          <p:cNvPicPr>
            <a:picLocks noChangeAspect="1"/>
          </p:cNvPicPr>
          <p:nvPr/>
        </p:nvPicPr>
        <p:blipFill>
          <a:blip r:embed="rId9">
            <a:extLst/>
          </a:blip>
          <a:stretch>
            <a:fillRect/>
          </a:stretch>
        </p:blipFill>
        <p:spPr>
          <a:xfrm>
            <a:off x="10111155" y="10184496"/>
            <a:ext cx="4849601" cy="2725475"/>
          </a:xfrm>
          <a:prstGeom prst="rect">
            <a:avLst/>
          </a:prstGeom>
          <a:ln w="12700">
            <a:miter lim="400000"/>
          </a:ln>
        </p:spPr>
      </p:pic>
      <p:pic>
        <p:nvPicPr>
          <p:cNvPr id="1947" name="pasted-image.tiff"/>
          <p:cNvPicPr>
            <a:picLocks noChangeAspect="1"/>
          </p:cNvPicPr>
          <p:nvPr/>
        </p:nvPicPr>
        <p:blipFill>
          <a:blip r:embed="rId10">
            <a:extLst/>
          </a:blip>
          <a:stretch>
            <a:fillRect/>
          </a:stretch>
        </p:blipFill>
        <p:spPr>
          <a:xfrm>
            <a:off x="15053028" y="11126160"/>
            <a:ext cx="6575400" cy="842147"/>
          </a:xfrm>
          <a:prstGeom prst="rect">
            <a:avLst/>
          </a:prstGeom>
          <a:ln w="12700">
            <a:miter lim="400000"/>
          </a:ln>
        </p:spPr>
      </p:pic>
      <p:sp>
        <p:nvSpPr>
          <p:cNvPr id="1948" name="Shape 1948"/>
          <p:cNvSpPr/>
          <p:nvPr/>
        </p:nvSpPr>
        <p:spPr>
          <a:xfrm>
            <a:off x="-15208" y="2488054"/>
            <a:ext cx="24414417" cy="2400558"/>
          </a:xfrm>
          <a:prstGeom prst="rect">
            <a:avLst/>
          </a:prstGeom>
          <a:solidFill>
            <a:schemeClr val="accent4"/>
          </a:soli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a:p>
        </p:txBody>
      </p:sp>
      <p:pic>
        <p:nvPicPr>
          <p:cNvPr id="1949" name="pasted-image.tiff"/>
          <p:cNvPicPr>
            <a:picLocks noChangeAspect="1"/>
          </p:cNvPicPr>
          <p:nvPr/>
        </p:nvPicPr>
        <p:blipFill>
          <a:blip r:embed="rId11">
            <a:extLst/>
          </a:blip>
          <a:stretch>
            <a:fillRect/>
          </a:stretch>
        </p:blipFill>
        <p:spPr>
          <a:xfrm>
            <a:off x="16446779" y="2998091"/>
            <a:ext cx="7200901" cy="1380484"/>
          </a:xfrm>
          <a:prstGeom prst="rect">
            <a:avLst/>
          </a:prstGeom>
          <a:ln w="12700">
            <a:miter lim="400000"/>
          </a:ln>
        </p:spPr>
      </p:pic>
      <p:pic>
        <p:nvPicPr>
          <p:cNvPr id="1950" name="pasted-image.tiff"/>
          <p:cNvPicPr>
            <a:picLocks noChangeAspect="1"/>
          </p:cNvPicPr>
          <p:nvPr/>
        </p:nvPicPr>
        <p:blipFill>
          <a:blip r:embed="rId12">
            <a:extLst/>
          </a:blip>
          <a:stretch>
            <a:fillRect/>
          </a:stretch>
        </p:blipFill>
        <p:spPr>
          <a:xfrm>
            <a:off x="1595659" y="3289406"/>
            <a:ext cx="6575400" cy="797853"/>
          </a:xfrm>
          <a:prstGeom prst="rect">
            <a:avLst/>
          </a:prstGeom>
          <a:ln w="12700">
            <a:miter lim="400000"/>
          </a:ln>
        </p:spPr>
      </p:pic>
      <p:pic>
        <p:nvPicPr>
          <p:cNvPr id="1951" name="pasted-image.tiff"/>
          <p:cNvPicPr>
            <a:picLocks noChangeAspect="1"/>
          </p:cNvPicPr>
          <p:nvPr/>
        </p:nvPicPr>
        <p:blipFill>
          <a:blip r:embed="rId13">
            <a:extLst/>
          </a:blip>
          <a:stretch>
            <a:fillRect/>
          </a:stretch>
        </p:blipFill>
        <p:spPr>
          <a:xfrm>
            <a:off x="9719380" y="3140311"/>
            <a:ext cx="5633151" cy="1096044"/>
          </a:xfrm>
          <a:prstGeom prst="rect">
            <a:avLst/>
          </a:prstGeom>
          <a:ln w="12700">
            <a:miter lim="400000"/>
          </a:ln>
        </p:spPr>
      </p:pic>
      <p:pic>
        <p:nvPicPr>
          <p:cNvPr id="1952" name="pasted-image.tiff"/>
          <p:cNvPicPr>
            <a:picLocks noChangeAspect="1"/>
          </p:cNvPicPr>
          <p:nvPr/>
        </p:nvPicPr>
        <p:blipFill>
          <a:blip r:embed="rId14">
            <a:extLst/>
          </a:blip>
          <a:stretch>
            <a:fillRect/>
          </a:stretch>
        </p:blipFill>
        <p:spPr>
          <a:xfrm>
            <a:off x="8904300" y="5389821"/>
            <a:ext cx="6575400" cy="2415658"/>
          </a:xfrm>
          <a:prstGeom prst="rect">
            <a:avLst/>
          </a:prstGeom>
          <a:ln w="12700">
            <a:miter lim="400000"/>
          </a:ln>
        </p:spPr>
      </p:pic>
    </p:spTree>
  </p:cSld>
  <p:clrMapOvr>
    <a:masterClrMapping/>
  </p:clrMapOvr>
  <p:transition spd="slow"/>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56408DC-AE6D-C549-BBCF-15FF3776AD01}"/>
              </a:ext>
            </a:extLst>
          </p:cNvPr>
          <p:cNvSpPr>
            <a:spLocks noGrp="1"/>
          </p:cNvSpPr>
          <p:nvPr>
            <p:ph type="body" idx="1"/>
          </p:nvPr>
        </p:nvSpPr>
        <p:spPr/>
        <p:txBody>
          <a:bodyPr/>
          <a:lstStyle/>
          <a:p>
            <a:r>
              <a:rPr lang="en-US" dirty="0"/>
              <a:t>Provide a codified workflow to create infrastructure</a:t>
            </a:r>
          </a:p>
          <a:p>
            <a:endParaRPr lang="en-US" dirty="0"/>
          </a:p>
          <a:p>
            <a:r>
              <a:rPr lang="en-US" dirty="0"/>
              <a:t>Expose a workflow for managing updates to existing infrastructure</a:t>
            </a:r>
          </a:p>
          <a:p>
            <a:endParaRPr lang="en-US" dirty="0"/>
          </a:p>
          <a:p>
            <a:r>
              <a:rPr lang="en-US" dirty="0"/>
              <a:t>Integrate with application code workflows (</a:t>
            </a:r>
            <a:r>
              <a:rPr lang="en-US" dirty="0" err="1"/>
              <a:t>Git</a:t>
            </a:r>
            <a:r>
              <a:rPr lang="en-US" dirty="0"/>
              <a:t>, SCM, Code Review)</a:t>
            </a:r>
          </a:p>
          <a:p>
            <a:endParaRPr lang="en-US" dirty="0"/>
          </a:p>
          <a:p>
            <a:r>
              <a:rPr lang="en-US" dirty="0"/>
              <a:t>Provide modular, sharable components for separation of concerns</a:t>
            </a:r>
          </a:p>
        </p:txBody>
      </p:sp>
      <p:sp>
        <p:nvSpPr>
          <p:cNvPr id="4" name="Title 3">
            <a:extLst>
              <a:ext uri="{FF2B5EF4-FFF2-40B4-BE49-F238E27FC236}">
                <a16:creationId xmlns:a16="http://schemas.microsoft.com/office/drawing/2014/main" id="{3049A7C6-2AB4-BB4C-BDBE-D3201B4D014B}"/>
              </a:ext>
            </a:extLst>
          </p:cNvPr>
          <p:cNvSpPr>
            <a:spLocks noGrp="1"/>
          </p:cNvSpPr>
          <p:nvPr>
            <p:ph type="title"/>
          </p:nvPr>
        </p:nvSpPr>
        <p:spPr/>
        <p:txBody>
          <a:bodyPr/>
          <a:lstStyle/>
          <a:p>
            <a:r>
              <a:rPr lang="en-US" dirty="0"/>
              <a:t>Infrastructure as Code</a:t>
            </a:r>
          </a:p>
        </p:txBody>
      </p:sp>
    </p:spTree>
    <p:extLst>
      <p:ext uri="{BB962C8B-B14F-4D97-AF65-F5344CB8AC3E}">
        <p14:creationId xmlns:p14="http://schemas.microsoft.com/office/powerpoint/2010/main" val="3680914726"/>
      </p:ext>
    </p:extLst>
  </p:cSld>
  <p:clrMapOvr>
    <a:masterClrMapping/>
  </p:clrMapOvr>
  <p:transition spd="med"/>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ransition spd="slow"/>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57" name="Shape 1957"/>
          <p:cNvSpPr/>
          <p:nvPr/>
        </p:nvSpPr>
        <p:spPr>
          <a:xfrm>
            <a:off x="1372374" y="3356885"/>
            <a:ext cx="7467601" cy="9146283"/>
          </a:xfrm>
          <a:prstGeom prst="rect">
            <a:avLst/>
          </a:prstGeom>
          <a:gradFill>
            <a:gsLst>
              <a:gs pos="0">
                <a:srgbClr val="FFFFFF">
                  <a:alpha val="44001"/>
                </a:srgbClr>
              </a:gs>
              <a:gs pos="100000">
                <a:srgbClr val="EEEEEE">
                  <a:alpha val="44001"/>
                </a:srgbClr>
              </a:gs>
            </a:gsLst>
            <a:lin ang="16200000"/>
          </a:gra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958" name="Shape 1958"/>
          <p:cNvSpPr/>
          <p:nvPr/>
        </p:nvSpPr>
        <p:spPr>
          <a:xfrm>
            <a:off x="3073400" y="5077096"/>
            <a:ext cx="18730789" cy="5295632"/>
          </a:xfrm>
          <a:prstGeom prst="rect">
            <a:avLst/>
          </a:prstGeom>
          <a:gradFill>
            <a:gsLst>
              <a:gs pos="0">
                <a:srgbClr val="A7A7A7"/>
              </a:gs>
              <a:gs pos="100000">
                <a:srgbClr val="535353"/>
              </a:gs>
            </a:gsLst>
            <a:path path="circle">
              <a:fillToRect l="37721" t="-19636" r="62278" b="119636"/>
            </a:path>
          </a:gra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959" name="Shape 1959"/>
          <p:cNvSpPr/>
          <p:nvPr/>
        </p:nvSpPr>
        <p:spPr>
          <a:xfrm>
            <a:off x="2268095" y="3533723"/>
            <a:ext cx="5676158" cy="690035"/>
          </a:xfrm>
          <a:prstGeom prst="rect">
            <a:avLst/>
          </a:prstGeom>
          <a:ln w="254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lgn="ctr">
              <a:lnSpc>
                <a:spcPct val="100000"/>
              </a:lnSpc>
              <a:spcBef>
                <a:spcPts val="0"/>
              </a:spcBef>
              <a:defRPr sz="2700">
                <a:solidFill>
                  <a:schemeClr val="accent1">
                    <a:lumOff val="11519"/>
                  </a:schemeClr>
                </a:solidFill>
              </a:defRPr>
            </a:lvl1pPr>
          </a:lstStyle>
          <a:p>
            <a:r>
              <a:t>INFRASTRUCTURE AS CODE</a:t>
            </a:r>
          </a:p>
        </p:txBody>
      </p:sp>
      <p:sp>
        <p:nvSpPr>
          <p:cNvPr id="1960" name="Shape 1960"/>
          <p:cNvSpPr/>
          <p:nvPr/>
        </p:nvSpPr>
        <p:spPr>
          <a:xfrm>
            <a:off x="1235858" y="4271235"/>
            <a:ext cx="9075649" cy="1"/>
          </a:xfrm>
          <a:prstGeom prst="line">
            <a:avLst/>
          </a:prstGeom>
          <a:ln w="63500">
            <a:solidFill>
              <a:srgbClr val="FFFFFF"/>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961" name="Shape 1961"/>
          <p:cNvSpPr>
            <a:spLocks noGrp="1"/>
          </p:cNvSpPr>
          <p:nvPr>
            <p:ph type="sldNum" sz="quarter" idx="2"/>
          </p:nvPr>
        </p:nvSpPr>
        <p:spPr>
          <a:xfrm>
            <a:off x="23576061" y="12945582"/>
            <a:ext cx="395745" cy="485141"/>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81</a:t>
            </a:fld>
            <a:endParaRPr/>
          </a:p>
        </p:txBody>
      </p:sp>
      <p:sp>
        <p:nvSpPr>
          <p:cNvPr id="1962" name="Shape 1962"/>
          <p:cNvSpPr>
            <a:spLocks noGrp="1"/>
          </p:cNvSpPr>
          <p:nvPr>
            <p:ph type="title"/>
          </p:nvPr>
        </p:nvSpPr>
        <p:spPr>
          <a:xfrm>
            <a:off x="1565396" y="875901"/>
            <a:ext cx="21746796" cy="1405845"/>
          </a:xfrm>
          <a:prstGeom prst="rect">
            <a:avLst/>
          </a:prstGeom>
        </p:spPr>
        <p:txBody>
          <a:bodyPr/>
          <a:lstStyle>
            <a:lvl1pPr>
              <a:defRPr spc="-264">
                <a:latin typeface="Verdana"/>
                <a:ea typeface="Verdana"/>
                <a:cs typeface="Verdana"/>
                <a:sym typeface="Verdana"/>
              </a:defRPr>
            </a:lvl1pPr>
          </a:lstStyle>
          <a:p>
            <a:r>
              <a:t>HashiCorp Sentinel</a:t>
            </a:r>
          </a:p>
        </p:txBody>
      </p:sp>
      <p:sp>
        <p:nvSpPr>
          <p:cNvPr id="1963" name="Shape 1963"/>
          <p:cNvSpPr/>
          <p:nvPr/>
        </p:nvSpPr>
        <p:spPr>
          <a:xfrm>
            <a:off x="1574800" y="2095499"/>
            <a:ext cx="22605610" cy="840741"/>
          </a:xfrm>
          <a:prstGeom prst="rect">
            <a:avLst/>
          </a:prstGeom>
          <a:ln w="25400">
            <a:miter lim="400000"/>
          </a:ln>
          <a:extLst>
            <a:ext uri="{C572A759-6A51-4108-AA02-DFA0A04FC94B}">
              <ma14:wrappingTextBoxFlag xmlns="" xmlns:ma14="http://schemas.microsoft.com/office/mac/drawingml/2011/main" val="1"/>
            </a:ext>
          </a:extLst>
        </p:spPr>
        <p:txBody>
          <a:bodyPr lIns="121919" tIns="121919" rIns="121919" bIns="121919" anchor="b">
            <a:spAutoFit/>
          </a:bodyPr>
          <a:lstStyle>
            <a:lvl1pPr marL="88900" indent="-88900">
              <a:lnSpc>
                <a:spcPct val="90000"/>
              </a:lnSpc>
              <a:spcBef>
                <a:spcPts val="0"/>
              </a:spcBef>
              <a:defRPr sz="3900" i="1">
                <a:solidFill>
                  <a:schemeClr val="accent1"/>
                </a:solidFill>
                <a:latin typeface="Verdana"/>
                <a:ea typeface="Verdana"/>
                <a:cs typeface="Verdana"/>
                <a:sym typeface="Verdana"/>
              </a:defRPr>
            </a:lvl1pPr>
          </a:lstStyle>
          <a:p>
            <a:r>
              <a:t>Adopt proven software development practices for policy</a:t>
            </a:r>
          </a:p>
        </p:txBody>
      </p:sp>
      <p:sp>
        <p:nvSpPr>
          <p:cNvPr id="1964" name="Shape 1964"/>
          <p:cNvSpPr/>
          <p:nvPr/>
        </p:nvSpPr>
        <p:spPr>
          <a:xfrm>
            <a:off x="2536160" y="5258959"/>
            <a:ext cx="10197109" cy="664635"/>
          </a:xfrm>
          <a:prstGeom prst="rect">
            <a:avLst/>
          </a:prstGeom>
          <a:ln w="254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lgn="ctr">
              <a:lnSpc>
                <a:spcPct val="150000"/>
              </a:lnSpc>
              <a:spcBef>
                <a:spcPts val="0"/>
              </a:spcBef>
              <a:defRPr sz="2600" cap="all">
                <a:solidFill>
                  <a:schemeClr val="accent1">
                    <a:lumOff val="11519"/>
                  </a:schemeClr>
                </a:solidFill>
                <a:latin typeface="Verdana"/>
                <a:ea typeface="Verdana"/>
                <a:cs typeface="Verdana"/>
                <a:sym typeface="Verdana"/>
              </a:defRPr>
            </a:lvl1pPr>
          </a:lstStyle>
          <a:p>
            <a:r>
              <a:t>POLICY AS CODE with HashICorp Sentinel</a:t>
            </a:r>
          </a:p>
        </p:txBody>
      </p:sp>
      <p:sp>
        <p:nvSpPr>
          <p:cNvPr id="1965" name="Shape 1965"/>
          <p:cNvSpPr/>
          <p:nvPr/>
        </p:nvSpPr>
        <p:spPr>
          <a:xfrm>
            <a:off x="4728468" y="4119880"/>
            <a:ext cx="755413" cy="980441"/>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nchor="b">
            <a:spAutoFit/>
          </a:bodyPr>
          <a:lstStyle>
            <a:lvl1pPr>
              <a:defRPr>
                <a:solidFill>
                  <a:srgbClr val="A7A7A7"/>
                </a:solidFill>
              </a:defRPr>
            </a:lvl1pPr>
          </a:lstStyle>
          <a:p>
            <a:r>
              <a:t>+</a:t>
            </a:r>
          </a:p>
        </p:txBody>
      </p:sp>
      <p:sp>
        <p:nvSpPr>
          <p:cNvPr id="1966" name="Shape 1966"/>
          <p:cNvSpPr/>
          <p:nvPr/>
        </p:nvSpPr>
        <p:spPr>
          <a:xfrm>
            <a:off x="3969672" y="8246312"/>
            <a:ext cx="2662429" cy="1079501"/>
          </a:xfrm>
          <a:prstGeom prst="rect">
            <a:avLst/>
          </a:prstGeom>
          <a:ln w="254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lgn="ctr" defTabSz="825500">
              <a:lnSpc>
                <a:spcPct val="100000"/>
              </a:lnSpc>
              <a:spcBef>
                <a:spcPts val="0"/>
              </a:spcBef>
              <a:defRPr sz="6400" b="0">
                <a:solidFill>
                  <a:srgbClr val="A7A7A7"/>
                </a:solidFill>
                <a:latin typeface="Klavika Basic Medium"/>
                <a:ea typeface="Klavika Basic Medium"/>
                <a:cs typeface="Klavika Basic Medium"/>
                <a:sym typeface="Klavika Basic Medium"/>
              </a:defRPr>
            </a:lvl1pPr>
          </a:lstStyle>
          <a:p>
            <a:r>
              <a:t>CODIFY</a:t>
            </a:r>
          </a:p>
        </p:txBody>
      </p:sp>
      <p:sp>
        <p:nvSpPr>
          <p:cNvPr id="1967" name="Shape 1967"/>
          <p:cNvSpPr/>
          <p:nvPr/>
        </p:nvSpPr>
        <p:spPr>
          <a:xfrm>
            <a:off x="8292346" y="8246312"/>
            <a:ext cx="3310230" cy="1079501"/>
          </a:xfrm>
          <a:prstGeom prst="rect">
            <a:avLst/>
          </a:prstGeom>
          <a:ln w="254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lgn="ctr" defTabSz="825500">
              <a:lnSpc>
                <a:spcPct val="100000"/>
              </a:lnSpc>
              <a:spcBef>
                <a:spcPts val="0"/>
              </a:spcBef>
              <a:defRPr sz="6400" b="0">
                <a:solidFill>
                  <a:srgbClr val="A7A7A7"/>
                </a:solidFill>
                <a:latin typeface="Klavika Basic Medium"/>
                <a:ea typeface="Klavika Basic Medium"/>
                <a:cs typeface="Klavika Basic Medium"/>
                <a:sym typeface="Klavika Basic Medium"/>
              </a:defRPr>
            </a:lvl1pPr>
          </a:lstStyle>
          <a:p>
            <a:r>
              <a:t>VERSION</a:t>
            </a:r>
          </a:p>
        </p:txBody>
      </p:sp>
      <p:sp>
        <p:nvSpPr>
          <p:cNvPr id="1968" name="Shape 1968"/>
          <p:cNvSpPr/>
          <p:nvPr/>
        </p:nvSpPr>
        <p:spPr>
          <a:xfrm>
            <a:off x="16804394" y="8246312"/>
            <a:ext cx="4103524" cy="1079501"/>
          </a:xfrm>
          <a:prstGeom prst="rect">
            <a:avLst/>
          </a:prstGeom>
          <a:ln w="254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lgn="ctr" defTabSz="825500">
              <a:lnSpc>
                <a:spcPct val="100000"/>
              </a:lnSpc>
              <a:spcBef>
                <a:spcPts val="0"/>
              </a:spcBef>
              <a:defRPr sz="6400" b="0">
                <a:solidFill>
                  <a:srgbClr val="A7A7A7"/>
                </a:solidFill>
                <a:latin typeface="Klavika Basic Medium"/>
                <a:ea typeface="Klavika Basic Medium"/>
                <a:cs typeface="Klavika Basic Medium"/>
                <a:sym typeface="Klavika Basic Medium"/>
              </a:defRPr>
            </a:lvl1pPr>
          </a:lstStyle>
          <a:p>
            <a:r>
              <a:t>AUTOMATE</a:t>
            </a:r>
          </a:p>
        </p:txBody>
      </p:sp>
      <p:sp>
        <p:nvSpPr>
          <p:cNvPr id="1969" name="Shape 1969"/>
          <p:cNvSpPr/>
          <p:nvPr/>
        </p:nvSpPr>
        <p:spPr>
          <a:xfrm>
            <a:off x="13262821" y="8246312"/>
            <a:ext cx="1881328" cy="1079501"/>
          </a:xfrm>
          <a:prstGeom prst="rect">
            <a:avLst/>
          </a:prstGeom>
          <a:ln w="254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lgn="ctr" defTabSz="825500">
              <a:lnSpc>
                <a:spcPct val="100000"/>
              </a:lnSpc>
              <a:spcBef>
                <a:spcPts val="0"/>
              </a:spcBef>
              <a:defRPr sz="6400" b="0">
                <a:solidFill>
                  <a:srgbClr val="A7A7A7"/>
                </a:solidFill>
                <a:latin typeface="Klavika Basic Medium"/>
                <a:ea typeface="Klavika Basic Medium"/>
                <a:cs typeface="Klavika Basic Medium"/>
                <a:sym typeface="Klavika Basic Medium"/>
              </a:defRPr>
            </a:lvl1pPr>
          </a:lstStyle>
          <a:p>
            <a:r>
              <a:t>TEST</a:t>
            </a:r>
          </a:p>
        </p:txBody>
      </p:sp>
      <p:grpSp>
        <p:nvGrpSpPr>
          <p:cNvPr id="1973" name="Group 1973"/>
          <p:cNvGrpSpPr/>
          <p:nvPr/>
        </p:nvGrpSpPr>
        <p:grpSpPr>
          <a:xfrm>
            <a:off x="4448871" y="7304541"/>
            <a:ext cx="1704031" cy="840741"/>
            <a:chOff x="0" y="0"/>
            <a:chExt cx="1704029" cy="840740"/>
          </a:xfrm>
        </p:grpSpPr>
        <p:sp>
          <p:nvSpPr>
            <p:cNvPr id="1970" name="Shape 1970"/>
            <p:cNvSpPr/>
            <p:nvPr/>
          </p:nvSpPr>
          <p:spPr>
            <a:xfrm>
              <a:off x="0" y="142766"/>
              <a:ext cx="460513" cy="52960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10911"/>
                  </a:lnTo>
                  <a:lnTo>
                    <a:pt x="21600" y="21600"/>
                  </a:lnTo>
                </a:path>
              </a:pathLst>
            </a:custGeom>
            <a:noFill/>
            <a:ln w="50800" cap="flat">
              <a:solidFill>
                <a:srgbClr val="A7A7A7"/>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971" name="Shape 1971"/>
            <p:cNvSpPr/>
            <p:nvPr/>
          </p:nvSpPr>
          <p:spPr>
            <a:xfrm>
              <a:off x="1243516" y="142766"/>
              <a:ext cx="460514" cy="52960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10911"/>
                  </a:lnTo>
                  <a:lnTo>
                    <a:pt x="0" y="21600"/>
                  </a:lnTo>
                </a:path>
              </a:pathLst>
            </a:custGeom>
            <a:noFill/>
            <a:ln w="50800" cap="flat">
              <a:solidFill>
                <a:srgbClr val="A7A7A7"/>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972" name="Shape 1972"/>
            <p:cNvSpPr/>
            <p:nvPr/>
          </p:nvSpPr>
          <p:spPr>
            <a:xfrm flipH="1">
              <a:off x="581903" y="0"/>
              <a:ext cx="494219" cy="840741"/>
            </a:xfrm>
            <a:prstGeom prst="line">
              <a:avLst/>
            </a:prstGeom>
            <a:noFill/>
            <a:ln w="50800" cap="flat">
              <a:solidFill>
                <a:srgbClr val="A7A7A7"/>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solidFill>
                    <a:srgbClr val="000000"/>
                  </a:solidFill>
                  <a:latin typeface="Arial"/>
                  <a:ea typeface="Arial"/>
                  <a:cs typeface="Arial"/>
                  <a:sym typeface="Arial"/>
                </a:defRPr>
              </a:pPr>
              <a:endParaRPr/>
            </a:p>
          </p:txBody>
        </p:sp>
      </p:grpSp>
      <p:grpSp>
        <p:nvGrpSpPr>
          <p:cNvPr id="1979" name="Group 1979"/>
          <p:cNvGrpSpPr/>
          <p:nvPr/>
        </p:nvGrpSpPr>
        <p:grpSpPr>
          <a:xfrm>
            <a:off x="18248545" y="7053805"/>
            <a:ext cx="1215222" cy="1021053"/>
            <a:chOff x="0" y="0"/>
            <a:chExt cx="1215220" cy="1021052"/>
          </a:xfrm>
        </p:grpSpPr>
        <p:sp>
          <p:nvSpPr>
            <p:cNvPr id="1974" name="Shape 1974"/>
            <p:cNvSpPr/>
            <p:nvPr/>
          </p:nvSpPr>
          <p:spPr>
            <a:xfrm>
              <a:off x="14366" y="244736"/>
              <a:ext cx="674107" cy="73312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6896"/>
                  </a:lnTo>
                  <a:cubicBezTo>
                    <a:pt x="0" y="19488"/>
                    <a:pt x="2334" y="21600"/>
                    <a:pt x="5156" y="21600"/>
                  </a:cubicBezTo>
                  <a:lnTo>
                    <a:pt x="21600" y="21600"/>
                  </a:lnTo>
                </a:path>
              </a:pathLst>
            </a:custGeom>
            <a:noFill/>
            <a:ln w="50800" cap="flat">
              <a:solidFill>
                <a:srgbClr val="A7A7A7"/>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975" name="Shape 1975"/>
            <p:cNvSpPr/>
            <p:nvPr/>
          </p:nvSpPr>
          <p:spPr>
            <a:xfrm flipV="1">
              <a:off x="1134901" y="239938"/>
              <a:ext cx="4788" cy="225543"/>
            </a:xfrm>
            <a:prstGeom prst="line">
              <a:avLst/>
            </a:prstGeom>
            <a:noFill/>
            <a:ln w="50800" cap="flat">
              <a:solidFill>
                <a:srgbClr val="A7A7A7"/>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solidFill>
                    <a:srgbClr val="000000"/>
                  </a:solidFill>
                  <a:latin typeface="Arial"/>
                  <a:ea typeface="Arial"/>
                  <a:cs typeface="Arial"/>
                  <a:sym typeface="Arial"/>
                </a:defRPr>
              </a:pPr>
              <a:endParaRPr/>
            </a:p>
          </p:txBody>
        </p:sp>
        <p:sp>
          <p:nvSpPr>
            <p:cNvPr id="1976" name="Shape 1976"/>
            <p:cNvSpPr/>
            <p:nvPr/>
          </p:nvSpPr>
          <p:spPr>
            <a:xfrm>
              <a:off x="881105" y="638236"/>
              <a:ext cx="209609" cy="24365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0800"/>
                  </a:lnTo>
                  <a:lnTo>
                    <a:pt x="0" y="0"/>
                  </a:lnTo>
                  <a:lnTo>
                    <a:pt x="0" y="21600"/>
                  </a:lnTo>
                </a:path>
              </a:pathLst>
            </a:custGeom>
            <a:noFill/>
            <a:ln w="50800" cap="flat">
              <a:solidFill>
                <a:srgbClr val="A7A7A7"/>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977" name="Shape 1977"/>
            <p:cNvSpPr/>
            <p:nvPr/>
          </p:nvSpPr>
          <p:spPr>
            <a:xfrm>
              <a:off x="0" y="0"/>
              <a:ext cx="1148184" cy="162064"/>
            </a:xfrm>
            <a:custGeom>
              <a:avLst/>
              <a:gdLst/>
              <a:ahLst/>
              <a:cxnLst>
                <a:cxn ang="0">
                  <a:pos x="wd2" y="hd2"/>
                </a:cxn>
                <a:cxn ang="5400000">
                  <a:pos x="wd2" y="hd2"/>
                </a:cxn>
                <a:cxn ang="10800000">
                  <a:pos x="wd2" y="hd2"/>
                </a:cxn>
                <a:cxn ang="16200000">
                  <a:pos x="wd2" y="hd2"/>
                </a:cxn>
              </a:cxnLst>
              <a:rect l="0" t="0" r="r" b="b"/>
              <a:pathLst>
                <a:path w="21600" h="21600" extrusionOk="0">
                  <a:moveTo>
                    <a:pt x="10810" y="21600"/>
                  </a:moveTo>
                  <a:lnTo>
                    <a:pt x="0" y="21600"/>
                  </a:lnTo>
                  <a:lnTo>
                    <a:pt x="0" y="0"/>
                  </a:lnTo>
                  <a:lnTo>
                    <a:pt x="21600" y="0"/>
                  </a:lnTo>
                  <a:lnTo>
                    <a:pt x="21600" y="21600"/>
                  </a:lnTo>
                  <a:lnTo>
                    <a:pt x="10810" y="21600"/>
                  </a:lnTo>
                </a:path>
              </a:pathLst>
            </a:custGeom>
            <a:noFill/>
            <a:ln w="50800" cap="flat">
              <a:solidFill>
                <a:srgbClr val="A7A7A7"/>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978" name="Shape 1978"/>
            <p:cNvSpPr/>
            <p:nvPr/>
          </p:nvSpPr>
          <p:spPr>
            <a:xfrm>
              <a:off x="679981" y="484676"/>
              <a:ext cx="535240" cy="536377"/>
            </a:xfrm>
            <a:custGeom>
              <a:avLst/>
              <a:gdLst/>
              <a:ahLst/>
              <a:cxnLst>
                <a:cxn ang="0">
                  <a:pos x="wd2" y="hd2"/>
                </a:cxn>
                <a:cxn ang="5400000">
                  <a:pos x="wd2" y="hd2"/>
                </a:cxn>
                <a:cxn ang="10800000">
                  <a:pos x="wd2" y="hd2"/>
                </a:cxn>
                <a:cxn ang="16200000">
                  <a:pos x="wd2" y="hd2"/>
                </a:cxn>
              </a:cxnLst>
              <a:rect l="0" t="0" r="r" b="b"/>
              <a:pathLst>
                <a:path w="21600" h="21600" extrusionOk="0">
                  <a:moveTo>
                    <a:pt x="21600" y="10778"/>
                  </a:moveTo>
                  <a:cubicBezTo>
                    <a:pt x="21600" y="12794"/>
                    <a:pt x="21118" y="14458"/>
                    <a:pt x="20154" y="16211"/>
                  </a:cubicBezTo>
                  <a:cubicBezTo>
                    <a:pt x="19146" y="17920"/>
                    <a:pt x="17876" y="19146"/>
                    <a:pt x="16167" y="20154"/>
                  </a:cubicBezTo>
                  <a:cubicBezTo>
                    <a:pt x="14415" y="21118"/>
                    <a:pt x="12750" y="21600"/>
                    <a:pt x="10778" y="21600"/>
                  </a:cubicBezTo>
                  <a:cubicBezTo>
                    <a:pt x="8763" y="21600"/>
                    <a:pt x="7098" y="21118"/>
                    <a:pt x="5389" y="20154"/>
                  </a:cubicBezTo>
                  <a:cubicBezTo>
                    <a:pt x="3680" y="19146"/>
                    <a:pt x="2410" y="17920"/>
                    <a:pt x="1446" y="16211"/>
                  </a:cubicBezTo>
                  <a:cubicBezTo>
                    <a:pt x="438" y="14458"/>
                    <a:pt x="0" y="12750"/>
                    <a:pt x="0" y="10778"/>
                  </a:cubicBezTo>
                  <a:cubicBezTo>
                    <a:pt x="0" y="8763"/>
                    <a:pt x="438" y="7098"/>
                    <a:pt x="1446" y="5389"/>
                  </a:cubicBezTo>
                  <a:cubicBezTo>
                    <a:pt x="2410" y="3680"/>
                    <a:pt x="3680" y="2454"/>
                    <a:pt x="5389" y="1446"/>
                  </a:cubicBezTo>
                  <a:cubicBezTo>
                    <a:pt x="7098" y="438"/>
                    <a:pt x="8806" y="0"/>
                    <a:pt x="10778" y="0"/>
                  </a:cubicBezTo>
                  <a:cubicBezTo>
                    <a:pt x="12794" y="0"/>
                    <a:pt x="14415" y="438"/>
                    <a:pt x="16167" y="1446"/>
                  </a:cubicBezTo>
                  <a:cubicBezTo>
                    <a:pt x="17876" y="2454"/>
                    <a:pt x="19146" y="3680"/>
                    <a:pt x="20154" y="5389"/>
                  </a:cubicBezTo>
                  <a:cubicBezTo>
                    <a:pt x="21118" y="7098"/>
                    <a:pt x="21600" y="8806"/>
                    <a:pt x="21600" y="10778"/>
                  </a:cubicBezTo>
                </a:path>
              </a:pathLst>
            </a:custGeom>
            <a:noFill/>
            <a:ln w="50800" cap="flat">
              <a:solidFill>
                <a:srgbClr val="A7A7A7"/>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grpSp>
      <p:grpSp>
        <p:nvGrpSpPr>
          <p:cNvPr id="1984" name="Group 1984"/>
          <p:cNvGrpSpPr/>
          <p:nvPr/>
        </p:nvGrpSpPr>
        <p:grpSpPr>
          <a:xfrm>
            <a:off x="13628845" y="7073959"/>
            <a:ext cx="1149280" cy="980746"/>
            <a:chOff x="0" y="0"/>
            <a:chExt cx="1149278" cy="980744"/>
          </a:xfrm>
        </p:grpSpPr>
        <p:sp>
          <p:nvSpPr>
            <p:cNvPr id="1980" name="Shape 1980"/>
            <p:cNvSpPr/>
            <p:nvPr/>
          </p:nvSpPr>
          <p:spPr>
            <a:xfrm>
              <a:off x="316349" y="500545"/>
              <a:ext cx="133128" cy="15293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10800"/>
                  </a:lnTo>
                  <a:lnTo>
                    <a:pt x="0" y="21600"/>
                  </a:lnTo>
                </a:path>
              </a:pathLst>
            </a:custGeom>
            <a:noFill/>
            <a:ln w="50800" cap="flat">
              <a:solidFill>
                <a:srgbClr val="A7A7A7"/>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981" name="Shape 1981"/>
            <p:cNvSpPr/>
            <p:nvPr/>
          </p:nvSpPr>
          <p:spPr>
            <a:xfrm>
              <a:off x="14377" y="240647"/>
              <a:ext cx="1120521" cy="740098"/>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16903"/>
                  </a:lnTo>
                  <a:cubicBezTo>
                    <a:pt x="21600" y="19491"/>
                    <a:pt x="20199" y="21600"/>
                    <a:pt x="18505" y="21600"/>
                  </a:cubicBezTo>
                  <a:lnTo>
                    <a:pt x="3095" y="21600"/>
                  </a:lnTo>
                  <a:cubicBezTo>
                    <a:pt x="1401" y="21600"/>
                    <a:pt x="0" y="19491"/>
                    <a:pt x="0" y="16903"/>
                  </a:cubicBezTo>
                  <a:lnTo>
                    <a:pt x="0" y="0"/>
                  </a:lnTo>
                </a:path>
              </a:pathLst>
            </a:custGeom>
            <a:noFill/>
            <a:ln w="50800" cap="flat">
              <a:solidFill>
                <a:srgbClr val="A7A7A7"/>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982" name="Shape 1982"/>
            <p:cNvSpPr/>
            <p:nvPr/>
          </p:nvSpPr>
          <p:spPr>
            <a:xfrm>
              <a:off x="0" y="0"/>
              <a:ext cx="1149279" cy="162535"/>
            </a:xfrm>
            <a:custGeom>
              <a:avLst/>
              <a:gdLst/>
              <a:ahLst/>
              <a:cxnLst>
                <a:cxn ang="0">
                  <a:pos x="wd2" y="hd2"/>
                </a:cxn>
                <a:cxn ang="5400000">
                  <a:pos x="wd2" y="hd2"/>
                </a:cxn>
                <a:cxn ang="10800000">
                  <a:pos x="wd2" y="hd2"/>
                </a:cxn>
                <a:cxn ang="16200000">
                  <a:pos x="wd2" y="hd2"/>
                </a:cxn>
              </a:cxnLst>
              <a:rect l="0" t="0" r="r" b="b"/>
              <a:pathLst>
                <a:path w="21600" h="21600" extrusionOk="0">
                  <a:moveTo>
                    <a:pt x="10790" y="21600"/>
                  </a:moveTo>
                  <a:lnTo>
                    <a:pt x="0" y="21600"/>
                  </a:lnTo>
                  <a:lnTo>
                    <a:pt x="0" y="0"/>
                  </a:lnTo>
                  <a:lnTo>
                    <a:pt x="21600" y="0"/>
                  </a:lnTo>
                  <a:lnTo>
                    <a:pt x="21600" y="21600"/>
                  </a:lnTo>
                  <a:lnTo>
                    <a:pt x="10790" y="21600"/>
                  </a:lnTo>
                </a:path>
              </a:pathLst>
            </a:custGeom>
            <a:noFill/>
            <a:ln w="50800" cap="flat">
              <a:solidFill>
                <a:srgbClr val="A7A7A7"/>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983" name="Shape 1983"/>
            <p:cNvSpPr/>
            <p:nvPr/>
          </p:nvSpPr>
          <p:spPr>
            <a:xfrm>
              <a:off x="479317" y="707500"/>
              <a:ext cx="321143" cy="4816"/>
            </a:xfrm>
            <a:prstGeom prst="line">
              <a:avLst/>
            </a:prstGeom>
            <a:noFill/>
            <a:ln w="50800" cap="flat">
              <a:solidFill>
                <a:srgbClr val="A7A7A7"/>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solidFill>
                    <a:srgbClr val="000000"/>
                  </a:solidFill>
                  <a:latin typeface="Arial"/>
                  <a:ea typeface="Arial"/>
                  <a:cs typeface="Arial"/>
                  <a:sym typeface="Arial"/>
                </a:defRPr>
              </a:pPr>
              <a:endParaRPr/>
            </a:p>
          </p:txBody>
        </p:sp>
      </p:grpSp>
      <p:grpSp>
        <p:nvGrpSpPr>
          <p:cNvPr id="1992" name="Group 1992"/>
          <p:cNvGrpSpPr/>
          <p:nvPr/>
        </p:nvGrpSpPr>
        <p:grpSpPr>
          <a:xfrm>
            <a:off x="9358171" y="7149064"/>
            <a:ext cx="1178579" cy="830536"/>
            <a:chOff x="0" y="0"/>
            <a:chExt cx="1178578" cy="830534"/>
          </a:xfrm>
        </p:grpSpPr>
        <p:sp>
          <p:nvSpPr>
            <p:cNvPr id="1985" name="Shape 1985"/>
            <p:cNvSpPr/>
            <p:nvPr/>
          </p:nvSpPr>
          <p:spPr>
            <a:xfrm>
              <a:off x="398021" y="0"/>
              <a:ext cx="348971" cy="215224"/>
            </a:xfrm>
            <a:custGeom>
              <a:avLst/>
              <a:gdLst/>
              <a:ahLst/>
              <a:cxnLst>
                <a:cxn ang="0">
                  <a:pos x="wd2" y="hd2"/>
                </a:cxn>
                <a:cxn ang="5400000">
                  <a:pos x="wd2" y="hd2"/>
                </a:cxn>
                <a:cxn ang="10800000">
                  <a:pos x="wd2" y="hd2"/>
                </a:cxn>
                <a:cxn ang="16200000">
                  <a:pos x="wd2" y="hd2"/>
                </a:cxn>
              </a:cxnLst>
              <a:rect l="0" t="0" r="r" b="b"/>
              <a:pathLst>
                <a:path w="21600" h="21600" extrusionOk="0">
                  <a:moveTo>
                    <a:pt x="10766" y="21600"/>
                  </a:moveTo>
                  <a:lnTo>
                    <a:pt x="0" y="21600"/>
                  </a:lnTo>
                  <a:lnTo>
                    <a:pt x="0" y="0"/>
                  </a:lnTo>
                  <a:lnTo>
                    <a:pt x="21600" y="0"/>
                  </a:lnTo>
                  <a:lnTo>
                    <a:pt x="21600" y="21600"/>
                  </a:lnTo>
                  <a:lnTo>
                    <a:pt x="10766" y="21600"/>
                  </a:lnTo>
                </a:path>
              </a:pathLst>
            </a:custGeom>
            <a:noFill/>
            <a:ln w="50800" cap="flat">
              <a:solidFill>
                <a:srgbClr val="A7A7A7"/>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986" name="Shape 1986"/>
            <p:cNvSpPr/>
            <p:nvPr/>
          </p:nvSpPr>
          <p:spPr>
            <a:xfrm>
              <a:off x="0" y="615311"/>
              <a:ext cx="348973" cy="215224"/>
            </a:xfrm>
            <a:custGeom>
              <a:avLst/>
              <a:gdLst/>
              <a:ahLst/>
              <a:cxnLst>
                <a:cxn ang="0">
                  <a:pos x="wd2" y="hd2"/>
                </a:cxn>
                <a:cxn ang="5400000">
                  <a:pos x="wd2" y="hd2"/>
                </a:cxn>
                <a:cxn ang="10800000">
                  <a:pos x="wd2" y="hd2"/>
                </a:cxn>
                <a:cxn ang="16200000">
                  <a:pos x="wd2" y="hd2"/>
                </a:cxn>
              </a:cxnLst>
              <a:rect l="0" t="0" r="r" b="b"/>
              <a:pathLst>
                <a:path w="21600" h="21600" extrusionOk="0">
                  <a:moveTo>
                    <a:pt x="10766" y="21600"/>
                  </a:moveTo>
                  <a:lnTo>
                    <a:pt x="0" y="21600"/>
                  </a:lnTo>
                  <a:lnTo>
                    <a:pt x="0" y="0"/>
                  </a:lnTo>
                  <a:lnTo>
                    <a:pt x="21600" y="0"/>
                  </a:lnTo>
                  <a:lnTo>
                    <a:pt x="21600" y="21600"/>
                  </a:lnTo>
                  <a:lnTo>
                    <a:pt x="10766" y="21600"/>
                  </a:lnTo>
                </a:path>
              </a:pathLst>
            </a:custGeom>
            <a:noFill/>
            <a:ln w="50800" cap="flat">
              <a:solidFill>
                <a:srgbClr val="A7A7A7"/>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987" name="Shape 1987"/>
            <p:cNvSpPr/>
            <p:nvPr/>
          </p:nvSpPr>
          <p:spPr>
            <a:xfrm>
              <a:off x="829608" y="615311"/>
              <a:ext cx="348971" cy="215224"/>
            </a:xfrm>
            <a:custGeom>
              <a:avLst/>
              <a:gdLst/>
              <a:ahLst/>
              <a:cxnLst>
                <a:cxn ang="0">
                  <a:pos x="wd2" y="hd2"/>
                </a:cxn>
                <a:cxn ang="5400000">
                  <a:pos x="wd2" y="hd2"/>
                </a:cxn>
                <a:cxn ang="10800000">
                  <a:pos x="wd2" y="hd2"/>
                </a:cxn>
                <a:cxn ang="16200000">
                  <a:pos x="wd2" y="hd2"/>
                </a:cxn>
              </a:cxnLst>
              <a:rect l="0" t="0" r="r" b="b"/>
              <a:pathLst>
                <a:path w="21600" h="21600" extrusionOk="0">
                  <a:moveTo>
                    <a:pt x="10766" y="21600"/>
                  </a:moveTo>
                  <a:lnTo>
                    <a:pt x="0" y="21600"/>
                  </a:lnTo>
                  <a:lnTo>
                    <a:pt x="0" y="0"/>
                  </a:lnTo>
                  <a:lnTo>
                    <a:pt x="21600" y="0"/>
                  </a:lnTo>
                  <a:lnTo>
                    <a:pt x="21600" y="21600"/>
                  </a:lnTo>
                  <a:lnTo>
                    <a:pt x="10766" y="21600"/>
                  </a:lnTo>
                </a:path>
              </a:pathLst>
            </a:custGeom>
            <a:noFill/>
            <a:ln w="50800" cap="flat">
              <a:solidFill>
                <a:srgbClr val="A7A7A7"/>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988" name="Shape 1988"/>
            <p:cNvSpPr/>
            <p:nvPr/>
          </p:nvSpPr>
          <p:spPr>
            <a:xfrm>
              <a:off x="91114" y="427834"/>
              <a:ext cx="987857" cy="4807"/>
            </a:xfrm>
            <a:prstGeom prst="line">
              <a:avLst/>
            </a:prstGeom>
            <a:noFill/>
            <a:ln w="50800" cap="flat">
              <a:solidFill>
                <a:srgbClr val="A7A7A7"/>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solidFill>
                    <a:srgbClr val="000000"/>
                  </a:solidFill>
                  <a:latin typeface="Arial"/>
                  <a:ea typeface="Arial"/>
                  <a:cs typeface="Arial"/>
                  <a:sym typeface="Arial"/>
                </a:defRPr>
              </a:pPr>
              <a:endParaRPr/>
            </a:p>
          </p:txBody>
        </p:sp>
        <p:sp>
          <p:nvSpPr>
            <p:cNvPr id="1989" name="Shape 1989"/>
            <p:cNvSpPr/>
            <p:nvPr/>
          </p:nvSpPr>
          <p:spPr>
            <a:xfrm>
              <a:off x="594631" y="311382"/>
              <a:ext cx="1" cy="102030"/>
            </a:xfrm>
            <a:prstGeom prst="line">
              <a:avLst/>
            </a:prstGeom>
            <a:noFill/>
            <a:ln w="50800" cap="flat">
              <a:solidFill>
                <a:srgbClr val="A7A7A7"/>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solidFill>
                    <a:srgbClr val="000000"/>
                  </a:solidFill>
                  <a:latin typeface="Arial"/>
                  <a:ea typeface="Arial"/>
                  <a:cs typeface="Arial"/>
                  <a:sym typeface="Arial"/>
                </a:defRPr>
              </a:pPr>
              <a:endParaRPr/>
            </a:p>
          </p:txBody>
        </p:sp>
        <p:sp>
          <p:nvSpPr>
            <p:cNvPr id="1990" name="Shape 1990"/>
            <p:cNvSpPr/>
            <p:nvPr/>
          </p:nvSpPr>
          <p:spPr>
            <a:xfrm>
              <a:off x="187022" y="427835"/>
              <a:ext cx="4795" cy="105757"/>
            </a:xfrm>
            <a:prstGeom prst="line">
              <a:avLst/>
            </a:prstGeom>
            <a:noFill/>
            <a:ln w="50800" cap="flat">
              <a:solidFill>
                <a:srgbClr val="A7A7A7"/>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solidFill>
                    <a:srgbClr val="000000"/>
                  </a:solidFill>
                  <a:latin typeface="Arial"/>
                  <a:ea typeface="Arial"/>
                  <a:cs typeface="Arial"/>
                  <a:sym typeface="Arial"/>
                </a:defRPr>
              </a:pPr>
              <a:endParaRPr/>
            </a:p>
          </p:txBody>
        </p:sp>
        <p:sp>
          <p:nvSpPr>
            <p:cNvPr id="1991" name="Shape 1991"/>
            <p:cNvSpPr/>
            <p:nvPr/>
          </p:nvSpPr>
          <p:spPr>
            <a:xfrm>
              <a:off x="987856" y="427835"/>
              <a:ext cx="4797" cy="105757"/>
            </a:xfrm>
            <a:prstGeom prst="line">
              <a:avLst/>
            </a:prstGeom>
            <a:noFill/>
            <a:ln w="50800" cap="flat">
              <a:solidFill>
                <a:srgbClr val="A7A7A7"/>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solidFill>
                    <a:srgbClr val="000000"/>
                  </a:solidFill>
                  <a:latin typeface="Arial"/>
                  <a:ea typeface="Arial"/>
                  <a:cs typeface="Arial"/>
                  <a:sym typeface="Arial"/>
                </a:defRPr>
              </a:pPr>
              <a:endParaRPr/>
            </a:p>
          </p:txBody>
        </p:sp>
      </p:grpSp>
    </p:spTree>
  </p:cSld>
  <p:clrMapOvr>
    <a:masterClrMapping/>
  </p:clrMapOvr>
  <p:transition spd="slow"/>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94" name="Shape 1994"/>
          <p:cNvSpPr/>
          <p:nvPr/>
        </p:nvSpPr>
        <p:spPr>
          <a:xfrm>
            <a:off x="1372374" y="3356885"/>
            <a:ext cx="7467601" cy="9146283"/>
          </a:xfrm>
          <a:prstGeom prst="rect">
            <a:avLst/>
          </a:prstGeom>
          <a:gradFill>
            <a:gsLst>
              <a:gs pos="0">
                <a:srgbClr val="FFFFFF">
                  <a:alpha val="44001"/>
                </a:srgbClr>
              </a:gs>
              <a:gs pos="100000">
                <a:srgbClr val="EEEEEE">
                  <a:alpha val="44001"/>
                </a:srgbClr>
              </a:gs>
            </a:gsLst>
            <a:lin ang="16200000"/>
          </a:gra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995" name="Shape 1995"/>
          <p:cNvSpPr/>
          <p:nvPr/>
        </p:nvSpPr>
        <p:spPr>
          <a:xfrm>
            <a:off x="3073400" y="5077096"/>
            <a:ext cx="18730789" cy="5295632"/>
          </a:xfrm>
          <a:prstGeom prst="rect">
            <a:avLst/>
          </a:prstGeom>
          <a:gradFill>
            <a:gsLst>
              <a:gs pos="0">
                <a:srgbClr val="A7A7A7"/>
              </a:gs>
              <a:gs pos="100000">
                <a:srgbClr val="535353"/>
              </a:gs>
            </a:gsLst>
            <a:path path="circle">
              <a:fillToRect l="37721" t="-19636" r="62278" b="119636"/>
            </a:path>
          </a:gra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996" name="Shape 1996"/>
          <p:cNvSpPr/>
          <p:nvPr/>
        </p:nvSpPr>
        <p:spPr>
          <a:xfrm>
            <a:off x="2268095" y="3533723"/>
            <a:ext cx="5676158" cy="690035"/>
          </a:xfrm>
          <a:prstGeom prst="rect">
            <a:avLst/>
          </a:prstGeom>
          <a:ln w="254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lgn="ctr">
              <a:lnSpc>
                <a:spcPct val="100000"/>
              </a:lnSpc>
              <a:spcBef>
                <a:spcPts val="0"/>
              </a:spcBef>
              <a:defRPr sz="2700">
                <a:solidFill>
                  <a:schemeClr val="accent1">
                    <a:lumOff val="11519"/>
                  </a:schemeClr>
                </a:solidFill>
              </a:defRPr>
            </a:lvl1pPr>
          </a:lstStyle>
          <a:p>
            <a:r>
              <a:t>INFRASTRUCTURE AS CODE</a:t>
            </a:r>
          </a:p>
        </p:txBody>
      </p:sp>
      <p:sp>
        <p:nvSpPr>
          <p:cNvPr id="1997" name="Shape 1997"/>
          <p:cNvSpPr/>
          <p:nvPr/>
        </p:nvSpPr>
        <p:spPr>
          <a:xfrm>
            <a:off x="1235858" y="4271235"/>
            <a:ext cx="9075649" cy="1"/>
          </a:xfrm>
          <a:prstGeom prst="line">
            <a:avLst/>
          </a:prstGeom>
          <a:ln w="63500">
            <a:solidFill>
              <a:srgbClr val="FFFFFF"/>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998" name="Shape 1998"/>
          <p:cNvSpPr>
            <a:spLocks noGrp="1"/>
          </p:cNvSpPr>
          <p:nvPr>
            <p:ph type="sldNum" sz="quarter" idx="2"/>
          </p:nvPr>
        </p:nvSpPr>
        <p:spPr>
          <a:xfrm>
            <a:off x="23576061" y="12945582"/>
            <a:ext cx="395745" cy="485141"/>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82</a:t>
            </a:fld>
            <a:endParaRPr/>
          </a:p>
        </p:txBody>
      </p:sp>
      <p:sp>
        <p:nvSpPr>
          <p:cNvPr id="1999" name="Shape 1999"/>
          <p:cNvSpPr>
            <a:spLocks noGrp="1"/>
          </p:cNvSpPr>
          <p:nvPr>
            <p:ph type="title"/>
          </p:nvPr>
        </p:nvSpPr>
        <p:spPr>
          <a:xfrm>
            <a:off x="1565396" y="875901"/>
            <a:ext cx="21746796" cy="1405845"/>
          </a:xfrm>
          <a:prstGeom prst="rect">
            <a:avLst/>
          </a:prstGeom>
        </p:spPr>
        <p:txBody>
          <a:bodyPr/>
          <a:lstStyle>
            <a:lvl1pPr>
              <a:defRPr spc="-264">
                <a:latin typeface="Verdana"/>
                <a:ea typeface="Verdana"/>
                <a:cs typeface="Verdana"/>
                <a:sym typeface="Verdana"/>
              </a:defRPr>
            </a:lvl1pPr>
          </a:lstStyle>
          <a:p>
            <a:r>
              <a:t>HashiCorp Sentinel</a:t>
            </a:r>
          </a:p>
        </p:txBody>
      </p:sp>
      <p:sp>
        <p:nvSpPr>
          <p:cNvPr id="2000" name="Shape 2000"/>
          <p:cNvSpPr/>
          <p:nvPr/>
        </p:nvSpPr>
        <p:spPr>
          <a:xfrm>
            <a:off x="1574800" y="2095499"/>
            <a:ext cx="22605610" cy="840741"/>
          </a:xfrm>
          <a:prstGeom prst="rect">
            <a:avLst/>
          </a:prstGeom>
          <a:ln w="25400">
            <a:miter lim="400000"/>
          </a:ln>
          <a:extLst>
            <a:ext uri="{C572A759-6A51-4108-AA02-DFA0A04FC94B}">
              <ma14:wrappingTextBoxFlag xmlns="" xmlns:ma14="http://schemas.microsoft.com/office/mac/drawingml/2011/main" val="1"/>
            </a:ext>
          </a:extLst>
        </p:spPr>
        <p:txBody>
          <a:bodyPr lIns="121919" tIns="121919" rIns="121919" bIns="121919" anchor="b">
            <a:spAutoFit/>
          </a:bodyPr>
          <a:lstStyle>
            <a:lvl1pPr marL="88900" indent="-88900">
              <a:lnSpc>
                <a:spcPct val="90000"/>
              </a:lnSpc>
              <a:spcBef>
                <a:spcPts val="0"/>
              </a:spcBef>
              <a:defRPr sz="3900" i="1">
                <a:solidFill>
                  <a:schemeClr val="accent1"/>
                </a:solidFill>
                <a:latin typeface="Verdana"/>
                <a:ea typeface="Verdana"/>
                <a:cs typeface="Verdana"/>
                <a:sym typeface="Verdana"/>
              </a:defRPr>
            </a:lvl1pPr>
          </a:lstStyle>
          <a:p>
            <a:r>
              <a:t>Ensure provisioning policy is being maintained to minimize risk to the business</a:t>
            </a:r>
          </a:p>
        </p:txBody>
      </p:sp>
      <p:sp>
        <p:nvSpPr>
          <p:cNvPr id="2001" name="Shape 2001"/>
          <p:cNvSpPr/>
          <p:nvPr/>
        </p:nvSpPr>
        <p:spPr>
          <a:xfrm>
            <a:off x="2536160" y="5258959"/>
            <a:ext cx="10197109" cy="664635"/>
          </a:xfrm>
          <a:prstGeom prst="rect">
            <a:avLst/>
          </a:prstGeom>
          <a:ln w="254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lgn="ctr">
              <a:lnSpc>
                <a:spcPct val="150000"/>
              </a:lnSpc>
              <a:spcBef>
                <a:spcPts val="0"/>
              </a:spcBef>
              <a:defRPr sz="2600" cap="all">
                <a:solidFill>
                  <a:schemeClr val="accent1">
                    <a:lumOff val="11519"/>
                  </a:schemeClr>
                </a:solidFill>
                <a:latin typeface="Verdana"/>
                <a:ea typeface="Verdana"/>
                <a:cs typeface="Verdana"/>
                <a:sym typeface="Verdana"/>
              </a:defRPr>
            </a:lvl1pPr>
          </a:lstStyle>
          <a:p>
            <a:r>
              <a:t>POLICY AS CODE with HashICorp Sentinel</a:t>
            </a:r>
          </a:p>
        </p:txBody>
      </p:sp>
      <p:sp>
        <p:nvSpPr>
          <p:cNvPr id="2002" name="Shape 2002"/>
          <p:cNvSpPr/>
          <p:nvPr/>
        </p:nvSpPr>
        <p:spPr>
          <a:xfrm>
            <a:off x="4728468" y="4119880"/>
            <a:ext cx="755413" cy="980441"/>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nchor="b">
            <a:spAutoFit/>
          </a:bodyPr>
          <a:lstStyle>
            <a:lvl1pPr>
              <a:defRPr>
                <a:solidFill>
                  <a:srgbClr val="A7A7A7"/>
                </a:solidFill>
              </a:defRPr>
            </a:lvl1pPr>
          </a:lstStyle>
          <a:p>
            <a:r>
              <a:t>+</a:t>
            </a:r>
          </a:p>
        </p:txBody>
      </p:sp>
      <p:sp>
        <p:nvSpPr>
          <p:cNvPr id="2003" name="Shape 2003"/>
          <p:cNvSpPr/>
          <p:nvPr/>
        </p:nvSpPr>
        <p:spPr>
          <a:xfrm>
            <a:off x="4548364" y="6075883"/>
            <a:ext cx="2338686" cy="660401"/>
          </a:xfrm>
          <a:prstGeom prst="rect">
            <a:avLst/>
          </a:prstGeom>
          <a:ln w="254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defTabSz="825500">
              <a:lnSpc>
                <a:spcPct val="100000"/>
              </a:lnSpc>
              <a:spcBef>
                <a:spcPts val="0"/>
              </a:spcBef>
              <a:defRPr sz="3600" b="0">
                <a:latin typeface="Verdana"/>
                <a:ea typeface="Verdana"/>
                <a:cs typeface="Verdana"/>
                <a:sym typeface="Verdana"/>
              </a:defRPr>
            </a:lvl1pPr>
          </a:lstStyle>
          <a:p>
            <a:r>
              <a:t>Language</a:t>
            </a:r>
          </a:p>
        </p:txBody>
      </p:sp>
      <p:sp>
        <p:nvSpPr>
          <p:cNvPr id="2004" name="Shape 2004"/>
          <p:cNvSpPr/>
          <p:nvPr/>
        </p:nvSpPr>
        <p:spPr>
          <a:xfrm>
            <a:off x="4548364" y="6932104"/>
            <a:ext cx="5251773" cy="660401"/>
          </a:xfrm>
          <a:prstGeom prst="rect">
            <a:avLst/>
          </a:prstGeom>
          <a:ln w="254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defTabSz="825500">
              <a:lnSpc>
                <a:spcPct val="100000"/>
              </a:lnSpc>
              <a:spcBef>
                <a:spcPts val="0"/>
              </a:spcBef>
              <a:defRPr sz="3600" b="0">
                <a:latin typeface="Verdana"/>
                <a:ea typeface="Verdana"/>
                <a:cs typeface="Verdana"/>
                <a:sym typeface="Verdana"/>
              </a:defRPr>
            </a:lvl1pPr>
          </a:lstStyle>
          <a:p>
            <a:r>
              <a:t>Embedded Framework</a:t>
            </a:r>
          </a:p>
        </p:txBody>
      </p:sp>
      <p:sp>
        <p:nvSpPr>
          <p:cNvPr id="2005" name="Shape 2005"/>
          <p:cNvSpPr/>
          <p:nvPr/>
        </p:nvSpPr>
        <p:spPr>
          <a:xfrm>
            <a:off x="4528247" y="7788325"/>
            <a:ext cx="2225056" cy="660401"/>
          </a:xfrm>
          <a:prstGeom prst="rect">
            <a:avLst/>
          </a:prstGeom>
          <a:ln w="254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defTabSz="825500">
              <a:lnSpc>
                <a:spcPct val="100000"/>
              </a:lnSpc>
              <a:spcBef>
                <a:spcPts val="0"/>
              </a:spcBef>
              <a:defRPr sz="3600" b="0">
                <a:latin typeface="Verdana"/>
                <a:ea typeface="Verdana"/>
                <a:cs typeface="Verdana"/>
                <a:sym typeface="Verdana"/>
              </a:defRPr>
            </a:lvl1pPr>
          </a:lstStyle>
          <a:p>
            <a:r>
              <a:t>Workflow</a:t>
            </a:r>
          </a:p>
        </p:txBody>
      </p:sp>
      <p:sp>
        <p:nvSpPr>
          <p:cNvPr id="2006" name="Shape 2006"/>
          <p:cNvSpPr/>
          <p:nvPr/>
        </p:nvSpPr>
        <p:spPr>
          <a:xfrm>
            <a:off x="4573764" y="8644546"/>
            <a:ext cx="4298752" cy="660401"/>
          </a:xfrm>
          <a:prstGeom prst="rect">
            <a:avLst/>
          </a:prstGeom>
          <a:ln w="254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defTabSz="825500">
              <a:lnSpc>
                <a:spcPct val="100000"/>
              </a:lnSpc>
              <a:spcBef>
                <a:spcPts val="0"/>
              </a:spcBef>
              <a:defRPr sz="3600" b="0">
                <a:latin typeface="Verdana"/>
                <a:ea typeface="Verdana"/>
                <a:cs typeface="Verdana"/>
                <a:sym typeface="Verdana"/>
              </a:defRPr>
            </a:lvl1pPr>
          </a:lstStyle>
          <a:p>
            <a:r>
              <a:t>Import Ecosystem</a:t>
            </a:r>
          </a:p>
        </p:txBody>
      </p:sp>
    </p:spTree>
  </p:cSld>
  <p:clrMapOvr>
    <a:masterClrMapping/>
  </p:clrMapOvr>
  <p:transition spd="slow"/>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DCA63EF-F9D5-7F41-998D-1C8A9E071390}"/>
              </a:ext>
            </a:extLst>
          </p:cNvPr>
          <p:cNvSpPr>
            <a:spLocks noGrp="1"/>
          </p:cNvSpPr>
          <p:nvPr>
            <p:ph type="body" idx="1"/>
          </p:nvPr>
        </p:nvSpPr>
        <p:spPr>
          <a:xfrm>
            <a:off x="1451869" y="2767828"/>
            <a:ext cx="21745481" cy="9241292"/>
          </a:xfrm>
        </p:spPr>
        <p:txBody>
          <a:bodyPr>
            <a:normAutofit lnSpcReduction="10000"/>
          </a:bodyPr>
          <a:lstStyle/>
          <a:p>
            <a:r>
              <a:rPr lang="en-US" b="1" dirty="0"/>
              <a:t>Resource</a:t>
            </a:r>
          </a:p>
          <a:p>
            <a:pPr marL="0" indent="0">
              <a:buNone/>
            </a:pPr>
            <a:r>
              <a:rPr lang="en-US" dirty="0"/>
              <a:t>	A manageable item that is available through Azure. Some common resources are a virtual machine, storage account, web app, database, and virtual network, but there are many more.</a:t>
            </a:r>
          </a:p>
          <a:p>
            <a:pPr marL="0" indent="0">
              <a:buNone/>
            </a:pPr>
            <a:endParaRPr lang="en-US" dirty="0"/>
          </a:p>
          <a:p>
            <a:r>
              <a:rPr lang="en-US" b="1" dirty="0"/>
              <a:t>Resource Group</a:t>
            </a:r>
          </a:p>
          <a:p>
            <a:pPr marL="0" indent="0">
              <a:buNone/>
            </a:pPr>
            <a:r>
              <a:rPr lang="en-US" b="1" dirty="0"/>
              <a:t>	</a:t>
            </a:r>
            <a:r>
              <a:rPr lang="en-US" dirty="0"/>
              <a:t>A container that holds related resources.</a:t>
            </a:r>
          </a:p>
          <a:p>
            <a:endParaRPr lang="en-US" dirty="0"/>
          </a:p>
          <a:p>
            <a:r>
              <a:rPr lang="en-US" b="1" dirty="0"/>
              <a:t>Resource Provider</a:t>
            </a:r>
          </a:p>
          <a:p>
            <a:pPr marL="0" indent="0">
              <a:buNone/>
            </a:pPr>
            <a:r>
              <a:rPr lang="en-US" b="1" dirty="0"/>
              <a:t>	</a:t>
            </a:r>
            <a:r>
              <a:rPr lang="en-US" dirty="0"/>
              <a:t>A service that supplies the resources you can deploy and manage through Resource Manager.</a:t>
            </a:r>
          </a:p>
          <a:p>
            <a:pPr marL="0" indent="0">
              <a:buNone/>
            </a:pPr>
            <a:r>
              <a:rPr lang="en-US" sz="4000" dirty="0"/>
              <a:t>	</a:t>
            </a:r>
            <a:r>
              <a:rPr lang="en-US" sz="4000" u="sng" dirty="0" err="1"/>
              <a:t>Microsoft.Compute</a:t>
            </a:r>
            <a:r>
              <a:rPr lang="en-US" sz="4000" u="sng" dirty="0"/>
              <a:t>, </a:t>
            </a:r>
            <a:r>
              <a:rPr lang="en-US" sz="4000" u="sng" dirty="0" err="1"/>
              <a:t>Microsoft.Storage</a:t>
            </a:r>
            <a:r>
              <a:rPr lang="en-US" sz="4000" u="sng" dirty="0"/>
              <a:t>, </a:t>
            </a:r>
            <a:r>
              <a:rPr lang="en-US" sz="4000" u="sng" dirty="0" err="1"/>
              <a:t>Sendgrid.Email</a:t>
            </a:r>
            <a:r>
              <a:rPr lang="en-US" sz="4000" u="sng" dirty="0"/>
              <a:t>, </a:t>
            </a:r>
            <a:r>
              <a:rPr lang="en-US" sz="4000" u="sng" dirty="0" err="1"/>
              <a:t>etc</a:t>
            </a:r>
            <a:r>
              <a:rPr lang="en-US" sz="4000" u="sng" dirty="0"/>
              <a:t>…</a:t>
            </a:r>
          </a:p>
        </p:txBody>
      </p:sp>
      <p:sp>
        <p:nvSpPr>
          <p:cNvPr id="3" name="Title 2">
            <a:extLst>
              <a:ext uri="{FF2B5EF4-FFF2-40B4-BE49-F238E27FC236}">
                <a16:creationId xmlns:a16="http://schemas.microsoft.com/office/drawing/2014/main" id="{C4572118-E9D3-CB41-9FB2-5F458D99F442}"/>
              </a:ext>
            </a:extLst>
          </p:cNvPr>
          <p:cNvSpPr>
            <a:spLocks noGrp="1"/>
          </p:cNvSpPr>
          <p:nvPr>
            <p:ph type="title"/>
          </p:nvPr>
        </p:nvSpPr>
        <p:spPr/>
        <p:txBody>
          <a:bodyPr/>
          <a:lstStyle/>
          <a:p>
            <a:r>
              <a:rPr lang="en-US" dirty="0"/>
              <a:t>Azure Resource Manager</a:t>
            </a:r>
          </a:p>
        </p:txBody>
      </p:sp>
    </p:spTree>
    <p:extLst>
      <p:ext uri="{BB962C8B-B14F-4D97-AF65-F5344CB8AC3E}">
        <p14:creationId xmlns:p14="http://schemas.microsoft.com/office/powerpoint/2010/main" val="3144639253"/>
      </p:ext>
    </p:extLst>
  </p:cSld>
  <p:clrMapOvr>
    <a:masterClrMapping/>
  </p:clrMapOvr>
  <p:transition spd="med"/>
</p:sld>
</file>

<file path=ppt/theme/theme1.xml><?xml version="1.0" encoding="utf-8"?>
<a:theme xmlns:a="http://schemas.openxmlformats.org/drawingml/2006/main" name="Title Slides">
  <a:themeElements>
    <a:clrScheme name="Title Slides">
      <a:dk1>
        <a:srgbClr val="000000"/>
      </a:dk1>
      <a:lt1>
        <a:srgbClr val="FFFFFF"/>
      </a:lt1>
      <a:dk2>
        <a:srgbClr val="A7A7A7"/>
      </a:dk2>
      <a:lt2>
        <a:srgbClr val="535353"/>
      </a:lt2>
      <a:accent1>
        <a:srgbClr val="7C8797"/>
      </a:accent1>
      <a:accent2>
        <a:srgbClr val="1563FF"/>
      </a:accent2>
      <a:accent3>
        <a:srgbClr val="18AEFF"/>
      </a:accent3>
      <a:accent4>
        <a:srgbClr val="5C4EE5"/>
      </a:accent4>
      <a:accent5>
        <a:srgbClr val="25BA81"/>
      </a:accent5>
      <a:accent6>
        <a:srgbClr val="C62A71"/>
      </a:accent6>
      <a:hlink>
        <a:srgbClr val="0000FF"/>
      </a:hlink>
      <a:folHlink>
        <a:srgbClr val="FF00FF"/>
      </a:folHlink>
    </a:clrScheme>
    <a:fontScheme name="Title Slides">
      <a:majorFont>
        <a:latin typeface="Helvetica"/>
        <a:ea typeface="Helvetica"/>
        <a:cs typeface="Helvetica"/>
      </a:majorFont>
      <a:minorFont>
        <a:latin typeface="Calibri"/>
        <a:ea typeface="Calibri"/>
        <a:cs typeface="Calibri"/>
      </a:minorFont>
    </a:fontScheme>
    <a:fmtScheme name="Title Slid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miter lim="800000"/>
        </a:ln>
        <a:effectLst/>
        <a:sp3d/>
      </a:spPr>
      <a:bodyPr rot="0" spcFirstLastPara="1" vertOverflow="overflow" horzOverflow="overflow" vert="horz" wrap="square" lIns="121919" tIns="121919" rIns="121919" bIns="121919" numCol="1" spcCol="38100" rtlCol="0" anchor="ctr">
        <a:spAutoFit/>
      </a:bodyPr>
      <a:lstStyle>
        <a:defPPr marL="0" marR="0" indent="0" algn="l" defTabSz="1828800" rtl="0" fontAlgn="auto" latinLnBrk="0" hangingPunct="0">
          <a:lnSpc>
            <a:spcPct val="100000"/>
          </a:lnSpc>
          <a:spcBef>
            <a:spcPts val="0"/>
          </a:spcBef>
          <a:spcAft>
            <a:spcPts val="0"/>
          </a:spcAft>
          <a:buClrTx/>
          <a:buSzTx/>
          <a:buFontTx/>
          <a:buNone/>
          <a:tabLst/>
          <a:defRPr kumimoji="0" sz="3400" b="0" i="0" u="none" strike="noStrike" cap="none" spc="0" normalizeH="0" baseline="0">
            <a:ln>
              <a:noFill/>
            </a:ln>
            <a:solidFill>
              <a:srgbClr val="000000"/>
            </a:solidFill>
            <a:effectLst/>
            <a:uFillTx/>
            <a:latin typeface="Verdana"/>
            <a:ea typeface="Verdana"/>
            <a:cs typeface="Verdana"/>
            <a:sym typeface="Verdan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25400" cap="flat">
          <a:noFill/>
          <a:miter lim="400000"/>
        </a:ln>
        <a:effectLst/>
        <a:sp3d/>
      </a:spPr>
      <a:bodyPr rot="0" spcFirstLastPara="1" vertOverflow="overflow" horzOverflow="overflow" vert="horz" wrap="square" lIns="121919" tIns="121919" rIns="121919" bIns="121919" numCol="1" spcCol="38100" rtlCol="0" anchor="b">
        <a:spAutoFit/>
      </a:bodyPr>
      <a:lstStyle>
        <a:defPPr marL="0" marR="0" indent="0" algn="l" defTabSz="1828800" rtl="0" fontAlgn="auto" latinLnBrk="0" hangingPunct="0">
          <a:lnSpc>
            <a:spcPct val="80000"/>
          </a:lnSpc>
          <a:spcBef>
            <a:spcPts val="500"/>
          </a:spcBef>
          <a:spcAft>
            <a:spcPts val="0"/>
          </a:spcAft>
          <a:buClrTx/>
          <a:buSzTx/>
          <a:buFontTx/>
          <a:buNone/>
          <a:tabLst/>
          <a:defRPr kumimoji="0" sz="4800" b="1" i="0" u="none" strike="noStrike" cap="none" spc="0" normalizeH="0" baseline="0">
            <a:ln>
              <a:noFill/>
            </a:ln>
            <a:solidFill>
              <a:srgbClr val="FFFFFF"/>
            </a:solidFill>
            <a:effectLst/>
            <a:uFillTx/>
            <a:latin typeface="Tahoma"/>
            <a:ea typeface="Tahoma"/>
            <a:cs typeface="Tahoma"/>
            <a:sym typeface="Tahom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Title Slides">
  <a:themeElements>
    <a:clrScheme name="Title Slides">
      <a:dk1>
        <a:srgbClr val="000000"/>
      </a:dk1>
      <a:lt1>
        <a:srgbClr val="FFFFFF"/>
      </a:lt1>
      <a:dk2>
        <a:srgbClr val="A7A7A7"/>
      </a:dk2>
      <a:lt2>
        <a:srgbClr val="535353"/>
      </a:lt2>
      <a:accent1>
        <a:srgbClr val="7C8797"/>
      </a:accent1>
      <a:accent2>
        <a:srgbClr val="1563FF"/>
      </a:accent2>
      <a:accent3>
        <a:srgbClr val="18AEFF"/>
      </a:accent3>
      <a:accent4>
        <a:srgbClr val="5C4EE5"/>
      </a:accent4>
      <a:accent5>
        <a:srgbClr val="25BA81"/>
      </a:accent5>
      <a:accent6>
        <a:srgbClr val="C62A71"/>
      </a:accent6>
      <a:hlink>
        <a:srgbClr val="0000FF"/>
      </a:hlink>
      <a:folHlink>
        <a:srgbClr val="FF00FF"/>
      </a:folHlink>
    </a:clrScheme>
    <a:fontScheme name="Title Slides">
      <a:majorFont>
        <a:latin typeface="Helvetica"/>
        <a:ea typeface="Helvetica"/>
        <a:cs typeface="Helvetica"/>
      </a:majorFont>
      <a:minorFont>
        <a:latin typeface="Calibri"/>
        <a:ea typeface="Calibri"/>
        <a:cs typeface="Calibri"/>
      </a:minorFont>
    </a:fontScheme>
    <a:fmtScheme name="Title Slid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miter lim="800000"/>
        </a:ln>
        <a:effectLst/>
        <a:sp3d/>
      </a:spPr>
      <a:bodyPr rot="0" spcFirstLastPara="1" vertOverflow="overflow" horzOverflow="overflow" vert="horz" wrap="square" lIns="121919" tIns="121919" rIns="121919" bIns="121919" numCol="1" spcCol="38100" rtlCol="0" anchor="ctr">
        <a:spAutoFit/>
      </a:bodyPr>
      <a:lstStyle>
        <a:defPPr marL="0" marR="0" indent="0" algn="l" defTabSz="1828800" rtl="0" fontAlgn="auto" latinLnBrk="0" hangingPunct="0">
          <a:lnSpc>
            <a:spcPct val="100000"/>
          </a:lnSpc>
          <a:spcBef>
            <a:spcPts val="0"/>
          </a:spcBef>
          <a:spcAft>
            <a:spcPts val="0"/>
          </a:spcAft>
          <a:buClrTx/>
          <a:buSzTx/>
          <a:buFontTx/>
          <a:buNone/>
          <a:tabLst/>
          <a:defRPr kumimoji="0" sz="3400" b="0" i="0" u="none" strike="noStrike" cap="none" spc="0" normalizeH="0" baseline="0">
            <a:ln>
              <a:noFill/>
            </a:ln>
            <a:solidFill>
              <a:srgbClr val="000000"/>
            </a:solidFill>
            <a:effectLst/>
            <a:uFillTx/>
            <a:latin typeface="Verdana"/>
            <a:ea typeface="Verdana"/>
            <a:cs typeface="Verdana"/>
            <a:sym typeface="Verdan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25400" cap="flat">
          <a:noFill/>
          <a:miter lim="400000"/>
        </a:ln>
        <a:effectLst/>
        <a:sp3d/>
      </a:spPr>
      <a:bodyPr rot="0" spcFirstLastPara="1" vertOverflow="overflow" horzOverflow="overflow" vert="horz" wrap="square" lIns="121919" tIns="121919" rIns="121919" bIns="121919" numCol="1" spcCol="38100" rtlCol="0" anchor="b">
        <a:spAutoFit/>
      </a:bodyPr>
      <a:lstStyle>
        <a:defPPr marL="0" marR="0" indent="0" algn="l" defTabSz="1828800" rtl="0" fontAlgn="auto" latinLnBrk="0" hangingPunct="0">
          <a:lnSpc>
            <a:spcPct val="80000"/>
          </a:lnSpc>
          <a:spcBef>
            <a:spcPts val="500"/>
          </a:spcBef>
          <a:spcAft>
            <a:spcPts val="0"/>
          </a:spcAft>
          <a:buClrTx/>
          <a:buSzTx/>
          <a:buFontTx/>
          <a:buNone/>
          <a:tabLst/>
          <a:defRPr kumimoji="0" sz="4800" b="1" i="0" u="none" strike="noStrike" cap="none" spc="0" normalizeH="0" baseline="0">
            <a:ln>
              <a:noFill/>
            </a:ln>
            <a:solidFill>
              <a:srgbClr val="FFFFFF"/>
            </a:solidFill>
            <a:effectLst/>
            <a:uFillTx/>
            <a:latin typeface="Tahoma"/>
            <a:ea typeface="Tahoma"/>
            <a:cs typeface="Tahoma"/>
            <a:sym typeface="Tahom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6840</TotalTime>
  <Words>5218</Words>
  <Application>Microsoft Macintosh PowerPoint</Application>
  <PresentationFormat>Custom</PresentationFormat>
  <Paragraphs>767</Paragraphs>
  <Slides>82</Slides>
  <Notes>40</Notes>
  <HiddenSlides>4</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82</vt:i4>
      </vt:variant>
    </vt:vector>
  </HeadingPairs>
  <TitlesOfParts>
    <vt:vector size="95" baseType="lpstr">
      <vt:lpstr>Arial</vt:lpstr>
      <vt:lpstr>Calibri</vt:lpstr>
      <vt:lpstr>Courier</vt:lpstr>
      <vt:lpstr>Helvetica Light</vt:lpstr>
      <vt:lpstr>Klavika Basic</vt:lpstr>
      <vt:lpstr>Klavika Basic Medium</vt:lpstr>
      <vt:lpstr>Menlo</vt:lpstr>
      <vt:lpstr>Open Sans Semibold</vt:lpstr>
      <vt:lpstr>Tahoma</vt:lpstr>
      <vt:lpstr>Times</vt:lpstr>
      <vt:lpstr>Verdana</vt:lpstr>
      <vt:lpstr>Wingdings-Regular</vt:lpstr>
      <vt:lpstr>Title Slides</vt:lpstr>
      <vt:lpstr>Provision, secure, connect, and run any infrastructure for any application</vt:lpstr>
      <vt:lpstr>Agenda</vt:lpstr>
      <vt:lpstr>Agenda</vt:lpstr>
      <vt:lpstr>Introductions</vt:lpstr>
      <vt:lpstr>Workshop Expectations</vt:lpstr>
      <vt:lpstr>Overview</vt:lpstr>
      <vt:lpstr>Infrastructure as Code</vt:lpstr>
      <vt:lpstr>Infrastructure as Code</vt:lpstr>
      <vt:lpstr>Azure Resource Manager</vt:lpstr>
      <vt:lpstr>Azure Resource Group</vt:lpstr>
      <vt:lpstr>Azure Resource Manager</vt:lpstr>
      <vt:lpstr>What is Terraform?</vt:lpstr>
      <vt:lpstr>Challenges to provision infrastructure</vt:lpstr>
      <vt:lpstr>Impacting the business with provisioning practices</vt:lpstr>
      <vt:lpstr>HashiCorp Terraform</vt:lpstr>
      <vt:lpstr>Terraform</vt:lpstr>
      <vt:lpstr>Terraform</vt:lpstr>
      <vt:lpstr>Hashicorp Configuration Language</vt:lpstr>
      <vt:lpstr>Terraform Doc’s</vt:lpstr>
      <vt:lpstr>PowerPoint Presentation</vt:lpstr>
      <vt:lpstr>Terraform provisioning workflow</vt:lpstr>
      <vt:lpstr>PowerPoint Presentation</vt:lpstr>
      <vt:lpstr>Terraform infrastructure as code</vt:lpstr>
      <vt:lpstr>Terraform open and extensible provider model</vt:lpstr>
      <vt:lpstr>Remote State</vt:lpstr>
      <vt:lpstr>Remote State – Core Concepts</vt:lpstr>
      <vt:lpstr>Remote State – Core Concepts</vt:lpstr>
      <vt:lpstr>Remote State – Operations</vt:lpstr>
      <vt:lpstr>Remote State – Operations</vt:lpstr>
      <vt:lpstr>Challenge 01</vt:lpstr>
      <vt:lpstr>Terraform</vt:lpstr>
      <vt:lpstr>AzureRm Provider</vt:lpstr>
      <vt:lpstr>Variables</vt:lpstr>
      <vt:lpstr>Variables - Types</vt:lpstr>
      <vt:lpstr>Variables - Scoping</vt:lpstr>
      <vt:lpstr>Variables – How to Use</vt:lpstr>
      <vt:lpstr>Interpolations</vt:lpstr>
      <vt:lpstr>Interpolations - Conditionals</vt:lpstr>
      <vt:lpstr>Interpolations – Built-In Functions</vt:lpstr>
      <vt:lpstr>Interpolations – Built-In Functions</vt:lpstr>
      <vt:lpstr>Interpolations – Math</vt:lpstr>
      <vt:lpstr>Interpolations – locals</vt:lpstr>
      <vt:lpstr>Interpolations – Count</vt:lpstr>
      <vt:lpstr>Challenges 02 &amp; 03</vt:lpstr>
      <vt:lpstr>.terraform</vt:lpstr>
      <vt:lpstr>Remote State </vt:lpstr>
      <vt:lpstr>Resource Addressing</vt:lpstr>
      <vt:lpstr>Commands - init</vt:lpstr>
      <vt:lpstr>Commands - plan</vt:lpstr>
      <vt:lpstr>Commands - apply</vt:lpstr>
      <vt:lpstr>Commands - destroy</vt:lpstr>
      <vt:lpstr>Commands - fmt</vt:lpstr>
      <vt:lpstr>Commands - validate</vt:lpstr>
      <vt:lpstr>Commands - refresh</vt:lpstr>
      <vt:lpstr>Commands - output</vt:lpstr>
      <vt:lpstr>Commands - console</vt:lpstr>
      <vt:lpstr>Commands - graph</vt:lpstr>
      <vt:lpstr>Advanced Commands</vt:lpstr>
      <vt:lpstr>Modules</vt:lpstr>
      <vt:lpstr>Module Registry</vt:lpstr>
      <vt:lpstr>Module Usage</vt:lpstr>
      <vt:lpstr>Module Sources</vt:lpstr>
      <vt:lpstr>Challenges 04 &amp; 05</vt:lpstr>
      <vt:lpstr>Terraform Open Source and Terraform Enterprise</vt:lpstr>
      <vt:lpstr>Terraform OSS workflow for individuals</vt:lpstr>
      <vt:lpstr>How can teams safely collaborate on infrastructure</vt:lpstr>
      <vt:lpstr>Workspace management and VCS connection</vt:lpstr>
      <vt:lpstr>Workspace management and VCS connection</vt:lpstr>
      <vt:lpstr>Remote Terraform runs and state management</vt:lpstr>
      <vt:lpstr>Remote state management and Terraform runs</vt:lpstr>
      <vt:lpstr>Enable Organization to have governance over infrastructure</vt:lpstr>
      <vt:lpstr>Enable Organization to have governance over infrastructure</vt:lpstr>
      <vt:lpstr>Enable Organization to have governance over infrastructure</vt:lpstr>
      <vt:lpstr>Enable Organization to have governance over infrastructure</vt:lpstr>
      <vt:lpstr>Enable Organization to have governance over infrastructure</vt:lpstr>
      <vt:lpstr>Enable Organization to have governance over infrastructure</vt:lpstr>
      <vt:lpstr>Terraform Ecosystem</vt:lpstr>
      <vt:lpstr>Use Cases</vt:lpstr>
      <vt:lpstr>Customers</vt:lpstr>
      <vt:lpstr>PowerPoint Presentation</vt:lpstr>
      <vt:lpstr>HashiCorp Sentinel</vt:lpstr>
      <vt:lpstr>HashiCorp Sentinel</vt:lpstr>
    </vt:vector>
  </TitlesOfParts>
  <LinksUpToDate>false</LinksUpToDate>
  <SharedDoc>false</SharedDoc>
  <HyperlinksChanged>false</HyperlinksChanged>
  <AppVersion>16.0011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Provision, secure, connect, and run any infrastructure for any application</dc:title>
  <cp:lastModifiedBy>Straub, Thomas</cp:lastModifiedBy>
  <cp:revision>31</cp:revision>
  <dcterms:modified xsi:type="dcterms:W3CDTF">2018-04-25T01:02:09Z</dcterms:modified>
</cp:coreProperties>
</file>